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  <p:sldId id="261" r:id="rId3"/>
    <p:sldId id="257" r:id="rId4"/>
    <p:sldId id="262" r:id="rId5"/>
    <p:sldId id="265" r:id="rId6"/>
    <p:sldId id="258" r:id="rId7"/>
    <p:sldId id="259" r:id="rId8"/>
    <p:sldId id="260" r:id="rId9"/>
    <p:sldId id="266" r:id="rId10"/>
    <p:sldId id="267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DCF64D0-4EF4-42B6-8F01-D5B01A6BF25D}" v="311" dt="2020-02-14T19:40:42.136"/>
    <p1510:client id="{FBD98742-5A09-47E2-A9E8-1D7CFA7EC58F}" v="937" dt="2020-02-14T19:26:42.33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89" d="100"/>
          <a:sy n="89" d="100"/>
        </p:scale>
        <p:origin x="8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2/14/2020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836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2924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6613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823927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65035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2/14/2020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36290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2/14/2020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8198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48261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093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39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2/14/2020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6088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2/14/2020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743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2/14/2020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6877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2/14/2020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959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2/14/2020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098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2/14/2020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18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704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2/14/2020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231081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4.png"/><Relationship Id="rId2" Type="http://schemas.openxmlformats.org/officeDocument/2006/relationships/video" Target="https://www.youtube.com/embed/RPr92CqDwvs?feature=oembed" TargetMode="External"/><Relationship Id="rId1" Type="http://schemas.openxmlformats.org/officeDocument/2006/relationships/video" Target="https://www.youtube.com/embed/qjD1fsZdsEY?feature=oembed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10" Type="http://schemas.openxmlformats.org/officeDocument/2006/relationships/image" Target="../media/image10.jpeg"/><Relationship Id="rId4" Type="http://schemas.openxmlformats.org/officeDocument/2006/relationships/image" Target="../media/image1.jpeg"/><Relationship Id="rId9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sgB2Na94URU?feature=oembed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Изображение выглядит как внешний, знак, текст, пересекае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FB00F9BB-3A50-4528-80C6-5AA42EBE053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900518"/>
          </a:xfrm>
        </p:spPr>
        <p:txBody>
          <a:bodyPr>
            <a:normAutofit/>
          </a:bodyPr>
          <a:lstStyle/>
          <a:p>
            <a:r>
              <a:rPr lang="ru-RU">
                <a:solidFill>
                  <a:srgbClr val="FFFFFF"/>
                </a:solidFill>
                <a:cs typeface="Calibri Light"/>
              </a:rPr>
              <a:t>Детский дорожно-транспортный травматизм.</a:t>
            </a: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49019" y="5798423"/>
            <a:ext cx="9144000" cy="1098395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ru-RU">
                <a:solidFill>
                  <a:srgbClr val="FFFFFF"/>
                </a:solidFill>
                <a:cs typeface="Calibri"/>
              </a:rPr>
              <a:t>Докторов Сергей, Гимназия №3, 10 "В"</a:t>
            </a:r>
          </a:p>
          <a:p>
            <a:r>
              <a:rPr lang="ru-RU">
                <a:solidFill>
                  <a:srgbClr val="FFFFFF"/>
                </a:solidFill>
                <a:cs typeface="Calibri"/>
              </a:rPr>
              <a:t>2020</a:t>
            </a:r>
          </a:p>
          <a:p>
            <a:endParaRPr lang="ru-RU">
              <a:solidFill>
                <a:srgbClr val="FFFFFF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16515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7FCB59-F777-4119-AF75-E97EF5B109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5000" dirty="0"/>
              <a:t>Обеспечить сохранность жизни ребёнка на дороге-наша общая цель и задача!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0B5E256-8091-4A08-A3D2-22CFE352BB5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56117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99FE0A-27A2-48EF-9D33-43E9064FE3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6805" y="829574"/>
            <a:ext cx="10435922" cy="3056412"/>
          </a:xfrm>
        </p:spPr>
        <p:txBody>
          <a:bodyPr/>
          <a:lstStyle/>
          <a:p>
            <a:r>
              <a:rPr lang="ru-RU" dirty="0"/>
              <a:t>Ежегодно в России происходит около 32тыс. крупных ДТП.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4F39BB9-A4BB-4E02-A047-541AEC6DC8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71257" y="4532965"/>
            <a:ext cx="8897544" cy="861420"/>
          </a:xfrm>
        </p:spPr>
        <p:txBody>
          <a:bodyPr>
            <a:normAutofit fontScale="92500"/>
          </a:bodyPr>
          <a:lstStyle/>
          <a:p>
            <a:r>
              <a:rPr lang="ru-RU" dirty="0">
                <a:ea typeface="+mj-lt"/>
                <a:cs typeface="+mj-lt"/>
              </a:rPr>
              <a:t>По словам </a:t>
            </a:r>
            <a:r>
              <a:rPr lang="ru-RU" dirty="0" err="1">
                <a:ea typeface="+mj-lt"/>
                <a:cs typeface="+mj-lt"/>
              </a:rPr>
              <a:t>Понарьина,заместителя</a:t>
            </a:r>
            <a:r>
              <a:rPr lang="ru-RU" dirty="0">
                <a:ea typeface="+mj-lt"/>
                <a:cs typeface="+mj-lt"/>
              </a:rPr>
              <a:t> главы </a:t>
            </a:r>
            <a:r>
              <a:rPr lang="ru-RU" dirty="0" err="1">
                <a:ea typeface="+mj-lt"/>
                <a:cs typeface="+mj-lt"/>
              </a:rPr>
              <a:t>гибдд</a:t>
            </a:r>
            <a:r>
              <a:rPr lang="ru-RU" dirty="0">
                <a:ea typeface="+mj-lt"/>
                <a:cs typeface="+mj-lt"/>
              </a:rPr>
              <a:t>, за 10 месяцев 2019 года на российских дорогах в авариях погибли 525 детей.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2598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A63235-9D03-4A51-8CC1-8B04CF7657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49194" y="144940"/>
            <a:ext cx="4645250" cy="2889114"/>
          </a:xfrm>
        </p:spPr>
        <p:txBody>
          <a:bodyPr anchor="b">
            <a:normAutofit/>
          </a:bodyPr>
          <a:lstStyle/>
          <a:p>
            <a:pPr algn="l"/>
            <a:endParaRPr lang="ru-RU" dirty="0">
              <a:cs typeface="Calibri Light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9E694B0-B3FC-4C06-8DFA-471FB5048E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00929" y="3270025"/>
            <a:ext cx="5637287" cy="2384315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ru-RU" sz="1300" dirty="0">
                <a:ea typeface="+mn-lt"/>
                <a:cs typeface="+mn-lt"/>
              </a:rPr>
              <a:t>Профилактика детского дорожно-транспортного травматизма – проблема всего общества. Обучение детей правильному поведению на дорогах  необходимо начинать с самого раннего возраста.</a:t>
            </a:r>
            <a:endParaRPr lang="ru-RU" sz="1300">
              <a:cs typeface="Calibri"/>
            </a:endParaRPr>
          </a:p>
          <a:p>
            <a:pPr algn="l"/>
            <a:r>
              <a:rPr lang="ru-RU" sz="1300" dirty="0">
                <a:ea typeface="+mn-lt"/>
                <a:cs typeface="+mn-lt"/>
              </a:rPr>
              <a:t>Задача педагогов и родителей – воспитать из детей грамотных и дисциплинированных участников дорожного движения.      Значительный пласт работы – это профилактика ДДТТ и формирования у детей навыков безопасного поведения на дорогах.</a:t>
            </a:r>
            <a:endParaRPr lang="ru-RU" sz="1300" dirty="0"/>
          </a:p>
          <a:p>
            <a:pPr algn="l"/>
            <a:endParaRPr lang="ru-RU" sz="800">
              <a:cs typeface="Calibri"/>
            </a:endParaRPr>
          </a:p>
        </p:txBody>
      </p:sp>
      <p:pic>
        <p:nvPicPr>
          <p:cNvPr id="4" name="Рисунок 4" descr="Изображение выглядит как трава, внешний, человек, дорог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BACB99C2-026F-4F94-A49E-D4E96C4001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732" r="11854"/>
          <a:stretch/>
        </p:blipFill>
        <p:spPr>
          <a:xfrm>
            <a:off x="20" y="10"/>
            <a:ext cx="6024134" cy="6857990"/>
          </a:xfrm>
          <a:custGeom>
            <a:avLst/>
            <a:gdLst/>
            <a:ahLst/>
            <a:cxnLst/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712582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4322390-8B58-46BE-88EB-D9FD30C08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Рисунок 4" descr="Изображение выглядит как внешний, трава, человек, женщин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64DBB48C-6CB2-4B2A-9DDB-D4D25696A48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</a:blip>
          <a:srcRect t="22912" r="8524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BD7787-69E4-4ECC-874D-8D6455B23C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4500">
                <a:solidFill>
                  <a:schemeClr val="tx1"/>
                </a:solidFill>
              </a:rPr>
              <a:t>Основная нагрузка по даче знаний о правилах дорожного движения ребенку ложится на родителей.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C762641-0157-4810-9A2B-4EBFCBD6C6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1700">
                <a:solidFill>
                  <a:schemeClr val="tx1"/>
                </a:solidFill>
              </a:rPr>
              <a:t>Именно родители должны с раннего возраста следить за своим чадом, учить его, как правильно вести себя в тех или иных ситуацияХ, в том числе  и на дороге.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885E190-58DD-42DD-A4A8-401E15C92A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293255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412E3267-7ABE-412B-8580-47EC0D1F61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0B62C5A-2250-4380-AB23-DB87446CCE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D42CF425-7213-4F89-B0FF-4C2BDDD9C6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35DA97D-88F8-4249-B650-4FC9FD50A3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3F38673-6E30-4BAE-AC67-0B283EBF42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202A25CB-1ED1-4C87-AB49-8D3BC684D1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5DBD41-1AB3-4B66-9D4E-2ECED95FF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458" y="4542502"/>
            <a:ext cx="9181185" cy="1189985"/>
          </a:xfrm>
        </p:spPr>
        <p:txBody>
          <a:bodyPr vert="horz" lIns="91440" tIns="45720" rIns="91440" bIns="45720" rtlCol="0" anchor="b">
            <a:normAutofit/>
          </a:bodyPr>
          <a:lstStyle/>
          <a:p>
            <a:endParaRPr lang="en-US" sz="6000"/>
          </a:p>
        </p:txBody>
      </p:sp>
      <p:pic>
        <p:nvPicPr>
          <p:cNvPr id="5" name="Рисунок 5">
            <a:hlinkClick r:id="" action="ppaction://media"/>
            <a:extLst>
              <a:ext uri="{FF2B5EF4-FFF2-40B4-BE49-F238E27FC236}">
                <a16:creationId xmlns:a16="http://schemas.microsoft.com/office/drawing/2014/main" id="{1C7AB979-90CF-4106-A2EF-7392349C6B78}"/>
              </a:ext>
            </a:extLst>
          </p:cNvPr>
          <p:cNvPicPr>
            <a:picLocks noGrp="1" noRot="1" noChangeAspect="1"/>
          </p:cNvPicPr>
          <p:nvPr>
            <p:ph sz="half" idx="2"/>
            <a:videoFile r:link="rId1"/>
          </p:nvPr>
        </p:nvPicPr>
        <p:blipFill>
          <a:blip r:embed="rId9"/>
          <a:stretch>
            <a:fillRect/>
          </a:stretch>
        </p:blipFill>
        <p:spPr>
          <a:xfrm>
            <a:off x="6400047" y="567290"/>
            <a:ext cx="5749521" cy="486146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3000"/>
              </a:prstClr>
            </a:outerShdw>
          </a:effectLst>
        </p:spPr>
      </p:pic>
      <p:pic>
        <p:nvPicPr>
          <p:cNvPr id="7" name="Рисунок 7">
            <a:hlinkClick r:id="" action="ppaction://media"/>
            <a:extLst>
              <a:ext uri="{FF2B5EF4-FFF2-40B4-BE49-F238E27FC236}">
                <a16:creationId xmlns:a16="http://schemas.microsoft.com/office/drawing/2014/main" id="{2C4671A5-3C51-4CC9-AA62-815769800E5A}"/>
              </a:ext>
            </a:extLst>
          </p:cNvPr>
          <p:cNvPicPr>
            <a:picLocks noGrp="1" noRot="1" noChangeAspect="1"/>
          </p:cNvPicPr>
          <p:nvPr>
            <p:ph sz="half" idx="1"/>
            <a:videoFile r:link="rId2"/>
          </p:nvPr>
        </p:nvPicPr>
        <p:blipFill>
          <a:blip r:embed="rId10"/>
          <a:stretch>
            <a:fillRect/>
          </a:stretch>
        </p:blipFill>
        <p:spPr>
          <a:xfrm>
            <a:off x="2967" y="564241"/>
            <a:ext cx="6177676" cy="477666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3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696327785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F54BFB-5846-4553-A2B2-287C4FF9EE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11931" y="452718"/>
            <a:ext cx="4638903" cy="1400530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300"/>
              <a:t>Наиболее распространённые причины дорожно-транспортных происшествий: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A7DD567-5724-4775-BAAB-B64150F43E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10950" y="2052918"/>
            <a:ext cx="4638903" cy="4195481"/>
          </a:xfr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90000"/>
              </a:lnSpc>
              <a:buFont typeface="Wingdings 3" charset="2"/>
              <a:buChar char=""/>
            </a:pPr>
            <a:endParaRPr lang="en-US" sz="1100">
              <a:solidFill>
                <a:schemeClr val="tx1"/>
              </a:solidFill>
            </a:endParaRPr>
          </a:p>
          <a:p>
            <a:pPr marL="285750" indent="-228600">
              <a:lnSpc>
                <a:spcPct val="90000"/>
              </a:lnSpc>
              <a:buFont typeface="Wingdings 3" charset="2"/>
              <a:buChar char=""/>
            </a:pPr>
            <a:r>
              <a:rPr lang="en-US" sz="1100">
                <a:solidFill>
                  <a:schemeClr val="tx1"/>
                </a:solidFill>
              </a:rPr>
              <a:t>Выход на проезжую часть в неустановленном месте перед  близко идущим транспортом (мало кто из наших детей имеет привычку останавливаться перед переходом проезжей части, внимательно её осматривать  и контролировать ситуацию слева и справа во время движения).</a:t>
            </a:r>
          </a:p>
          <a:p>
            <a:pPr marL="285750" indent="-228600">
              <a:lnSpc>
                <a:spcPct val="90000"/>
              </a:lnSpc>
              <a:buFont typeface="Wingdings 3" charset="2"/>
              <a:buChar char=""/>
            </a:pPr>
            <a:r>
              <a:rPr lang="en-US" sz="1100">
                <a:solidFill>
                  <a:schemeClr val="tx1"/>
                </a:solidFill>
              </a:rPr>
              <a:t>Выход на проезжую часть из-за автобуса или другого препятствия (наши дети не привыкли идти к пешеходному переходу, выйдя из транспортного средства или осматривать проезжую часть).</a:t>
            </a:r>
          </a:p>
          <a:p>
            <a:pPr marL="285750" indent="-228600">
              <a:lnSpc>
                <a:spcPct val="90000"/>
              </a:lnSpc>
              <a:buFont typeface="Wingdings 3" charset="2"/>
              <a:buChar char=""/>
            </a:pPr>
            <a:r>
              <a:rPr lang="en-US" sz="1100">
                <a:solidFill>
                  <a:schemeClr val="tx1"/>
                </a:solidFill>
              </a:rPr>
              <a:t>Игра на проезжей части (наши дети привыкли, что вся свободная территория – место для игр).</a:t>
            </a:r>
          </a:p>
          <a:p>
            <a:pPr marL="285750" indent="-228600">
              <a:lnSpc>
                <a:spcPct val="90000"/>
              </a:lnSpc>
              <a:buFont typeface="Wingdings 3" charset="2"/>
              <a:buChar char=""/>
            </a:pPr>
            <a:r>
              <a:rPr lang="en-US" sz="1100">
                <a:solidFill>
                  <a:schemeClr val="tx1"/>
                </a:solidFill>
              </a:rPr>
              <a:t>Ходьба по проезжей части (даже при наличии рядом тротуара большая часть детей имеет привычку идти по проезжей части, при этом чаще всего со всевозможными нарушениями).</a:t>
            </a:r>
          </a:p>
          <a:p>
            <a:pPr indent="-228600">
              <a:lnSpc>
                <a:spcPct val="90000"/>
              </a:lnSpc>
              <a:buFont typeface="Wingdings 3" charset="2"/>
              <a:buChar char=""/>
            </a:pPr>
            <a:endParaRPr lang="en-US" sz="1100">
              <a:solidFill>
                <a:schemeClr val="tx1"/>
              </a:solidFill>
            </a:endParaRPr>
          </a:p>
        </p:txBody>
      </p:sp>
      <p:pic>
        <p:nvPicPr>
          <p:cNvPr id="4" name="Рисунок 4" descr="Изображение выглядит как внешний, дорога, сцена, улиц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68D90B1D-76F3-4C57-AC5A-E98949C2BA6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301" r="31203" b="1"/>
          <a:stretch/>
        </p:blipFill>
        <p:spPr>
          <a:xfrm>
            <a:off x="3" y="10"/>
            <a:ext cx="4973099" cy="6857991"/>
          </a:xfrm>
          <a:custGeom>
            <a:avLst/>
            <a:gdLst/>
            <a:ahLst/>
            <a:cxnLst/>
            <a:rect l="l" t="t" r="r" b="b"/>
            <a:pathLst>
              <a:path w="4973099" h="6858001">
                <a:moveTo>
                  <a:pt x="3628384" y="0"/>
                </a:moveTo>
                <a:lnTo>
                  <a:pt x="4971922" y="0"/>
                </a:lnTo>
                <a:lnTo>
                  <a:pt x="4946877" y="155677"/>
                </a:lnTo>
                <a:lnTo>
                  <a:pt x="4923008" y="310668"/>
                </a:lnTo>
                <a:lnTo>
                  <a:pt x="4899644" y="466344"/>
                </a:lnTo>
                <a:lnTo>
                  <a:pt x="4879641" y="622707"/>
                </a:lnTo>
                <a:lnTo>
                  <a:pt x="4859470" y="778383"/>
                </a:lnTo>
                <a:lnTo>
                  <a:pt x="4840644" y="934746"/>
                </a:lnTo>
                <a:lnTo>
                  <a:pt x="4824508" y="1089051"/>
                </a:lnTo>
                <a:lnTo>
                  <a:pt x="4809212" y="1245413"/>
                </a:lnTo>
                <a:lnTo>
                  <a:pt x="4795260" y="1401090"/>
                </a:lnTo>
                <a:lnTo>
                  <a:pt x="4783158" y="1554023"/>
                </a:lnTo>
                <a:lnTo>
                  <a:pt x="4771055" y="1709014"/>
                </a:lnTo>
                <a:lnTo>
                  <a:pt x="4760970" y="1861947"/>
                </a:lnTo>
                <a:lnTo>
                  <a:pt x="4753070" y="2014881"/>
                </a:lnTo>
                <a:lnTo>
                  <a:pt x="4744833" y="2167128"/>
                </a:lnTo>
                <a:lnTo>
                  <a:pt x="4737942" y="2318004"/>
                </a:lnTo>
                <a:lnTo>
                  <a:pt x="4733067" y="2467509"/>
                </a:lnTo>
                <a:lnTo>
                  <a:pt x="4728865" y="2617013"/>
                </a:lnTo>
                <a:lnTo>
                  <a:pt x="4724831" y="2765146"/>
                </a:lnTo>
                <a:lnTo>
                  <a:pt x="4722982" y="2911221"/>
                </a:lnTo>
                <a:lnTo>
                  <a:pt x="4720965" y="3057297"/>
                </a:lnTo>
                <a:lnTo>
                  <a:pt x="4719956" y="3201315"/>
                </a:lnTo>
                <a:lnTo>
                  <a:pt x="4720965" y="3343961"/>
                </a:lnTo>
                <a:lnTo>
                  <a:pt x="4720965" y="3485236"/>
                </a:lnTo>
                <a:lnTo>
                  <a:pt x="4722982" y="3625139"/>
                </a:lnTo>
                <a:lnTo>
                  <a:pt x="4726007" y="3762299"/>
                </a:lnTo>
                <a:lnTo>
                  <a:pt x="4728865" y="3898087"/>
                </a:lnTo>
                <a:lnTo>
                  <a:pt x="4732059" y="4031133"/>
                </a:lnTo>
                <a:lnTo>
                  <a:pt x="4736933" y="4163492"/>
                </a:lnTo>
                <a:lnTo>
                  <a:pt x="4742144" y="4293793"/>
                </a:lnTo>
                <a:lnTo>
                  <a:pt x="4746850" y="4421352"/>
                </a:lnTo>
                <a:lnTo>
                  <a:pt x="4760130" y="4670298"/>
                </a:lnTo>
                <a:lnTo>
                  <a:pt x="4774249" y="4908956"/>
                </a:lnTo>
                <a:lnTo>
                  <a:pt x="4789041" y="5138013"/>
                </a:lnTo>
                <a:lnTo>
                  <a:pt x="4805346" y="5354726"/>
                </a:lnTo>
                <a:lnTo>
                  <a:pt x="4822323" y="5561838"/>
                </a:lnTo>
                <a:lnTo>
                  <a:pt x="4840644" y="5753862"/>
                </a:lnTo>
                <a:lnTo>
                  <a:pt x="4858630" y="5934227"/>
                </a:lnTo>
                <a:lnTo>
                  <a:pt x="4876615" y="6100191"/>
                </a:lnTo>
                <a:lnTo>
                  <a:pt x="4893592" y="6252438"/>
                </a:lnTo>
                <a:lnTo>
                  <a:pt x="4909729" y="6387541"/>
                </a:lnTo>
                <a:lnTo>
                  <a:pt x="4925025" y="6509613"/>
                </a:lnTo>
                <a:lnTo>
                  <a:pt x="4937800" y="6612483"/>
                </a:lnTo>
                <a:lnTo>
                  <a:pt x="4949902" y="6698894"/>
                </a:lnTo>
                <a:lnTo>
                  <a:pt x="4967216" y="6817538"/>
                </a:lnTo>
                <a:lnTo>
                  <a:pt x="4973099" y="6858000"/>
                </a:lnTo>
                <a:lnTo>
                  <a:pt x="4075210" y="6858000"/>
                </a:lnTo>
                <a:lnTo>
                  <a:pt x="4075210" y="6858001"/>
                </a:lnTo>
                <a:lnTo>
                  <a:pt x="0" y="6858001"/>
                </a:lnTo>
                <a:lnTo>
                  <a:pt x="0" y="1"/>
                </a:lnTo>
                <a:lnTo>
                  <a:pt x="3628384" y="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22825890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FF807D-0209-471E-9974-37F525411E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642668"/>
            <a:ext cx="8825658" cy="3329581"/>
          </a:xfrm>
        </p:spPr>
        <p:txBody>
          <a:bodyPr/>
          <a:lstStyle/>
          <a:p>
            <a:r>
              <a:rPr lang="ru-RU" sz="3500" dirty="0"/>
              <a:t>Для того, чтобы предотвратить негативные происшествия, стоит учить детей правилам дорожного движения и мерам безопасности на дороге.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B8F86F9-B74C-4382-9045-4204A44196A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В этом прекрасно могут помочь мультипликационные ролики, посвященные ПДД</a:t>
            </a:r>
          </a:p>
        </p:txBody>
      </p:sp>
    </p:spTree>
    <p:extLst>
      <p:ext uri="{BB962C8B-B14F-4D97-AF65-F5344CB8AC3E}">
        <p14:creationId xmlns:p14="http://schemas.microsoft.com/office/powerpoint/2010/main" val="71633379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9ECDD5C-152A-4CC7-8333-0F367B3A62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F5C92A3-369B-43F3-BDCE-E560B1B0EC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AEBE9F1A-B38D-446E-83AE-14B17CE77F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15B5014-A7EC-4BA6-9C83-8840CF81DB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22C43AB-86D7-420D-8AD7-DC0A15FDD0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5E3EB826-A471-488F-9E8A-D65528A3C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85D5AA8-773B-469A-8802-9645A4DC9B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Рисунок 4">
            <a:hlinkClick r:id="" action="ppaction://media"/>
            <a:extLst>
              <a:ext uri="{FF2B5EF4-FFF2-40B4-BE49-F238E27FC236}">
                <a16:creationId xmlns:a16="http://schemas.microsoft.com/office/drawing/2014/main" id="{74B1F947-0144-4270-854F-6CFF423C40CD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8"/>
          <a:stretch>
            <a:fillRect/>
          </a:stretch>
        </p:blipFill>
        <p:spPr>
          <a:xfrm>
            <a:off x="2071259" y="542825"/>
            <a:ext cx="8492012" cy="5786726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C75AF42C-C556-454E-B2D3-2C917CB812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03278699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4322390-8B58-46BE-88EB-D9FD30C08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Рисунок 4" descr="Изображение выглядит как человек, ребенок, молодой, стои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9E02657F-5A1B-4D2E-936C-A2694B9C5E6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</a:blip>
          <a:srcRect t="4391" r="9091" b="6288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4B4F11-31E0-448C-A633-A2F75AABCB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4500">
                <a:solidFill>
                  <a:schemeClr val="tx1"/>
                </a:solidFill>
              </a:rPr>
              <a:t>Мы считаем, что стоит ввести занятия по подготовке детей младшего возраста к участию в дорожном движении.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D6F189A-2472-4A62-AC20-1B1B0A3F66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>
            <a:normAutofit/>
          </a:bodyPr>
          <a:lstStyle/>
          <a:p>
            <a:r>
              <a:rPr lang="ru-RU">
                <a:solidFill>
                  <a:schemeClr val="tx1"/>
                </a:solidFill>
              </a:rPr>
              <a:t>В маоу "гимназия №3" была успешная практика по обучению детей пдд.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885E190-58DD-42DD-A4A8-401E15C92A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06446505"/>
      </p:ext>
    </p:extLst>
  </p:cSld>
  <p:clrMapOvr>
    <a:masterClrMapping/>
  </p:clrMapOvr>
  <p:transition spd="slow">
    <p:wip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Ion</vt:lpstr>
      <vt:lpstr>Детский дорожно-транспортный травматизм.</vt:lpstr>
      <vt:lpstr>Ежегодно в России происходит около 32тыс. крупных ДТП.</vt:lpstr>
      <vt:lpstr>Презентация PowerPoint</vt:lpstr>
      <vt:lpstr>Основная нагрузка по даче знаний о правилах дорожного движения ребенку ложится на родителей.</vt:lpstr>
      <vt:lpstr>Презентация PowerPoint</vt:lpstr>
      <vt:lpstr>Наиболее распространённые причины дорожно-транспортных происшествий:</vt:lpstr>
      <vt:lpstr>Для того, чтобы предотвратить негативные происшествия, стоит учить детей правилам дорожного движения и мерам безопасности на дороге.</vt:lpstr>
      <vt:lpstr>Презентация PowerPoint</vt:lpstr>
      <vt:lpstr>Мы считаем, что стоит ввести занятия по подготовке детей младшего возраста к участию в дорожном движении.</vt:lpstr>
      <vt:lpstr>Обеспечить сохранность жизни ребёнка на дороге-наша общая цель и задача!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/>
  <cp:revision>293</cp:revision>
  <dcterms:created xsi:type="dcterms:W3CDTF">2020-02-13T21:26:15Z</dcterms:created>
  <dcterms:modified xsi:type="dcterms:W3CDTF">2020-02-14T19:42:24Z</dcterms:modified>
</cp:coreProperties>
</file>