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60" r:id="rId4"/>
    <p:sldId id="264" r:id="rId5"/>
    <p:sldId id="257" r:id="rId6"/>
    <p:sldId id="258" r:id="rId7"/>
    <p:sldId id="261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howGuides="1">
      <p:cViewPr varScale="1">
        <p:scale>
          <a:sx n="65" d="100"/>
          <a:sy n="65" d="100"/>
        </p:scale>
        <p:origin x="-5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C35079-97DD-4184-8C38-CD6FA7D13B65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E11F5D-2208-407C-A5B3-9C3893C19D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E11F5D-2208-407C-A5B3-9C3893C19DB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dirty="0" smtClean="0"/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323C9E7-8254-4C1D-96DA-BC49D70EC8BA}" type="slidenum">
              <a:rPr lang="ru-RU" sz="1200" smtClean="0"/>
              <a:pPr eaLnBrk="1" hangingPunct="1"/>
              <a:t>5</a:t>
            </a:fld>
            <a:endParaRPr lang="ru-RU" sz="120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7172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4323C9E7-8254-4C1D-96DA-BC49D70EC8BA}" type="slidenum">
              <a:rPr lang="ru-RU" sz="1200" smtClean="0"/>
              <a:pPr eaLnBrk="1" hangingPunct="1"/>
              <a:t>6</a:t>
            </a:fld>
            <a:endParaRPr lang="ru-RU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8786D-39BE-46FD-B1E4-A5DCA2173078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1F7C-00FB-4B1B-82CF-5B0826FB5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8786D-39BE-46FD-B1E4-A5DCA2173078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1F7C-00FB-4B1B-82CF-5B0826FB5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8786D-39BE-46FD-B1E4-A5DCA2173078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1F7C-00FB-4B1B-82CF-5B0826FB5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8786D-39BE-46FD-B1E4-A5DCA2173078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1F7C-00FB-4B1B-82CF-5B0826FB5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8786D-39BE-46FD-B1E4-A5DCA2173078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1F7C-00FB-4B1B-82CF-5B0826FB5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8786D-39BE-46FD-B1E4-A5DCA2173078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1F7C-00FB-4B1B-82CF-5B0826FB5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8786D-39BE-46FD-B1E4-A5DCA2173078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1F7C-00FB-4B1B-82CF-5B0826FB5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8786D-39BE-46FD-B1E4-A5DCA2173078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1F7C-00FB-4B1B-82CF-5B0826FB5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8786D-39BE-46FD-B1E4-A5DCA2173078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1F7C-00FB-4B1B-82CF-5B0826FB5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8786D-39BE-46FD-B1E4-A5DCA2173078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1F7C-00FB-4B1B-82CF-5B0826FB5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58786D-39BE-46FD-B1E4-A5DCA2173078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5F1F7C-00FB-4B1B-82CF-5B0826FB5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81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58786D-39BE-46FD-B1E4-A5DCA2173078}" type="datetimeFigureOut">
              <a:rPr lang="ru-RU" smtClean="0"/>
              <a:pPr/>
              <a:t>16.02.2015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5F1F7C-00FB-4B1B-82CF-5B0826FB54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slide" Target="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slide" Target="slide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5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Проверка знаний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858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Тема: Сельское хозяйство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685800"/>
          </a:xfrm>
        </p:spPr>
        <p:txBody>
          <a:bodyPr/>
          <a:lstStyle/>
          <a:p>
            <a:r>
              <a:rPr lang="ru-RU" sz="3200" dirty="0" smtClean="0"/>
              <a:t>Тест по теме «Земледелие»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143900" y="0"/>
            <a:ext cx="10001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3" name="Группа 9"/>
          <p:cNvGrpSpPr/>
          <p:nvPr/>
        </p:nvGrpSpPr>
        <p:grpSpPr>
          <a:xfrm>
            <a:off x="285719" y="533400"/>
            <a:ext cx="8646278" cy="6193829"/>
            <a:chOff x="461657" y="1028986"/>
            <a:chExt cx="8358247" cy="4581565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7" name="TextBox 6"/>
            <p:cNvSpPr txBox="1"/>
            <p:nvPr/>
          </p:nvSpPr>
          <p:spPr>
            <a:xfrm>
              <a:off x="461657" y="1028986"/>
              <a:ext cx="8356043" cy="637453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lnSpc>
                  <a:spcPts val="2000"/>
                </a:lnSpc>
                <a:buAutoNum type="arabicPeriod"/>
              </a:pPr>
              <a:r>
                <a:rPr lang="ru-RU" sz="2400" b="1" dirty="0" smtClean="0">
                  <a:solidFill>
                    <a:schemeClr val="accent2">
                      <a:lumMod val="50000"/>
                    </a:schemeClr>
                  </a:solidFill>
                </a:rPr>
                <a:t> В каком регионе России выращивают рис?</a:t>
              </a:r>
            </a:p>
            <a:p>
              <a:pPr marL="342900" indent="-342900">
                <a:lnSpc>
                  <a:spcPts val="2000"/>
                </a:lnSpc>
              </a:pPr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	 А. Красноярский край      	       Б. Краснодарский край</a:t>
              </a:r>
            </a:p>
            <a:p>
              <a:pPr marL="342900" indent="-342900">
                <a:lnSpc>
                  <a:spcPts val="2000"/>
                </a:lnSpc>
              </a:pPr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	 В. Омская область           	       Г.  Белгородская область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1657" y="1755643"/>
              <a:ext cx="8356043" cy="827171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457200" indent="-457200">
                <a:lnSpc>
                  <a:spcPts val="2000"/>
                </a:lnSpc>
                <a:buAutoNum type="arabicPeriod" startAt="2"/>
              </a:pPr>
              <a:r>
                <a:rPr lang="ru-RU" sz="2400" b="1" dirty="0" smtClean="0">
                  <a:solidFill>
                    <a:schemeClr val="accent2">
                      <a:lumMod val="50000"/>
                    </a:schemeClr>
                  </a:solidFill>
                </a:rPr>
                <a:t>На территории какого субъекта Р.Ф. выращивается пшеница и соя?</a:t>
              </a:r>
            </a:p>
            <a:p>
              <a:pPr marL="457200" indent="-457200">
                <a:lnSpc>
                  <a:spcPts val="2000"/>
                </a:lnSpc>
              </a:pPr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	А. Вологодская область   	       Б.Смоленская область</a:t>
              </a:r>
            </a:p>
            <a:p>
              <a:pPr marL="457200" indent="-457200">
                <a:lnSpc>
                  <a:spcPts val="2000"/>
                </a:lnSpc>
              </a:pPr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	В. Белгородская область 	       Г.  Амурская область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1657" y="2706761"/>
              <a:ext cx="8358247" cy="827171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457200" indent="-457200">
                <a:lnSpc>
                  <a:spcPts val="2000"/>
                </a:lnSpc>
                <a:buAutoNum type="arabicPeriod" startAt="3"/>
              </a:pPr>
              <a:r>
                <a:rPr lang="ru-RU" sz="2400" b="1" dirty="0" smtClean="0">
                  <a:solidFill>
                    <a:schemeClr val="accent2">
                      <a:lumMod val="50000"/>
                    </a:schemeClr>
                  </a:solidFill>
                </a:rPr>
                <a:t>Какой регион России наиболее благоприятен для выращивания льна?</a:t>
              </a:r>
            </a:p>
            <a:p>
              <a:pPr marL="914400" lvl="1" indent="-457200">
                <a:lnSpc>
                  <a:spcPts val="2000"/>
                </a:lnSpc>
              </a:pPr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А.  Краснодарский край              Б. Оренбургская область</a:t>
              </a:r>
            </a:p>
            <a:p>
              <a:pPr marL="914400" lvl="1" indent="-457200">
                <a:lnSpc>
                  <a:spcPts val="2000"/>
                </a:lnSpc>
              </a:pPr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В.  Республика Карелия             Г. Вологодская область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1658" y="3671859"/>
              <a:ext cx="8356043" cy="1092477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lnSpc>
                  <a:spcPts val="2000"/>
                </a:lnSpc>
                <a:buFont typeface="+mj-lt"/>
                <a:buAutoNum type="arabicPeriod" startAt="4"/>
              </a:pPr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 </a:t>
              </a:r>
              <a:r>
                <a:rPr lang="ru-RU" sz="2400" b="1" dirty="0" smtClean="0">
                  <a:solidFill>
                    <a:schemeClr val="accent2">
                      <a:lumMod val="50000"/>
                    </a:schemeClr>
                  </a:solidFill>
                </a:rPr>
                <a:t>Какие из перечисленных ниже культур выращиваются в Нижнем  Поволжье?</a:t>
              </a:r>
            </a:p>
            <a:p>
              <a:pPr marL="342900" indent="-342900">
                <a:lnSpc>
                  <a:spcPts val="2000"/>
                </a:lnSpc>
              </a:pPr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	 А.  Соя, табак, подсолнечник      Б.Сахарная свекла, рожь, пшеница         </a:t>
              </a:r>
            </a:p>
            <a:p>
              <a:pPr marL="342900" indent="-342900">
                <a:lnSpc>
                  <a:spcPts val="2000"/>
                </a:lnSpc>
              </a:pPr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      В.  Бахчевые, горчица, томаты   Г. Кукуруза, чай, горчица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1657" y="4783380"/>
              <a:ext cx="8356044" cy="827171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lnSpc>
                  <a:spcPts val="2000"/>
                </a:lnSpc>
                <a:buFont typeface="+mj-lt"/>
                <a:buAutoNum type="arabicPeriod" startAt="5"/>
              </a:pPr>
              <a:r>
                <a:rPr lang="ru-RU" sz="2400" b="1" dirty="0" smtClean="0">
                  <a:solidFill>
                    <a:schemeClr val="accent2">
                      <a:lumMod val="50000"/>
                    </a:schemeClr>
                  </a:solidFill>
                </a:rPr>
                <a:t> В каком из перечисленных  регионов развито бахчеводство?</a:t>
              </a:r>
            </a:p>
            <a:p>
              <a:pPr marL="342900" indent="-342900">
                <a:lnSpc>
                  <a:spcPts val="2000"/>
                </a:lnSpc>
              </a:pPr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	 А.  Тульская область                   Б. Смоленская область</a:t>
              </a:r>
            </a:p>
            <a:p>
              <a:pPr marL="342900" indent="-342900">
                <a:lnSpc>
                  <a:spcPts val="2000"/>
                </a:lnSpc>
              </a:pPr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	 В.  Вологодская область             Г. Волгоградская область</a:t>
              </a:r>
            </a:p>
          </p:txBody>
        </p:sp>
      </p:grpSp>
      <p:sp>
        <p:nvSpPr>
          <p:cNvPr id="12" name="Нашивка 11">
            <a:hlinkClick r:id="rId3" action="ppaction://hlinksldjump" tooltip="ответы"/>
          </p:cNvPr>
          <p:cNvSpPr/>
          <p:nvPr/>
        </p:nvSpPr>
        <p:spPr bwMode="auto">
          <a:xfrm>
            <a:off x="8532440" y="6472238"/>
            <a:ext cx="504056" cy="305793"/>
          </a:xfrm>
          <a:prstGeom prst="chevron">
            <a:avLst/>
          </a:prstGeom>
          <a:ln w="38100"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4" name="Нашивка 13">
            <a:hlinkClick r:id="rId4" action="ppaction://hlinksldjump"/>
          </p:cNvPr>
          <p:cNvSpPr/>
          <p:nvPr/>
        </p:nvSpPr>
        <p:spPr bwMode="auto">
          <a:xfrm flipH="1">
            <a:off x="8028384" y="6472238"/>
            <a:ext cx="504056" cy="305793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5" name="Умножение 14">
            <a:hlinkClick r:id="" action="ppaction://hlinkshowjump?jump=endshow"/>
          </p:cNvPr>
          <p:cNvSpPr/>
          <p:nvPr/>
        </p:nvSpPr>
        <p:spPr bwMode="auto">
          <a:xfrm>
            <a:off x="142844" y="6309320"/>
            <a:ext cx="662880" cy="548680"/>
          </a:xfrm>
          <a:prstGeom prst="mathMultiply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81000"/>
            <a:ext cx="8229600" cy="1143000"/>
          </a:xfrm>
        </p:spPr>
        <p:txBody>
          <a:bodyPr/>
          <a:lstStyle/>
          <a:p>
            <a:r>
              <a:rPr lang="ru-RU" sz="3200" dirty="0" smtClean="0"/>
              <a:t>Ответы теста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143900" y="0"/>
            <a:ext cx="1000100" cy="64291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3" name="Группа 9"/>
          <p:cNvGrpSpPr/>
          <p:nvPr/>
        </p:nvGrpSpPr>
        <p:grpSpPr>
          <a:xfrm>
            <a:off x="285719" y="380999"/>
            <a:ext cx="8646278" cy="6271974"/>
            <a:chOff x="461657" y="1163579"/>
            <a:chExt cx="8358247" cy="4184812"/>
          </a:xfrm>
          <a:solidFill>
            <a:schemeClr val="accent6">
              <a:lumMod val="20000"/>
              <a:lumOff val="80000"/>
            </a:schemeClr>
          </a:solidFill>
        </p:grpSpPr>
        <p:sp>
          <p:nvSpPr>
            <p:cNvPr id="7" name="TextBox 6"/>
            <p:cNvSpPr txBox="1"/>
            <p:nvPr/>
          </p:nvSpPr>
          <p:spPr>
            <a:xfrm>
              <a:off x="461657" y="1163579"/>
              <a:ext cx="8356043" cy="574996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lnSpc>
                  <a:spcPts val="2000"/>
                </a:lnSpc>
                <a:buAutoNum type="arabicPeriod"/>
              </a:pPr>
              <a:r>
                <a:rPr lang="ru-RU" sz="2400" b="1" dirty="0" smtClean="0">
                  <a:solidFill>
                    <a:schemeClr val="accent2">
                      <a:lumMod val="50000"/>
                    </a:schemeClr>
                  </a:solidFill>
                </a:rPr>
                <a:t> В каком регионе России выращивают рис?</a:t>
              </a:r>
            </a:p>
            <a:p>
              <a:pPr marL="342900" indent="-342900">
                <a:lnSpc>
                  <a:spcPts val="2000"/>
                </a:lnSpc>
              </a:pPr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	 А. Красноярский край                </a:t>
              </a:r>
              <a:r>
                <a:rPr lang="ru-RU" sz="2400" b="1" dirty="0" smtClean="0">
                  <a:solidFill>
                    <a:srgbClr val="FF0000"/>
                  </a:solidFill>
                </a:rPr>
                <a:t>Б. Краснодарский край</a:t>
              </a:r>
            </a:p>
            <a:p>
              <a:pPr marL="342900" indent="-342900">
                <a:lnSpc>
                  <a:spcPts val="2000"/>
                </a:lnSpc>
              </a:pPr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	 В. Омская область                     Г. Белгородская область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61657" y="1875374"/>
              <a:ext cx="8356043" cy="746127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457200" indent="-457200">
                <a:lnSpc>
                  <a:spcPts val="2000"/>
                </a:lnSpc>
                <a:buAutoNum type="arabicPeriod" startAt="2"/>
              </a:pPr>
              <a:r>
                <a:rPr lang="ru-RU" sz="2400" b="1" dirty="0" smtClean="0">
                  <a:solidFill>
                    <a:schemeClr val="accent2">
                      <a:lumMod val="50000"/>
                    </a:schemeClr>
                  </a:solidFill>
                </a:rPr>
                <a:t>На территории какого субъекта Р.Ф. выращивается пшеница и соя?</a:t>
              </a:r>
            </a:p>
            <a:p>
              <a:pPr marL="457200" indent="-457200">
                <a:lnSpc>
                  <a:spcPts val="2000"/>
                </a:lnSpc>
              </a:pPr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	А. Вологодская область            Б.Смоленская область</a:t>
              </a:r>
            </a:p>
            <a:p>
              <a:pPr marL="457200" indent="-457200">
                <a:lnSpc>
                  <a:spcPts val="2000"/>
                </a:lnSpc>
              </a:pPr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	В. Белгородская область          </a:t>
              </a:r>
              <a:r>
                <a:rPr lang="ru-RU" sz="2400" b="1" dirty="0" smtClean="0">
                  <a:solidFill>
                    <a:srgbClr val="FF0000"/>
                  </a:solidFill>
                </a:rPr>
                <a:t>Г.  Амурская область</a:t>
              </a: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61657" y="2790539"/>
              <a:ext cx="8358247" cy="746127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457200" indent="-457200">
                <a:lnSpc>
                  <a:spcPts val="2000"/>
                </a:lnSpc>
                <a:buAutoNum type="arabicPeriod" startAt="3"/>
              </a:pPr>
              <a:r>
                <a:rPr lang="ru-RU" sz="2400" b="1" dirty="0" smtClean="0">
                  <a:solidFill>
                    <a:schemeClr val="accent2">
                      <a:lumMod val="50000"/>
                    </a:schemeClr>
                  </a:solidFill>
                </a:rPr>
                <a:t>Какой регион России наиболее благоприятен для выращивания льна?</a:t>
              </a:r>
            </a:p>
            <a:p>
              <a:pPr marL="914400" lvl="1" indent="-457200">
                <a:lnSpc>
                  <a:spcPts val="2000"/>
                </a:lnSpc>
              </a:pPr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А.  Краснодарский край             Б. Оренбургская область</a:t>
              </a:r>
            </a:p>
            <a:p>
              <a:pPr marL="914400" lvl="1" indent="-457200">
                <a:lnSpc>
                  <a:spcPts val="2000"/>
                </a:lnSpc>
              </a:pPr>
              <a:r>
                <a:rPr lang="ru-RU" sz="2400" b="1" dirty="0" smtClean="0">
                  <a:solidFill>
                    <a:srgbClr val="FF0000"/>
                  </a:solidFill>
                </a:rPr>
                <a:t>В. Вологодская область   </a:t>
              </a:r>
              <a:r>
                <a:rPr lang="ru-RU" sz="2400" b="1" dirty="0" smtClean="0">
                  <a:solidFill>
                    <a:schemeClr val="accent2">
                      <a:lumMod val="50000"/>
                    </a:schemeClr>
                  </a:solidFill>
                </a:rPr>
                <a:t>          </a:t>
              </a:r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Г. Республика Карелия </a:t>
              </a: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1658" y="3671858"/>
              <a:ext cx="8356043" cy="917256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lnSpc>
                  <a:spcPts val="2000"/>
                </a:lnSpc>
                <a:buFont typeface="+mj-lt"/>
                <a:buAutoNum type="arabicPeriod" startAt="4"/>
              </a:pPr>
              <a:r>
                <a:rPr lang="ru-RU" sz="2400" b="1" dirty="0" smtClean="0">
                  <a:solidFill>
                    <a:schemeClr val="accent2">
                      <a:lumMod val="50000"/>
                    </a:schemeClr>
                  </a:solidFill>
                </a:rPr>
                <a:t> Какие из перечисленных ниже культур выращиваются в Нижнем  Поволжье?</a:t>
              </a:r>
            </a:p>
            <a:p>
              <a:pPr marL="342900" indent="-342900">
                <a:lnSpc>
                  <a:spcPts val="2000"/>
                </a:lnSpc>
              </a:pPr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	 </a:t>
              </a:r>
              <a:r>
                <a:rPr lang="ru-RU" sz="2400" b="1" dirty="0" smtClean="0">
                  <a:solidFill>
                    <a:srgbClr val="FF0000"/>
                  </a:solidFill>
                </a:rPr>
                <a:t>А. Бахчевые, горчица, томаты  </a:t>
              </a:r>
              <a:r>
                <a:rPr lang="ru-RU" sz="2400" b="1" dirty="0" smtClean="0">
                  <a:solidFill>
                    <a:schemeClr val="accent2">
                      <a:lumMod val="50000"/>
                    </a:schemeClr>
                  </a:solidFill>
                </a:rPr>
                <a:t> </a:t>
              </a:r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Б. Сахарная свекла, рожь, пшеница      </a:t>
              </a:r>
            </a:p>
            <a:p>
              <a:pPr marL="342900" indent="-342900">
                <a:lnSpc>
                  <a:spcPts val="2000"/>
                </a:lnSpc>
              </a:pPr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	 В. Соя, табак, подсолнечник      Г.  Кукуруза, чай, горчица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61657" y="4773395"/>
              <a:ext cx="8356044" cy="574996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marL="342900" indent="-342900">
                <a:lnSpc>
                  <a:spcPts val="2000"/>
                </a:lnSpc>
                <a:buFont typeface="+mj-lt"/>
                <a:buAutoNum type="arabicPeriod" startAt="5"/>
              </a:pPr>
              <a:r>
                <a:rPr lang="ru-RU" sz="2400" b="1" dirty="0" smtClean="0">
                  <a:solidFill>
                    <a:schemeClr val="accent2">
                      <a:lumMod val="50000"/>
                    </a:schemeClr>
                  </a:solidFill>
                </a:rPr>
                <a:t> В каком из перечисленных регионов развито бахчеводство?</a:t>
              </a:r>
            </a:p>
            <a:p>
              <a:pPr marL="342900" indent="-342900">
                <a:lnSpc>
                  <a:spcPts val="2000"/>
                </a:lnSpc>
              </a:pPr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	 А.  Тульская область                   Б. Смоленская область</a:t>
              </a:r>
            </a:p>
            <a:p>
              <a:pPr marL="342900" indent="-342900">
                <a:lnSpc>
                  <a:spcPts val="2000"/>
                </a:lnSpc>
              </a:pPr>
              <a:r>
                <a:rPr lang="ru-RU" sz="2400" dirty="0" smtClean="0">
                  <a:solidFill>
                    <a:schemeClr val="accent2">
                      <a:lumMod val="50000"/>
                    </a:schemeClr>
                  </a:solidFill>
                </a:rPr>
                <a:t>	 В.  Вологодская область             </a:t>
              </a:r>
              <a:r>
                <a:rPr lang="ru-RU" sz="2400" b="1" dirty="0" smtClean="0">
                  <a:solidFill>
                    <a:srgbClr val="FF0000"/>
                  </a:solidFill>
                </a:rPr>
                <a:t>Г. Волгоградская область</a:t>
              </a:r>
            </a:p>
          </p:txBody>
        </p:sp>
      </p:grpSp>
      <p:sp>
        <p:nvSpPr>
          <p:cNvPr id="14" name="Нашивка 13">
            <a:hlinkClick r:id="rId2" action="ppaction://hlinksldjump"/>
          </p:cNvPr>
          <p:cNvSpPr/>
          <p:nvPr/>
        </p:nvSpPr>
        <p:spPr bwMode="auto">
          <a:xfrm flipH="1">
            <a:off x="7924800" y="6324600"/>
            <a:ext cx="504056" cy="305793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Умножение 11">
            <a:hlinkClick r:id="" action="ppaction://hlinkshowjump?jump=endshow"/>
          </p:cNvPr>
          <p:cNvSpPr/>
          <p:nvPr/>
        </p:nvSpPr>
        <p:spPr bwMode="auto">
          <a:xfrm>
            <a:off x="214282" y="6309320"/>
            <a:ext cx="662880" cy="548680"/>
          </a:xfrm>
          <a:prstGeom prst="mathMultiply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3" name="Нашивка 12">
            <a:hlinkClick r:id="rId3" action="ppaction://hlinksldjump" tooltip="ответы"/>
          </p:cNvPr>
          <p:cNvSpPr/>
          <p:nvPr/>
        </p:nvSpPr>
        <p:spPr bwMode="auto">
          <a:xfrm>
            <a:off x="8458200" y="6339348"/>
            <a:ext cx="504056" cy="305793"/>
          </a:xfrm>
          <a:prstGeom prst="chevron">
            <a:avLst/>
          </a:prstGeom>
          <a:ln w="38100"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Оценивание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2766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smtClean="0"/>
              <a:t>5 верных ответов – оценка «</a:t>
            </a:r>
            <a:r>
              <a:rPr lang="ru-RU" sz="4000" b="1" dirty="0" smtClean="0">
                <a:solidFill>
                  <a:srgbClr val="FF0000"/>
                </a:solidFill>
              </a:rPr>
              <a:t>5</a:t>
            </a:r>
            <a:r>
              <a:rPr lang="ru-RU" sz="4000" dirty="0" smtClean="0"/>
              <a:t>»</a:t>
            </a:r>
          </a:p>
          <a:p>
            <a:r>
              <a:rPr lang="ru-RU" sz="4000" dirty="0" smtClean="0"/>
              <a:t>4 верных ответе – «</a:t>
            </a:r>
            <a:r>
              <a:rPr lang="ru-RU" sz="4000" b="1" dirty="0" smtClean="0">
                <a:solidFill>
                  <a:srgbClr val="FF0000"/>
                </a:solidFill>
              </a:rPr>
              <a:t>4</a:t>
            </a:r>
            <a:r>
              <a:rPr lang="ru-RU" sz="4000" dirty="0" smtClean="0"/>
              <a:t>»</a:t>
            </a:r>
          </a:p>
          <a:p>
            <a:r>
              <a:rPr lang="ru-RU" sz="4000" dirty="0" smtClean="0"/>
              <a:t>3 верных ответа – «</a:t>
            </a:r>
            <a:r>
              <a:rPr lang="ru-RU" sz="4000" b="1" dirty="0" smtClean="0">
                <a:solidFill>
                  <a:srgbClr val="FF0000"/>
                </a:solidFill>
              </a:rPr>
              <a:t>3</a:t>
            </a:r>
            <a:r>
              <a:rPr lang="ru-RU" sz="4000" dirty="0" smtClean="0"/>
              <a:t>»</a:t>
            </a:r>
          </a:p>
          <a:p>
            <a:r>
              <a:rPr lang="ru-RU" sz="4000" dirty="0" smtClean="0"/>
              <a:t>Менее трёх верных ответов – «</a:t>
            </a:r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r>
              <a:rPr lang="ru-RU" sz="4000" dirty="0" smtClean="0"/>
              <a:t>»</a:t>
            </a:r>
            <a:endParaRPr lang="ru-RU" sz="4000" dirty="0"/>
          </a:p>
        </p:txBody>
      </p:sp>
      <p:sp>
        <p:nvSpPr>
          <p:cNvPr id="4" name="Нашивка 3">
            <a:hlinkClick r:id="rId2" action="ppaction://hlinksldjump" tooltip="ответы"/>
          </p:cNvPr>
          <p:cNvSpPr/>
          <p:nvPr/>
        </p:nvSpPr>
        <p:spPr bwMode="auto">
          <a:xfrm>
            <a:off x="8458200" y="6339348"/>
            <a:ext cx="504056" cy="305793"/>
          </a:xfrm>
          <a:prstGeom prst="chevron">
            <a:avLst/>
          </a:prstGeom>
          <a:ln w="38100"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Заголовок 3"/>
          <p:cNvSpPr>
            <a:spLocks noGrp="1"/>
          </p:cNvSpPr>
          <p:nvPr>
            <p:ph type="title"/>
          </p:nvPr>
        </p:nvSpPr>
        <p:spPr>
          <a:xfrm>
            <a:off x="672299" y="188641"/>
            <a:ext cx="7772400" cy="648072"/>
          </a:xfrm>
        </p:spPr>
        <p:txBody>
          <a:bodyPr/>
          <a:lstStyle/>
          <a:p>
            <a:r>
              <a:rPr lang="ru-RU" sz="3600" b="1" dirty="0" smtClean="0">
                <a:latin typeface="+mn-lt"/>
              </a:rPr>
              <a:t>Тест по теме животноводство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908720"/>
            <a:ext cx="7772400" cy="518728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endParaRPr lang="ru-RU" dirty="0"/>
          </a:p>
        </p:txBody>
      </p:sp>
      <p:sp>
        <p:nvSpPr>
          <p:cNvPr id="21" name="Умножение 20">
            <a:hlinkClick r:id="" action="ppaction://hlinkshowjump?jump=endshow"/>
          </p:cNvPr>
          <p:cNvSpPr/>
          <p:nvPr/>
        </p:nvSpPr>
        <p:spPr bwMode="auto">
          <a:xfrm>
            <a:off x="9419" y="6309320"/>
            <a:ext cx="662880" cy="548680"/>
          </a:xfrm>
          <a:prstGeom prst="mathMultiply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2" name="Нашивка 21">
            <a:hlinkClick r:id="rId3" action="ppaction://hlinksldjump"/>
          </p:cNvPr>
          <p:cNvSpPr/>
          <p:nvPr/>
        </p:nvSpPr>
        <p:spPr bwMode="auto">
          <a:xfrm flipH="1">
            <a:off x="7848600" y="6476007"/>
            <a:ext cx="504056" cy="305793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152400" y="785794"/>
            <a:ext cx="8763000" cy="1428760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1.Какой из перечисленных видов домашнего скота имеет в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России самую большую численность поголовья?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cs typeface="Times New Roman" pitchFamily="18" charset="0"/>
              </a:rPr>
              <a:t>1) овцы   2) олени   3) верблюды   4) крупный рогатый скот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 </a:t>
            </a: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152400" y="2285992"/>
            <a:ext cx="8763000" cy="150019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2.Ареалы свиноводства тяготеют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 к </a:t>
            </a:r>
          </a:p>
          <a:p>
            <a:pPr marL="457200" indent="-457200">
              <a:buFontTx/>
              <a:buAutoNum type="arabicParenR"/>
            </a:pPr>
            <a:r>
              <a:rPr lang="ru-RU" sz="2400" dirty="0" smtClean="0">
                <a:cs typeface="Times New Roman" pitchFamily="18" charset="0"/>
              </a:rPr>
              <a:t>к местам выращивания зерна </a:t>
            </a:r>
            <a:r>
              <a:rPr lang="ru-RU" sz="2400" baseline="0" dirty="0" smtClean="0">
                <a:cs typeface="Times New Roman" pitchFamily="18" charset="0"/>
              </a:rPr>
              <a:t>2) лесным угодьям </a:t>
            </a:r>
          </a:p>
          <a:p>
            <a:pPr marL="457200" indent="-457200"/>
            <a:r>
              <a:rPr lang="ru-RU" sz="2400" baseline="0" dirty="0" smtClean="0">
                <a:cs typeface="Times New Roman" pitchFamily="18" charset="0"/>
              </a:rPr>
              <a:t>3) предприятиям пищевой промышленности  4)</a:t>
            </a:r>
            <a:r>
              <a:rPr lang="ru-RU" sz="2400" dirty="0" smtClean="0">
                <a:cs typeface="Times New Roman" pitchFamily="18" charset="0"/>
              </a:rPr>
              <a:t> пастбищам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152400" y="3929066"/>
            <a:ext cx="8763000" cy="1285884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3.Яководство сохранилось </a:t>
            </a:r>
          </a:p>
          <a:p>
            <a:pPr marL="457200" marR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lang="ru-RU" sz="2400" dirty="0" smtClean="0">
                <a:cs typeface="Times New Roman" pitchFamily="18" charset="0"/>
              </a:rPr>
              <a:t>1) Горном Алтае, Туве    2) Горном Алтае и  Якутии </a:t>
            </a:r>
          </a:p>
          <a:p>
            <a:pPr marL="457200" marR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3) Бурятии и Коми           4) Туве и Дагестане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152400" y="5357826"/>
            <a:ext cx="8763000" cy="100013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4. Ценным продуктом мараловодства является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cs typeface="Times New Roman" pitchFamily="18" charset="0"/>
              </a:rPr>
              <a:t>1) молоко  2) мясо   3) шерсть  4) панты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  <p:sp>
        <p:nvSpPr>
          <p:cNvPr id="14" name="Нашивка 13">
            <a:hlinkClick r:id="rId4" action="ppaction://hlinksldjump"/>
          </p:cNvPr>
          <p:cNvSpPr/>
          <p:nvPr/>
        </p:nvSpPr>
        <p:spPr bwMode="auto">
          <a:xfrm>
            <a:off x="8411344" y="6491748"/>
            <a:ext cx="504056" cy="305793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004742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Заголовок 3"/>
          <p:cNvSpPr>
            <a:spLocks noGrp="1"/>
          </p:cNvSpPr>
          <p:nvPr>
            <p:ph type="title"/>
          </p:nvPr>
        </p:nvSpPr>
        <p:spPr>
          <a:xfrm>
            <a:off x="672299" y="188641"/>
            <a:ext cx="7772400" cy="648072"/>
          </a:xfrm>
        </p:spPr>
        <p:txBody>
          <a:bodyPr/>
          <a:lstStyle/>
          <a:p>
            <a:r>
              <a:rPr lang="ru-RU" sz="3600" b="1" dirty="0" smtClean="0">
                <a:latin typeface="+mn-lt"/>
              </a:rPr>
              <a:t>Ответы 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0" y="908720"/>
            <a:ext cx="7772400" cy="5187280"/>
          </a:xfrm>
        </p:spPr>
        <p:txBody>
          <a:bodyPr/>
          <a:lstStyle/>
          <a:p>
            <a:pPr>
              <a:buFont typeface="Wingdings" pitchFamily="2" charset="2"/>
              <a:buChar char="§"/>
            </a:pPr>
            <a:endParaRPr lang="ru-RU" dirty="0"/>
          </a:p>
        </p:txBody>
      </p:sp>
      <p:sp>
        <p:nvSpPr>
          <p:cNvPr id="21" name="Умножение 20">
            <a:hlinkClick r:id="" action="ppaction://hlinkshowjump?jump=endshow"/>
          </p:cNvPr>
          <p:cNvSpPr/>
          <p:nvPr/>
        </p:nvSpPr>
        <p:spPr bwMode="auto">
          <a:xfrm>
            <a:off x="9419" y="6309320"/>
            <a:ext cx="662880" cy="548680"/>
          </a:xfrm>
          <a:prstGeom prst="mathMultiply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 bwMode="auto">
          <a:xfrm>
            <a:off x="152400" y="785794"/>
            <a:ext cx="8915400" cy="1378865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1.Какой из перечисленных видов домашнего скота имеет в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России самую большую численность поголовья?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cs typeface="Times New Roman" pitchFamily="18" charset="0"/>
              </a:rPr>
              <a:t>1) овцы   2) олени   3) верблюды   </a:t>
            </a: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4) крупный рогатый скот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Times New Roman" pitchFamily="18" charset="0"/>
            </a:endParaRP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 </a:t>
            </a:r>
          </a:p>
        </p:txBody>
      </p:sp>
      <p:sp>
        <p:nvSpPr>
          <p:cNvPr id="9" name="Скругленный прямоугольник 8"/>
          <p:cNvSpPr/>
          <p:nvPr/>
        </p:nvSpPr>
        <p:spPr bwMode="auto">
          <a:xfrm>
            <a:off x="152400" y="2285992"/>
            <a:ext cx="8915400" cy="1447808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2.Ареалы свиноводства тяготеют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 к </a:t>
            </a:r>
          </a:p>
          <a:p>
            <a:pPr marL="457200" indent="-457200">
              <a:buFontTx/>
              <a:buAutoNum type="arabicParenR"/>
            </a:pP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к местам выращивания зерна </a:t>
            </a:r>
            <a:r>
              <a:rPr lang="ru-RU" sz="2400" baseline="0" dirty="0" smtClean="0">
                <a:cs typeface="Times New Roman" pitchFamily="18" charset="0"/>
              </a:rPr>
              <a:t>2) лесным угодьям </a:t>
            </a:r>
          </a:p>
          <a:p>
            <a:pPr marL="457200" indent="-457200"/>
            <a:r>
              <a:rPr lang="ru-RU" sz="2400" b="1" baseline="0" dirty="0" smtClean="0">
                <a:solidFill>
                  <a:srgbClr val="FF0000"/>
                </a:solidFill>
                <a:cs typeface="Times New Roman" pitchFamily="18" charset="0"/>
              </a:rPr>
              <a:t>3) предприятиям пищевой промышленности  </a:t>
            </a:r>
            <a:r>
              <a:rPr lang="ru-RU" sz="2400" baseline="0" dirty="0" smtClean="0">
                <a:cs typeface="Times New Roman" pitchFamily="18" charset="0"/>
              </a:rPr>
              <a:t>4)</a:t>
            </a:r>
            <a:r>
              <a:rPr lang="ru-RU" sz="2400" dirty="0" smtClean="0">
                <a:cs typeface="Times New Roman" pitchFamily="18" charset="0"/>
              </a:rPr>
              <a:t> пастбищам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 bwMode="auto">
          <a:xfrm>
            <a:off x="152400" y="3929065"/>
            <a:ext cx="8915400" cy="1240979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3.Яководство сохранилось </a:t>
            </a:r>
          </a:p>
          <a:p>
            <a:pPr marL="457200" marR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arenR"/>
              <a:tabLst/>
            </a:pP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Горном Алтае, Туве    </a:t>
            </a:r>
            <a:r>
              <a:rPr lang="ru-RU" sz="2400" dirty="0" smtClean="0">
                <a:cs typeface="Times New Roman" pitchFamily="18" charset="0"/>
              </a:rPr>
              <a:t>2) горном Алтае и  Якутии </a:t>
            </a:r>
          </a:p>
          <a:p>
            <a:pPr marL="457200" marR="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3) Бурятии и Коми            4) Туве и Дагестане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 bwMode="auto">
          <a:xfrm>
            <a:off x="152400" y="5357826"/>
            <a:ext cx="8915400" cy="1103092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cs typeface="Times New Roman" pitchFamily="18" charset="0"/>
              </a:rPr>
              <a:t>4. Ценным продуктом мараловодства является </a:t>
            </a:r>
          </a:p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dirty="0" smtClean="0">
                <a:cs typeface="Times New Roman" pitchFamily="18" charset="0"/>
              </a:rPr>
              <a:t>1) молоко  2) мясо   3) шерсть  </a:t>
            </a:r>
            <a:r>
              <a:rPr lang="ru-RU" sz="2400" b="1" dirty="0" smtClean="0">
                <a:solidFill>
                  <a:srgbClr val="FF0000"/>
                </a:solidFill>
                <a:cs typeface="Times New Roman" pitchFamily="18" charset="0"/>
              </a:rPr>
              <a:t>4) панты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cs typeface="Times New Roman" pitchFamily="18" charset="0"/>
            </a:endParaRPr>
          </a:p>
        </p:txBody>
      </p:sp>
      <p:sp>
        <p:nvSpPr>
          <p:cNvPr id="22" name="Нашивка 21">
            <a:hlinkClick r:id="rId3" action="ppaction://hlinksldjump"/>
          </p:cNvPr>
          <p:cNvSpPr/>
          <p:nvPr/>
        </p:nvSpPr>
        <p:spPr bwMode="auto">
          <a:xfrm flipH="1">
            <a:off x="7924800" y="6324600"/>
            <a:ext cx="504056" cy="305793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12" name="Нашивка 11">
            <a:hlinkClick r:id="rId4" action="ppaction://hlinksldjump" tooltip="ответы"/>
          </p:cNvPr>
          <p:cNvSpPr/>
          <p:nvPr/>
        </p:nvSpPr>
        <p:spPr bwMode="auto">
          <a:xfrm>
            <a:off x="8458200" y="6339348"/>
            <a:ext cx="504056" cy="305793"/>
          </a:xfrm>
          <a:prstGeom prst="chevron">
            <a:avLst/>
          </a:prstGeom>
          <a:ln w="38100"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8004742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Оценивание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62200"/>
            <a:ext cx="8229600" cy="32766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000" dirty="0" smtClean="0"/>
              <a:t>5 верных ответов – оценка «</a:t>
            </a:r>
            <a:r>
              <a:rPr lang="ru-RU" sz="4000" b="1" dirty="0" smtClean="0">
                <a:solidFill>
                  <a:srgbClr val="FF0000"/>
                </a:solidFill>
              </a:rPr>
              <a:t>5</a:t>
            </a:r>
            <a:r>
              <a:rPr lang="ru-RU" sz="4000" dirty="0" smtClean="0"/>
              <a:t>»</a:t>
            </a:r>
          </a:p>
          <a:p>
            <a:r>
              <a:rPr lang="ru-RU" sz="4000" dirty="0" smtClean="0"/>
              <a:t>4 верных ответе – «</a:t>
            </a:r>
            <a:r>
              <a:rPr lang="ru-RU" sz="4000" b="1" dirty="0" smtClean="0">
                <a:solidFill>
                  <a:srgbClr val="FF0000"/>
                </a:solidFill>
              </a:rPr>
              <a:t>4</a:t>
            </a:r>
            <a:r>
              <a:rPr lang="ru-RU" sz="4000" dirty="0" smtClean="0"/>
              <a:t>»</a:t>
            </a:r>
          </a:p>
          <a:p>
            <a:r>
              <a:rPr lang="ru-RU" sz="4000" dirty="0" smtClean="0"/>
              <a:t>3 верных ответа – «</a:t>
            </a:r>
            <a:r>
              <a:rPr lang="ru-RU" sz="4000" b="1" dirty="0" smtClean="0">
                <a:solidFill>
                  <a:srgbClr val="FF0000"/>
                </a:solidFill>
              </a:rPr>
              <a:t>3</a:t>
            </a:r>
            <a:r>
              <a:rPr lang="ru-RU" sz="4000" dirty="0" smtClean="0"/>
              <a:t>»</a:t>
            </a:r>
          </a:p>
          <a:p>
            <a:r>
              <a:rPr lang="ru-RU" sz="4000" dirty="0" smtClean="0"/>
              <a:t>Менее трёх верных ответов – «</a:t>
            </a:r>
            <a:r>
              <a:rPr lang="ru-RU" sz="4000" b="1" dirty="0" smtClean="0">
                <a:solidFill>
                  <a:srgbClr val="FF0000"/>
                </a:solidFill>
              </a:rPr>
              <a:t>2</a:t>
            </a:r>
            <a:r>
              <a:rPr lang="ru-RU" sz="4000" dirty="0" smtClean="0"/>
              <a:t>»</a:t>
            </a:r>
            <a:endParaRPr lang="ru-RU" sz="4000" dirty="0"/>
          </a:p>
        </p:txBody>
      </p:sp>
      <p:sp>
        <p:nvSpPr>
          <p:cNvPr id="4" name="Нашивка 3">
            <a:hlinkClick r:id="" action="ppaction://hlinkshowjump?jump=firstslide"/>
          </p:cNvPr>
          <p:cNvSpPr/>
          <p:nvPr/>
        </p:nvSpPr>
        <p:spPr bwMode="auto">
          <a:xfrm flipH="1">
            <a:off x="7924800" y="6324600"/>
            <a:ext cx="504056" cy="305793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Нашивка 4">
            <a:hlinkClick r:id="rId2" action="ppaction://hlinksldjump" tooltip="ответы"/>
          </p:cNvPr>
          <p:cNvSpPr/>
          <p:nvPr/>
        </p:nvSpPr>
        <p:spPr bwMode="auto">
          <a:xfrm>
            <a:off x="8458200" y="6339348"/>
            <a:ext cx="504056" cy="305793"/>
          </a:xfrm>
          <a:prstGeom prst="chevron">
            <a:avLst/>
          </a:prstGeom>
          <a:ln w="38100">
            <a:noFill/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Оценивание урока в целом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514600"/>
          </a:xfr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4000" dirty="0" smtClean="0"/>
              <a:t>Контурная карта  - «</a:t>
            </a:r>
            <a:r>
              <a:rPr lang="ru-RU" sz="4000" b="1" dirty="0" err="1" smtClean="0">
                <a:solidFill>
                  <a:srgbClr val="FF0000"/>
                </a:solidFill>
              </a:rPr>
              <a:t>х</a:t>
            </a:r>
            <a:r>
              <a:rPr lang="ru-RU" sz="4000" dirty="0" smtClean="0"/>
              <a:t>»</a:t>
            </a:r>
          </a:p>
          <a:p>
            <a:r>
              <a:rPr lang="ru-RU" sz="4000" dirty="0" smtClean="0"/>
              <a:t>Тест земледелие – «</a:t>
            </a:r>
            <a:r>
              <a:rPr lang="en-US" sz="4000" b="1" dirty="0" smtClean="0">
                <a:solidFill>
                  <a:srgbClr val="FF0000"/>
                </a:solidFill>
              </a:rPr>
              <a:t>y</a:t>
            </a:r>
            <a:r>
              <a:rPr lang="ru-RU" sz="4000" dirty="0" smtClean="0"/>
              <a:t>»</a:t>
            </a:r>
          </a:p>
          <a:p>
            <a:r>
              <a:rPr lang="ru-RU" sz="4000" dirty="0" smtClean="0"/>
              <a:t>Тест животноводство «</a:t>
            </a:r>
            <a:r>
              <a:rPr lang="en-US" sz="4000" b="1" dirty="0" smtClean="0">
                <a:solidFill>
                  <a:srgbClr val="FF0000"/>
                </a:solidFill>
              </a:rPr>
              <a:t>z</a:t>
            </a:r>
            <a:r>
              <a:rPr lang="ru-RU" sz="4000" dirty="0" smtClean="0"/>
              <a:t>»</a:t>
            </a:r>
            <a:endParaRPr lang="ru-RU" sz="40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1371600" y="4343400"/>
            <a:ext cx="6858000" cy="1143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За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урок</a:t>
            </a:r>
            <a:r>
              <a:rPr kumimoji="0" lang="en-US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– </a:t>
            </a:r>
            <a:r>
              <a:rPr kumimoji="0" lang="en-US" sz="44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x+y+z</a:t>
            </a:r>
            <a:endParaRPr kumimoji="0" lang="en-US" sz="4400" b="1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b="1" dirty="0" smtClean="0">
                <a:latin typeface="+mj-lt"/>
                <a:ea typeface="+mj-ea"/>
                <a:cs typeface="+mj-cs"/>
              </a:rPr>
              <a:t>                    3</a:t>
            </a:r>
            <a:r>
              <a:rPr kumimoji="0" lang="ru-RU" sz="4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ru-RU" sz="4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5334000" y="4876800"/>
            <a:ext cx="1219200" cy="1588"/>
          </a:xfrm>
          <a:prstGeom prst="line">
            <a:avLst/>
          </a:prstGeom>
          <a:ln w="508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>
            <a:hlinkClick r:id="" action="ppaction://hlinkshowjump?jump=firstslide"/>
          </p:cNvPr>
          <p:cNvSpPr/>
          <p:nvPr/>
        </p:nvSpPr>
        <p:spPr bwMode="auto">
          <a:xfrm flipH="1">
            <a:off x="7924800" y="6324600"/>
            <a:ext cx="504056" cy="305793"/>
          </a:xfrm>
          <a:prstGeom prst="chevron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vert="horz" wrap="non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</TotalTime>
  <Words>419</Words>
  <Application>Microsoft Office PowerPoint</Application>
  <PresentationFormat>Экран (4:3)</PresentationFormat>
  <Paragraphs>79</Paragraphs>
  <Slides>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Проверка знаний</vt:lpstr>
      <vt:lpstr>Тест по теме «Земледелие»</vt:lpstr>
      <vt:lpstr>Ответы теста</vt:lpstr>
      <vt:lpstr>Оценивание</vt:lpstr>
      <vt:lpstr>Тест по теме животноводство  </vt:lpstr>
      <vt:lpstr>Ответы  </vt:lpstr>
      <vt:lpstr>Оценивание</vt:lpstr>
      <vt:lpstr>Оценивание урока в целом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 </dc:creator>
  <cp:lastModifiedBy> </cp:lastModifiedBy>
  <cp:revision>7</cp:revision>
  <dcterms:created xsi:type="dcterms:W3CDTF">2015-02-14T06:44:56Z</dcterms:created>
  <dcterms:modified xsi:type="dcterms:W3CDTF">2015-02-16T06:41:26Z</dcterms:modified>
</cp:coreProperties>
</file>