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5" r:id="rId2"/>
    <p:sldId id="283" r:id="rId3"/>
    <p:sldId id="284" r:id="rId4"/>
    <p:sldId id="286" r:id="rId5"/>
    <p:sldId id="315" r:id="rId6"/>
    <p:sldId id="287" r:id="rId7"/>
    <p:sldId id="314" r:id="rId8"/>
    <p:sldId id="318" r:id="rId9"/>
    <p:sldId id="316" r:id="rId10"/>
    <p:sldId id="285" r:id="rId11"/>
    <p:sldId id="311" r:id="rId12"/>
  </p:sldIdLst>
  <p:sldSz cx="12188825" cy="6858000"/>
  <p:notesSz cx="9309100" cy="7023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orient="horz" pos="3936">
          <p15:clr>
            <a:srgbClr val="A4A3A4"/>
          </p15:clr>
        </p15:guide>
        <p15:guide id="3" orient="horz" pos="1152">
          <p15:clr>
            <a:srgbClr val="A4A3A4"/>
          </p15:clr>
        </p15:guide>
        <p15:guide id="4" orient="horz" pos="2544">
          <p15:clr>
            <a:srgbClr val="A4A3A4"/>
          </p15:clr>
        </p15:guide>
        <p15:guide id="5" orient="horz" pos="1008">
          <p15:clr>
            <a:srgbClr val="A4A3A4"/>
          </p15:clr>
        </p15:guide>
        <p15:guide id="6" orient="horz" pos="384">
          <p15:clr>
            <a:srgbClr val="A4A3A4"/>
          </p15:clr>
        </p15:guide>
        <p15:guide id="7" orient="horz" pos="3312">
          <p15:clr>
            <a:srgbClr val="A4A3A4"/>
          </p15:clr>
        </p15:guide>
        <p15:guide id="8" pos="3839">
          <p15:clr>
            <a:srgbClr val="A4A3A4"/>
          </p15:clr>
        </p15:guide>
        <p15:guide id="9" pos="959">
          <p15:clr>
            <a:srgbClr val="A4A3A4"/>
          </p15:clr>
        </p15:guide>
        <p15:guide id="10" pos="6719">
          <p15:clr>
            <a:srgbClr val="A4A3A4"/>
          </p15:clr>
        </p15:guide>
        <p15:guide id="11" pos="527">
          <p15:clr>
            <a:srgbClr val="A4A3A4"/>
          </p15:clr>
        </p15:guide>
        <p15:guide id="12" pos="7151">
          <p15:clr>
            <a:srgbClr val="A4A3A4"/>
          </p15:clr>
        </p15:guide>
        <p15:guide id="13" pos="4127">
          <p15:clr>
            <a:srgbClr val="A4A3A4"/>
          </p15:clr>
        </p15:guide>
        <p15:guide id="14" pos="4415">
          <p15:clr>
            <a:srgbClr val="A4A3A4"/>
          </p15:clr>
        </p15:guide>
        <p15:guide id="15" pos="268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12">
          <p15:clr>
            <a:srgbClr val="A4A3A4"/>
          </p15:clr>
        </p15:guide>
        <p15:guide id="2" pos="293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487" autoAdjust="0"/>
    <p:restoredTop sz="94629" autoAdjust="0"/>
  </p:normalViewPr>
  <p:slideViewPr>
    <p:cSldViewPr>
      <p:cViewPr>
        <p:scale>
          <a:sx n="70" d="100"/>
          <a:sy n="70" d="100"/>
        </p:scale>
        <p:origin x="-720" y="-168"/>
      </p:cViewPr>
      <p:guideLst>
        <p:guide orient="horz" pos="2160"/>
        <p:guide orient="horz" pos="3936"/>
        <p:guide orient="horz" pos="1152"/>
        <p:guide orient="horz" pos="2544"/>
        <p:guide orient="horz" pos="1008"/>
        <p:guide orient="horz" pos="384"/>
        <p:guide orient="horz" pos="3312"/>
        <p:guide pos="3839"/>
        <p:guide pos="959"/>
        <p:guide pos="6719"/>
        <p:guide pos="527"/>
        <p:guide pos="7151"/>
        <p:guide pos="4127"/>
        <p:guide pos="4415"/>
        <p:guide pos="26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1734" y="72"/>
      </p:cViewPr>
      <p:guideLst>
        <p:guide orient="horz" pos="2212"/>
        <p:guide pos="293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3F8FDD5-BC4E-478F-A839-81BDD62CAB65}" type="datetimeFigureOut">
              <a:rPr lang="ru-RU"/>
              <a:pPr>
                <a:defRPr/>
              </a:pPr>
              <a:t>15.09.2020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7AA9D26-9D06-4C45-9B70-9BC20DC339F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273675" y="0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4D67CD3-A32A-4F40-83BE-C7DDF3FA1C6A}" type="datetimeFigureOut">
              <a:rPr lang="ru-RU"/>
              <a:pPr>
                <a:defRPr/>
              </a:pPr>
              <a:t>15.09.2020</a:t>
            </a:fld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314575" y="527050"/>
            <a:ext cx="4679950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30275" y="3335338"/>
            <a:ext cx="7448550" cy="3160712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noProof="0"/>
              <a:t>Образец текста</a:t>
            </a:r>
          </a:p>
          <a:p>
            <a:pPr lvl="1"/>
            <a:r>
              <a:rPr noProof="0"/>
              <a:t>Второй уровень</a:t>
            </a:r>
          </a:p>
          <a:p>
            <a:pPr lvl="2"/>
            <a:r>
              <a:rPr noProof="0"/>
              <a:t>Третий уровень</a:t>
            </a:r>
          </a:p>
          <a:p>
            <a:pPr lvl="3"/>
            <a:r>
              <a:rPr noProof="0"/>
              <a:t>Четвертый уровень</a:t>
            </a:r>
          </a:p>
          <a:p>
            <a:pPr lvl="4"/>
            <a:r>
              <a:rPr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273675" y="6670675"/>
            <a:ext cx="4033838" cy="350838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5F08CF-AD66-47BC-AC20-F3811B382CDA}" type="slidenum">
              <a:rPr/>
              <a:pPr>
                <a:defRPr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2775B2-93FB-4E1C-A916-31D71F994CC6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8976BE-1B2A-482D-9CC8-5A460F976ACE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31661D-F91C-4D90-9690-99DBB00E4D66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76C12BB-0DCB-42AF-B517-F7EDDA06A3CF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96BBCD-8F0F-4A0E-8E44-C06DDD973E8B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C3C91A-D35B-461C-B839-10BFB5DC992F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B87D61E-EFE9-4510-8287-BB833C0E58A4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2414" y="1600201"/>
            <a:ext cx="9144000" cy="2971799"/>
          </a:xfrm>
        </p:spPr>
        <p:txBody>
          <a:bodyPr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2412" y="4724400"/>
            <a:ext cx="9144001" cy="990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B7970-4E76-4145-82A6-E738677228F0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76F402-F637-4F40-9391-A501A37EAF8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ра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6CDE6-996B-48FC-B403-EDA033706B20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4CAE7-6639-4326-B591-B887B869E5A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вертикаль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E56E5-66F0-4CD8-B0BD-1FD59D4416EC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5D5BE4-8081-4EB9-AEC5-CFBEF69958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4C71F-7753-4D34-BEBA-354BD1D19964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F8A6F-FA54-4A70-A360-56F82DC8CB8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ADBDF-57CD-4756-B506-CB8301AC5AD9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9B60A6-687B-444A-B2C6-0E4A4DC635F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2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491F4-0C9F-4EE8-8550-14C791DF814C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5066F-54F9-49C0-8CD9-F9EFA3E2CB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2AEE92-EB9F-410F-9524-ACA2B138DF75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859A10-149D-4DE9-9952-DD469793E1B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178FA-918A-47FC-BC2B-E2C0E3241C99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E33FA-2EEE-4A97-B1D6-1F36097963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альтернативных изображ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4" y="609600"/>
            <a:ext cx="8075611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3B82B-E637-431E-8C0F-97BC900191D9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485E3-D8B9-4A9B-A3E6-2ECEE21E5A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я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5052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9A55-6BC4-48B3-B04B-4D656DE870F7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5F55A0-2BBA-41D7-B354-C6A3039DC94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дно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1218895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A578C-2D57-4AB7-8F80-F4DFF590FE40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071DD-A50D-4B84-864B-1F86773F0F8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ертикальное изображение титульного слайд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0" y="609600"/>
            <a:ext cx="700881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8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37411" y="1600200"/>
            <a:ext cx="4343402" cy="3733800"/>
          </a:xfrm>
        </p:spPr>
        <p:txBody>
          <a:bodyPr anchor="t">
            <a:normAutofit/>
          </a:bodyPr>
          <a:lstStyle>
            <a:lvl1pPr>
              <a:lnSpc>
                <a:spcPct val="85000"/>
              </a:lnSpc>
              <a:defRPr sz="6600">
                <a:solidFill>
                  <a:schemeClr val="tx1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37411" y="5562600"/>
            <a:ext cx="4343401" cy="762000"/>
          </a:xfrm>
        </p:spPr>
        <p:txBody>
          <a:bodyPr anchor="b">
            <a:normAutofit/>
          </a:bodyPr>
          <a:lstStyle>
            <a:lvl1pPr marL="0" indent="0" algn="l">
              <a:lnSpc>
                <a:spcPct val="110000"/>
              </a:lnSpc>
              <a:spcBef>
                <a:spcPts val="0"/>
              </a:spcBef>
              <a:buNone/>
              <a:defRPr sz="1800" cap="none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1"/>
          </p:nvPr>
        </p:nvSpPr>
        <p:spPr>
          <a:xfrm>
            <a:off x="7237411" y="533400"/>
            <a:ext cx="4343402" cy="838200"/>
          </a:xfrm>
        </p:spPr>
        <p:txBody>
          <a:bodyPr anchor="ctr">
            <a:noAutofit/>
          </a:bodyPr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4800" b="0" baseline="0">
                <a:solidFill>
                  <a:schemeClr val="accent2"/>
                </a:solidFill>
              </a:defRPr>
            </a:lvl1pPr>
            <a:lvl2pPr marL="0" indent="0" algn="r">
              <a:buNone/>
              <a:defRPr sz="5400" b="0" baseline="0">
                <a:solidFill>
                  <a:schemeClr val="bg1"/>
                </a:solidFill>
              </a:defRPr>
            </a:lvl2pPr>
            <a:lvl3pPr marL="0" indent="0" algn="r">
              <a:buNone/>
              <a:defRPr sz="5400" b="0" baseline="0">
                <a:solidFill>
                  <a:schemeClr val="bg1"/>
                </a:solidFill>
              </a:defRPr>
            </a:lvl3pPr>
            <a:lvl4pPr marL="0" indent="0" algn="r">
              <a:buNone/>
              <a:defRPr sz="5400" b="0" baseline="0">
                <a:solidFill>
                  <a:schemeClr val="bg1"/>
                </a:solidFill>
              </a:defRPr>
            </a:lvl4pPr>
            <a:lvl5pPr marL="0" indent="0" algn="r">
              <a:buNone/>
              <a:defRPr sz="5400" b="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C200F2-12AA-4718-836C-7A841F1A5EB8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0715DC-A99B-4A4C-9B8B-40A60F5273D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11CF3-D5A9-4226-9EA7-A55A413F754E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C00B-4644-4C35-9EE3-52792BE392E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4" y="2514600"/>
            <a:ext cx="9144000" cy="2895600"/>
          </a:xfrm>
        </p:spPr>
        <p:txBody>
          <a:bodyPr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1257300"/>
            <a:ext cx="9144000" cy="1143000"/>
          </a:xfrm>
        </p:spPr>
        <p:txBody>
          <a:bodyPr>
            <a:norm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1B0C3-D8A1-489E-99AE-CE9303286070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895CB-45F9-42AB-9F41-BE7F24B860D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2412" y="1828800"/>
            <a:ext cx="4419599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46814" y="1828800"/>
            <a:ext cx="4419600" cy="4419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B1A90-CB8A-4C68-98F0-9CA04EF8D19D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D3260-6C1C-4363-861A-1AAA503CF4E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2413" y="381000"/>
            <a:ext cx="9144002" cy="12192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241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49862" y="1828800"/>
            <a:ext cx="4416552" cy="838200"/>
          </a:xfrm>
        </p:spPr>
        <p:txBody>
          <a:bodyPr anchor="ctr">
            <a:noAutofit/>
          </a:bodyPr>
          <a:lstStyle>
            <a:lvl1pPr marL="0" indent="0">
              <a:lnSpc>
                <a:spcPct val="85000"/>
              </a:lnSpc>
              <a:spcBef>
                <a:spcPts val="0"/>
              </a:spcBef>
              <a:buNone/>
              <a:defRPr sz="2400" b="0" cap="none" baseline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49862" y="2743200"/>
            <a:ext cx="4416552" cy="3505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C39AA-F26B-491E-BD6B-922623A9609F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8BA0-D9F7-44EB-B709-663B197E75F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B4C69-BD68-4725-A0FA-04CC34512F97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7B7516-06E0-401E-9FD2-B4D02F27A7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162FE-35B2-4033-BB8A-BC5E7A5520D3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FA0B34-F995-433C-B527-CE4DCCBEC78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3" y="762000"/>
            <a:ext cx="5029200" cy="2667000"/>
          </a:xfrm>
        </p:spPr>
        <p:txBody>
          <a:bodyPr>
            <a:noAutofit/>
          </a:bodyPr>
          <a:lstStyle>
            <a:lvl1pPr algn="l">
              <a:lnSpc>
                <a:spcPct val="85000"/>
              </a:lnSpc>
              <a:defRPr sz="3200" b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95" y="609600"/>
            <a:ext cx="547358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 baseline="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35D9F-04DE-44AB-B07E-B21BC50FCE02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D0D22-9516-4C02-BE4F-79B7A2FEF7C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64" y="609600"/>
            <a:ext cx="6046533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51614" y="762000"/>
            <a:ext cx="5029200" cy="26670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4" y="3581400"/>
            <a:ext cx="5029200" cy="24384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2EDCC-1661-4AEA-B7BD-D696D03DF1C6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9D180-D9FB-4504-B9DC-00DD437472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E89B5-4378-4F61-878E-9F83C1038331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F7D02-29AF-47CC-88C2-766996E7FC1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2412" y="609600"/>
            <a:ext cx="1524001" cy="5638800"/>
          </a:xfrm>
        </p:spPr>
        <p:txBody>
          <a:bodyPr vert="eaVert"/>
          <a:lstStyle/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2412" y="609600"/>
            <a:ext cx="7391399" cy="56388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2649B-D3DC-44D2-A5A0-1C4665F68026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3D9A-A014-4F8F-A34D-D935735483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661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5661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1FB7CF-1F9B-4F0C-A4D4-B61C769A705F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B955D-FA06-41A6-8E36-C9A048E9A0F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13213" y="609600"/>
            <a:ext cx="8075612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A0E9C-53D0-4FBD-BE3C-F9D0E91DA276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8B9B2-0FF8-47A3-8069-0793BF074C9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ле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63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3523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43523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4109756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63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4109756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D431-A273-40A5-9B74-0844616AAD05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16F0E-0AC4-49BF-BA33-DAC75BEAC3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Четыре правых изображения с 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3550" y="1600200"/>
            <a:ext cx="3124200" cy="2438400"/>
          </a:xfrm>
        </p:spPr>
        <p:txBody>
          <a:bodyPr>
            <a:normAutofit/>
          </a:bodyPr>
          <a:lstStyle>
            <a:lvl1pPr algn="l">
              <a:lnSpc>
                <a:spcPct val="85000"/>
              </a:lnSpc>
              <a:defRPr sz="3200" b="0" i="0" baseline="0">
                <a:solidFill>
                  <a:schemeClr val="accent2"/>
                </a:solidFill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3550" y="4191000"/>
            <a:ext cx="3124200" cy="1828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8" name="Дата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1EB4-9761-4BD7-A9CB-A39037634077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2F7C05-DE52-4BF8-A31B-A1F37F4F1E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изображени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/>
          <p:cNvSpPr>
            <a:spLocks noGrp="1"/>
          </p:cNvSpPr>
          <p:nvPr>
            <p:ph type="pic" idx="13"/>
          </p:nvPr>
        </p:nvSpPr>
        <p:spPr>
          <a:xfrm>
            <a:off x="0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4"/>
          </p:nvPr>
        </p:nvSpPr>
        <p:spPr>
          <a:xfrm>
            <a:off x="0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105592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0"/>
          </p:nvPr>
        </p:nvSpPr>
        <p:spPr>
          <a:xfrm>
            <a:off x="8211185" y="609600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1"/>
          </p:nvPr>
        </p:nvSpPr>
        <p:spPr>
          <a:xfrm>
            <a:off x="4105592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7" name="Рисунок 2"/>
          <p:cNvSpPr>
            <a:spLocks noGrp="1"/>
          </p:cNvSpPr>
          <p:nvPr>
            <p:ph type="pic" idx="12"/>
          </p:nvPr>
        </p:nvSpPr>
        <p:spPr>
          <a:xfrm>
            <a:off x="8211185" y="3494088"/>
            <a:ext cx="3977640" cy="27432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0" name="Дата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FF5B-964D-446F-BCB5-00280DD68BF1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49406-39FB-4897-AD0B-5DF9C4FD5C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Ле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-1" y="608076"/>
            <a:ext cx="6035040" cy="5641848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516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08101-2613-4155-BFA1-2FD248A0DC14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41918B-62F7-4911-AED2-4A8404A737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авое изображение с цита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153785" y="609600"/>
            <a:ext cx="6035040" cy="5638800"/>
          </a:xfrm>
          <a:solidFill>
            <a:schemeClr val="bg1">
              <a:lumMod val="85000"/>
              <a:lumOff val="1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013" y="1828800"/>
            <a:ext cx="5029200" cy="4038600"/>
          </a:xfrm>
        </p:spPr>
        <p:txBody>
          <a:bodyPr anchor="ctr">
            <a:normAutofit/>
          </a:bodyPr>
          <a:lstStyle>
            <a:lvl1pPr marL="128016" indent="-128016">
              <a:lnSpc>
                <a:spcPct val="110000"/>
              </a:lnSpc>
              <a:spcBef>
                <a:spcPts val="1800"/>
              </a:spcBef>
              <a:buNone/>
              <a:defRPr sz="2800" i="1">
                <a:solidFill>
                  <a:schemeClr val="accent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AE562-5775-4044-829A-F81BFB68EB2A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DCA6E-9CF2-4D04-8485-7C41CC79C9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1522413" y="381000"/>
            <a:ext cx="9144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522413" y="1828800"/>
            <a:ext cx="9144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7770813" y="6400800"/>
            <a:ext cx="15494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C94A35-991E-446D-A1AE-E1AA9473A0B4}" type="datetimeFigureOut">
              <a:rPr lang="ru-RU"/>
              <a:pPr>
                <a:defRPr/>
              </a:pPr>
              <a:t>15.09.2020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3" y="6400800"/>
            <a:ext cx="5954712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599613" y="6400800"/>
            <a:ext cx="1066800" cy="2762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343CBD-90B8-4BF7-84B9-57004525DA8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mbria" pitchFamily="18" charset="0"/>
        </a:defRPr>
      </a:lvl9pPr>
    </p:titleStyle>
    <p:bodyStyle>
      <a:lvl1pPr marL="223838" indent="-223838" algn="l" rtl="0" eaLnBrk="0" fontAlgn="base" hangingPunct="0">
        <a:lnSpc>
          <a:spcPct val="90000"/>
        </a:lnSpc>
        <a:spcBef>
          <a:spcPts val="1800"/>
        </a:spcBef>
        <a:spcAft>
          <a:spcPct val="0"/>
        </a:spcAft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03263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950913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79513" indent="-228600" algn="l" rtl="0" eaLnBrk="0" fontAlgn="base" hangingPunct="0">
        <a:lnSpc>
          <a:spcPct val="90000"/>
        </a:lnSpc>
        <a:spcBef>
          <a:spcPts val="600"/>
        </a:spcBef>
        <a:spcAft>
          <a:spcPct val="0"/>
        </a:spcAft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26464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55064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01952" indent="-228600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228600" algn="l" defTabSz="914400" rtl="0" eaLnBrk="1" latinLnBrk="0" hangingPunct="1">
        <a:lnSpc>
          <a:spcPct val="90000"/>
        </a:lnSpc>
        <a:spcBef>
          <a:spcPts val="600"/>
        </a:spcBef>
        <a:buSzPct val="80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2"/>
          <p:cNvSpPr>
            <a:spLocks noGrp="1"/>
          </p:cNvSpPr>
          <p:nvPr>
            <p:ph type="ctrTitle"/>
          </p:nvPr>
        </p:nvSpPr>
        <p:spPr>
          <a:xfrm>
            <a:off x="2925763" y="1844675"/>
            <a:ext cx="6357937" cy="28670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dirty="0" smtClean="0">
                <a:latin typeface="Times New Roman" pitchFamily="18" charset="0"/>
              </a:rPr>
              <a:t>Старшая группа</a:t>
            </a:r>
            <a:br>
              <a:rPr lang="ru-RU" sz="4400" dirty="0" smtClean="0">
                <a:latin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</a:rPr>
              <a:t> тема недели:</a:t>
            </a:r>
            <a:br>
              <a:rPr lang="ru-RU" sz="4400" dirty="0" smtClean="0">
                <a:latin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</a:rPr>
              <a:t>«Осень, осень, в гости просим»</a:t>
            </a:r>
            <a:br>
              <a:rPr lang="ru-RU" sz="4400" dirty="0" smtClean="0">
                <a:latin typeface="Times New Roman" pitchFamily="18" charset="0"/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3200" dirty="0" smtClean="0"/>
          </a:p>
        </p:txBody>
      </p:sp>
      <p:sp>
        <p:nvSpPr>
          <p:cNvPr id="2051" name="Subtitle 3"/>
          <p:cNvSpPr>
            <a:spLocks noGrp="1"/>
          </p:cNvSpPr>
          <p:nvPr>
            <p:ph type="subTitle" idx="1"/>
          </p:nvPr>
        </p:nvSpPr>
        <p:spPr>
          <a:xfrm>
            <a:off x="6742113" y="4652963"/>
            <a:ext cx="5256212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</a:pPr>
            <a:endParaRPr lang="ru-RU" sz="500" b="1" dirty="0" smtClean="0">
              <a:solidFill>
                <a:srgbClr val="FFFFFF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100" b="1" dirty="0" err="1" smtClean="0">
                <a:solidFill>
                  <a:srgbClr val="FFFFFF"/>
                </a:solidFill>
                <a:latin typeface="Times New Roman" pitchFamily="18" charset="0"/>
              </a:rPr>
              <a:t>Рекунова</a:t>
            </a:r>
            <a:r>
              <a:rPr lang="ru-RU" sz="2100" b="1" dirty="0" smtClean="0">
                <a:solidFill>
                  <a:srgbClr val="FFFFFF"/>
                </a:solidFill>
                <a:latin typeface="Times New Roman" pitchFamily="18" charset="0"/>
              </a:rPr>
              <a:t> Анна Владимировна,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</a:pPr>
            <a:r>
              <a:rPr lang="ru-RU" sz="2100" b="1" dirty="0" smtClean="0">
                <a:solidFill>
                  <a:srgbClr val="FFFFFF"/>
                </a:solidFill>
                <a:latin typeface="Times New Roman" pitchFamily="18" charset="0"/>
              </a:rPr>
              <a:t> воспитатель, МКДОУ «</a:t>
            </a:r>
            <a:r>
              <a:rPr lang="ru-RU" sz="2100" b="1" dirty="0" err="1" smtClean="0">
                <a:solidFill>
                  <a:srgbClr val="FFFFFF"/>
                </a:solidFill>
                <a:latin typeface="Times New Roman" pitchFamily="18" charset="0"/>
              </a:rPr>
              <a:t>Рамонский</a:t>
            </a:r>
            <a:r>
              <a:rPr lang="ru-RU" sz="2100" b="1" dirty="0" smtClean="0">
                <a:solidFill>
                  <a:srgbClr val="FFFFFF"/>
                </a:solidFill>
                <a:latin typeface="Times New Roman" pitchFamily="18" charset="0"/>
              </a:rPr>
              <a:t> детский сад №3, </a:t>
            </a:r>
            <a:r>
              <a:rPr lang="ru-RU" sz="2100" b="1" dirty="0" err="1" smtClean="0">
                <a:solidFill>
                  <a:srgbClr val="FFFFFF"/>
                </a:solidFill>
                <a:latin typeface="Times New Roman" pitchFamily="18" charset="0"/>
              </a:rPr>
              <a:t>Рамонский</a:t>
            </a:r>
            <a:r>
              <a:rPr lang="ru-RU" sz="2100" b="1" dirty="0" smtClean="0">
                <a:solidFill>
                  <a:srgbClr val="FFFFFF"/>
                </a:solidFill>
                <a:latin typeface="Times New Roman" pitchFamily="18" charset="0"/>
              </a:rPr>
              <a:t> район, </a:t>
            </a:r>
            <a:r>
              <a:rPr lang="ru-RU" sz="2100" b="1" dirty="0" err="1" smtClean="0">
                <a:solidFill>
                  <a:srgbClr val="FFFFFF"/>
                </a:solidFill>
                <a:latin typeface="Times New Roman" pitchFamily="18" charset="0"/>
              </a:rPr>
              <a:t>пгт</a:t>
            </a:r>
            <a:r>
              <a:rPr lang="ru-RU" sz="2100" b="1" dirty="0" smtClean="0">
                <a:solidFill>
                  <a:srgbClr val="FFFFFF"/>
                </a:solidFill>
                <a:latin typeface="Times New Roman" pitchFamily="18" charset="0"/>
              </a:rPr>
              <a:t>. Рамонь 2020г.</a:t>
            </a:r>
          </a:p>
        </p:txBody>
      </p:sp>
      <p:sp>
        <p:nvSpPr>
          <p:cNvPr id="2052" name="Текст 4"/>
          <p:cNvSpPr>
            <a:spLocks noGrp="1"/>
          </p:cNvSpPr>
          <p:nvPr>
            <p:ph type="body" sz="quarter" idx="11"/>
          </p:nvPr>
        </p:nvSpPr>
        <p:spPr>
          <a:xfrm>
            <a:off x="3022600" y="477838"/>
            <a:ext cx="6335713" cy="838200"/>
          </a:xfrm>
        </p:spPr>
        <p:txBody>
          <a:bodyPr/>
          <a:lstStyle/>
          <a:p>
            <a:pPr algn="ctr" eaLnBrk="1" hangingPunct="1">
              <a:spcBef>
                <a:spcPts val="1800"/>
              </a:spcBef>
            </a:pPr>
            <a:r>
              <a:rPr lang="ru-RU" sz="3600" dirty="0" smtClean="0">
                <a:solidFill>
                  <a:srgbClr val="1E83DE"/>
                </a:solidFill>
                <a:latin typeface="Times New Roman" pitchFamily="18" charset="0"/>
              </a:rPr>
              <a:t>2020-2021 учебный год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1450942" y="5500702"/>
            <a:ext cx="4071966" cy="571504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75000"/>
              </a:lnSpc>
              <a:defRPr/>
            </a:pPr>
            <a:r>
              <a:rPr lang="ru-RU" dirty="0">
                <a:solidFill>
                  <a:srgbClr val="FAC6C6"/>
                </a:solidFill>
                <a:latin typeface="Times New Roman" pitchFamily="18" charset="0"/>
              </a:rPr>
              <a:t>   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75000"/>
              </a:lnSpc>
              <a:defRPr/>
            </a:pPr>
            <a:r>
              <a:rPr lang="ru-RU" dirty="0">
                <a:solidFill>
                  <a:srgbClr val="FAC6C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</a:t>
            </a: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149725" y="6072188"/>
            <a:ext cx="3854450" cy="642937"/>
          </a:xfrm>
          <a:prstGeom prst="rect">
            <a:avLst/>
          </a:prstGeom>
        </p:spPr>
        <p:txBody>
          <a:bodyPr anchor="b"/>
          <a:lstStyle/>
          <a:p>
            <a:pPr algn="ctr">
              <a:lnSpc>
                <a:spcPct val="85000"/>
              </a:lnSpc>
              <a:defRPr/>
            </a:pP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sz="1600" dirty="0">
                <a:solidFill>
                  <a:srgbClr val="FAC6C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</a:t>
            </a: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8443913" y="6097588"/>
            <a:ext cx="3744912" cy="76041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75000"/>
              </a:lnSpc>
              <a:defRPr/>
            </a:pPr>
            <a:r>
              <a:rPr lang="ru-RU" sz="1600" dirty="0"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accent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149" name="Заголовок 2"/>
          <p:cNvSpPr txBox="1">
            <a:spLocks/>
          </p:cNvSpPr>
          <p:nvPr/>
        </p:nvSpPr>
        <p:spPr bwMode="auto">
          <a:xfrm>
            <a:off x="3502025" y="44450"/>
            <a:ext cx="40608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ru-RU" b="1" dirty="0">
                <a:solidFill>
                  <a:srgbClr val="00B0F0"/>
                </a:solidFill>
                <a:latin typeface="Cambria" pitchFamily="18" charset="0"/>
              </a:rPr>
              <a:t>3</a:t>
            </a:r>
            <a:r>
              <a:rPr lang="ru-RU" b="1" dirty="0" smtClean="0">
                <a:solidFill>
                  <a:srgbClr val="00B0F0"/>
                </a:solidFill>
                <a:latin typeface="Cambria" pitchFamily="18" charset="0"/>
              </a:rPr>
              <a:t>. СПОКОЙНЫЙ СЕКТОР</a:t>
            </a:r>
            <a:endParaRPr lang="ru-RU" b="1" dirty="0">
              <a:solidFill>
                <a:srgbClr val="00B0F0"/>
              </a:solidFill>
              <a:latin typeface="Cambr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102524" y="5606240"/>
            <a:ext cx="3500462" cy="563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85000"/>
              </a:lnSpc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Уголок художественной литературы и речевого развития</a:t>
            </a:r>
            <a:endParaRPr lang="ru-RU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97904" y="5887856"/>
            <a:ext cx="424847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Уголок «Место для отдыха и уединения»  </a:t>
            </a:r>
            <a:r>
              <a:rPr lang="ru-RU" dirty="0" smtClean="0">
                <a:solidFill>
                  <a:srgbClr val="FFFF00"/>
                </a:solidFill>
                <a:latin typeface="Cambria" pitchFamily="18" charset="0"/>
              </a:rPr>
              <a:t/>
            </a:r>
            <a:br>
              <a:rPr lang="ru-RU" dirty="0" smtClean="0">
                <a:solidFill>
                  <a:srgbClr val="FFFF00"/>
                </a:solidFill>
                <a:latin typeface="Cambria" pitchFamily="18" charset="0"/>
              </a:rPr>
            </a:br>
            <a:r>
              <a:rPr lang="ru-RU" sz="1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 </a:t>
            </a:r>
            <a:endParaRPr lang="ru-RU" sz="1600" dirty="0">
              <a:solidFill>
                <a:srgbClr val="FFFF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mbria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90855" y="1199708"/>
            <a:ext cx="4758445" cy="34563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264797" y="1244842"/>
            <a:ext cx="4686436" cy="3438128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2"/>
          <p:cNvSpPr>
            <a:spLocks noGrp="1"/>
          </p:cNvSpPr>
          <p:nvPr>
            <p:ph type="title"/>
          </p:nvPr>
        </p:nvSpPr>
        <p:spPr>
          <a:xfrm>
            <a:off x="950876" y="476250"/>
            <a:ext cx="5214974" cy="865188"/>
          </a:xfrm>
        </p:spPr>
        <p:txBody>
          <a:bodyPr/>
          <a:lstStyle/>
          <a:p>
            <a:pPr algn="ctr" eaLnBrk="1" hangingPunct="1"/>
            <a:r>
              <a:rPr lang="ru-RU" sz="29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Центр диалога  с родителями</a:t>
            </a:r>
          </a:p>
        </p:txBody>
      </p:sp>
      <p:sp>
        <p:nvSpPr>
          <p:cNvPr id="14339" name="Текст 3"/>
          <p:cNvSpPr>
            <a:spLocks noGrp="1"/>
          </p:cNvSpPr>
          <p:nvPr>
            <p:ph type="body" sz="half" idx="2"/>
          </p:nvPr>
        </p:nvSpPr>
        <p:spPr>
          <a:xfrm>
            <a:off x="870870" y="1504793"/>
            <a:ext cx="5072098" cy="1857388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Созданы все условия для диалога  с родителями.</a:t>
            </a:r>
          </a:p>
          <a:p>
            <a:pPr eaLnBrk="1" hangingPunct="1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Уголок вопросов и предложений родителей</a:t>
            </a:r>
          </a:p>
          <a:p>
            <a:pPr eaLnBrk="1" hangingPunct="1"/>
            <a:r>
              <a:rPr lang="ru-RU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В помещении для приема детей находится уголок живой природы, в котором располагается выставка ручных поделок детей</a:t>
            </a:r>
          </a:p>
          <a:p>
            <a:pPr eaLnBrk="1" hangingPunct="1"/>
            <a:endParaRPr lang="ru-RU" dirty="0" smtClean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3484958"/>
            <a:ext cx="4506373" cy="3010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68" y="260648"/>
            <a:ext cx="4495464" cy="29985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68" y="3484958"/>
            <a:ext cx="4516301" cy="3010867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363" y="6237288"/>
            <a:ext cx="3962400" cy="3937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Вход в группу, нижняя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92675" y="6313488"/>
            <a:ext cx="3124200" cy="3175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Нижняя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Заголовок 2"/>
          <p:cNvSpPr txBox="1">
            <a:spLocks/>
          </p:cNvSpPr>
          <p:nvPr/>
        </p:nvSpPr>
        <p:spPr>
          <a:xfrm>
            <a:off x="122238" y="2981325"/>
            <a:ext cx="3551237" cy="393700"/>
          </a:xfrm>
          <a:prstGeom prst="rect">
            <a:avLst/>
          </a:prstGeom>
        </p:spPr>
        <p:txBody>
          <a:bodyPr anchor="b">
            <a:normAutofit fontScale="97500"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200" b="0" i="0" kern="1200" baseline="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  <a:defRPr/>
            </a:pPr>
            <a:r>
              <a:rPr lang="ru-R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Верхняя левая точка</a:t>
            </a:r>
            <a:endParaRPr lang="ru-RU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Текст 3"/>
          <p:cNvSpPr txBox="1">
            <a:spLocks/>
          </p:cNvSpPr>
          <p:nvPr/>
        </p:nvSpPr>
        <p:spPr>
          <a:xfrm>
            <a:off x="4654550" y="2981325"/>
            <a:ext cx="3124200" cy="31750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SzPct val="80000"/>
              <a:buFont typeface="Wingdings" pitchFamily="2" charset="2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Верхняя правая точка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Текст 3"/>
          <p:cNvSpPr txBox="1">
            <a:spLocks/>
          </p:cNvSpPr>
          <p:nvPr/>
        </p:nvSpPr>
        <p:spPr>
          <a:xfrm>
            <a:off x="8713788" y="1844675"/>
            <a:ext cx="3124200" cy="381635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/>
            </a:pP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Вид </a:t>
            </a:r>
          </a:p>
          <a:p>
            <a:pPr algn="ctr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/>
            </a:pPr>
            <a:r>
              <a:rPr lang="ru-RU" sz="2400" b="1" dirty="0" smtClean="0"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 Старшая группа</a:t>
            </a:r>
            <a:endParaRPr lang="ru-RU" sz="2400" b="1" dirty="0">
              <a:effectLst>
                <a:outerShdw blurRad="38100" dist="38100" dir="2700000" algn="tl">
                  <a:srgbClr val="292929"/>
                </a:outerShdw>
              </a:effectLst>
              <a:latin typeface="Times New Roman" pitchFamily="18" charset="0"/>
            </a:endParaRPr>
          </a:p>
          <a:p>
            <a:pPr algn="ctr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 (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 </a:t>
            </a:r>
            <a:r>
              <a:rPr lang="ru-RU" sz="1600" dirty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с четырех точек по периметру</a:t>
            </a:r>
            <a:r>
              <a:rPr lang="ru-RU" sz="16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)</a:t>
            </a:r>
          </a:p>
          <a:p>
            <a:pPr algn="ctr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Тема недели:</a:t>
            </a:r>
          </a:p>
          <a:p>
            <a:pPr algn="ctr">
              <a:lnSpc>
                <a:spcPct val="110000"/>
              </a:lnSpc>
              <a:spcBef>
                <a:spcPts val="1200"/>
              </a:spcBef>
              <a:buSzPct val="80000"/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292929"/>
                  </a:outerShdw>
                </a:effectLst>
                <a:latin typeface="Times New Roman" pitchFamily="18" charset="0"/>
              </a:rPr>
              <a:t>«Осень, осень в гости просим»</a:t>
            </a:r>
            <a:endParaRPr lang="ru-RU" sz="2400" dirty="0">
              <a:solidFill>
                <a:srgbClr val="FFFFFF"/>
              </a:solidFill>
              <a:effectLst>
                <a:outerShdw blurRad="38100" dist="38100" dir="2700000" algn="tl">
                  <a:srgbClr val="292929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" y="251481"/>
            <a:ext cx="4094767" cy="27298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5652" y="251481"/>
            <a:ext cx="4165064" cy="275981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19" y="3553774"/>
            <a:ext cx="4126274" cy="275084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647" y="3553774"/>
            <a:ext cx="4154069" cy="2750849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2"/>
          <p:cNvSpPr>
            <a:spLocks noGrp="1"/>
          </p:cNvSpPr>
          <p:nvPr>
            <p:ph type="title"/>
          </p:nvPr>
        </p:nvSpPr>
        <p:spPr>
          <a:xfrm>
            <a:off x="5780088" y="3000372"/>
            <a:ext cx="6408737" cy="92869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Рабочий сектор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4099" name="Текст 3"/>
          <p:cNvSpPr>
            <a:spLocks noGrp="1"/>
          </p:cNvSpPr>
          <p:nvPr>
            <p:ph type="body" sz="half" idx="2"/>
          </p:nvPr>
        </p:nvSpPr>
        <p:spPr>
          <a:xfrm>
            <a:off x="5665785" y="3643314"/>
            <a:ext cx="6286544" cy="3214686"/>
          </a:xfrm>
        </p:spPr>
        <p:txBody>
          <a:bodyPr>
            <a:noAutofit/>
          </a:bodyPr>
          <a:lstStyle/>
          <a:p>
            <a:pPr marL="381000" indent="-381000" eaLnBrk="1" hangingPunct="1">
              <a:spcBef>
                <a:spcPct val="0"/>
              </a:spcBef>
              <a:defRPr/>
            </a:pPr>
            <a:r>
              <a:rPr lang="ru-RU" dirty="0" smtClean="0"/>
              <a:t>       Рабочий сектор выстроен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показательно</a:t>
            </a:r>
            <a:r>
              <a:rPr lang="ru-RU" dirty="0" smtClean="0"/>
              <a:t>, обзорно, доступно, как для взрослого, так и для ребенка. Он включает в себя игры, пособия, материалы по заданным центрам развития.  Рабочий сектор  выстроен в соответствие  с требованиями </a:t>
            </a:r>
            <a:r>
              <a:rPr lang="ru-RU" dirty="0" err="1" smtClean="0"/>
              <a:t>СанПин</a:t>
            </a:r>
            <a:r>
              <a:rPr lang="ru-RU" dirty="0" smtClean="0"/>
              <a:t> о безопасности ,  достаточной освещенности помещения. Все центры находятся в шаговой доступности. Рабочий сектор вариативен и мобилен. </a:t>
            </a:r>
          </a:p>
          <a:p>
            <a:pPr marL="381000" indent="-381000" eaLnBrk="1" hangingPunct="1">
              <a:spcBef>
                <a:spcPct val="0"/>
              </a:spcBef>
              <a:buFontTx/>
              <a:buNone/>
              <a:defRPr/>
            </a:pPr>
            <a:endParaRPr lang="ru-RU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381000" indent="-381000" eaLnBrk="1" hangingPunct="1">
              <a:spcBef>
                <a:spcPct val="0"/>
              </a:spcBef>
              <a:buFontTx/>
              <a:buNone/>
              <a:defRPr/>
            </a:pPr>
            <a:endParaRPr lang="ru-RU" dirty="0" smtClean="0">
              <a:solidFill>
                <a:schemeClr val="accent2"/>
              </a:solidFill>
              <a:latin typeface="Times New Roman" pitchFamily="18" charset="0"/>
            </a:endParaRPr>
          </a:p>
          <a:p>
            <a:pPr marL="381000" indent="-381000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381000" indent="-381000" eaLnBrk="1" hangingPunct="1">
              <a:spcBef>
                <a:spcPct val="0"/>
              </a:spcBef>
              <a:buFontTx/>
              <a:buAutoNum type="arabicPeriod"/>
              <a:defRPr/>
            </a:pPr>
            <a:endParaRPr lang="ru-RU" sz="1600" dirty="0" smtClean="0">
              <a:solidFill>
                <a:srgbClr val="FFFF00"/>
              </a:solidFill>
              <a:latin typeface="Times New Roman" pitchFamily="18" charset="0"/>
            </a:endParaRPr>
          </a:p>
          <a:p>
            <a:pPr marL="381000" indent="-381000" algn="ctr" eaLnBrk="1" hangingPunct="1">
              <a:lnSpc>
                <a:spcPct val="75000"/>
              </a:lnSpc>
              <a:spcBef>
                <a:spcPct val="0"/>
              </a:spcBef>
              <a:buSzTx/>
              <a:buFontTx/>
              <a:buNone/>
              <a:defRPr/>
            </a:pPr>
            <a:endParaRPr lang="ru-RU" sz="1600" dirty="0" smtClean="0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  <a:p>
            <a:pPr marL="381000" indent="-381000" eaLnBrk="1" hangingPunct="1">
              <a:spcBef>
                <a:spcPct val="0"/>
              </a:spcBef>
              <a:buFontTx/>
              <a:buNone/>
              <a:defRPr/>
            </a:pPr>
            <a:endParaRPr lang="ru-RU" sz="1600" dirty="0" smtClean="0">
              <a:solidFill>
                <a:schemeClr val="hlink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4" y="300211"/>
            <a:ext cx="4171392" cy="27809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404" y="300211"/>
            <a:ext cx="4279404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3" y="3647885"/>
            <a:ext cx="4171393" cy="292893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2"/>
          <p:cNvSpPr txBox="1">
            <a:spLocks/>
          </p:cNvSpPr>
          <p:nvPr/>
        </p:nvSpPr>
        <p:spPr>
          <a:xfrm>
            <a:off x="-88900" y="6030913"/>
            <a:ext cx="4060825" cy="639762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65000"/>
              </a:lnSpc>
              <a:defRPr/>
            </a:pP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7094544" y="4214818"/>
            <a:ext cx="4071966" cy="285752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>
              <a:lnSpc>
                <a:spcPct val="85000"/>
              </a:lnSpc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Уголок «Экспериментирования</a:t>
            </a:r>
            <a:r>
              <a:rPr lang="en-US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 исследовательской деятельности»</a:t>
            </a:r>
          </a:p>
          <a:p>
            <a:pPr>
              <a:lnSpc>
                <a:spcPct val="85000"/>
              </a:lnSpc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-природный материал;</a:t>
            </a:r>
          </a:p>
          <a:p>
            <a:pPr>
              <a:lnSpc>
                <a:spcPct val="85000"/>
              </a:lnSpc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-микроскоп;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календарь природы;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предметы для опытов и экспериментов;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иллюстрационный материал;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картотека опытов;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световой стол с песком;</a:t>
            </a:r>
          </a:p>
          <a:p>
            <a:pPr>
              <a:lnSpc>
                <a:spcPct val="85000"/>
              </a:lnSpc>
              <a:buFontTx/>
              <a:buChar char="-"/>
              <a:defRPr/>
            </a:pPr>
            <a:r>
              <a:rPr lang="ru-RU" sz="16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трафареты</a:t>
            </a:r>
          </a:p>
          <a:p>
            <a:pPr>
              <a:lnSpc>
                <a:spcPct val="85000"/>
              </a:lnSpc>
              <a:defRPr/>
            </a:pPr>
            <a:endParaRPr lang="ru-RU" sz="16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5000"/>
              </a:lnSpc>
              <a:defRPr/>
            </a:pPr>
            <a:endParaRPr lang="ru-RU" sz="16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5000"/>
              </a:lnSpc>
              <a:defRPr/>
            </a:pPr>
            <a:r>
              <a:rPr lang="ru-RU" sz="1600" dirty="0">
                <a:solidFill>
                  <a:srgbClr val="FAC6C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</a:t>
            </a: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460339" y="4530739"/>
            <a:ext cx="5072098" cy="1500174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>
              <a:lnSpc>
                <a:spcPct val="85000"/>
              </a:lnSpc>
              <a:defRPr/>
            </a:pPr>
            <a:r>
              <a:rPr lang="ru-RU" dirty="0">
                <a:solidFill>
                  <a:srgbClr val="FAC6C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Уголок  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Сенсорика</a:t>
            </a:r>
            <a:r>
              <a:rPr lang="ru-RU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–конструирование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-настольно – печатные игры;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-разные виды шнуровок;</a:t>
            </a:r>
          </a:p>
          <a:p>
            <a:pPr algn="ctr">
              <a:lnSpc>
                <a:spcPct val="85000"/>
              </a:lnSpc>
              <a:defRPr/>
            </a:pP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-игры мозаики</a:t>
            </a: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5000"/>
              </a:lnSpc>
              <a:defRPr/>
            </a:pPr>
            <a:r>
              <a:rPr lang="ru-RU" dirty="0">
                <a:solidFill>
                  <a:srgbClr val="FAC6C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mbria" pitchFamily="18" charset="0"/>
              </a:rPr>
              <a:t> </a:t>
            </a:r>
          </a:p>
        </p:txBody>
      </p:sp>
      <p:sp>
        <p:nvSpPr>
          <p:cNvPr id="7173" name="Заголовок 2"/>
          <p:cNvSpPr txBox="1">
            <a:spLocks/>
          </p:cNvSpPr>
          <p:nvPr/>
        </p:nvSpPr>
        <p:spPr bwMode="auto">
          <a:xfrm>
            <a:off x="3502025" y="44450"/>
            <a:ext cx="40608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 РАБОЧИЙ СЕКТОР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844" y="1138098"/>
            <a:ext cx="4248472" cy="29389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2" y="650177"/>
            <a:ext cx="5509522" cy="345638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9900" y="285728"/>
            <a:ext cx="2563651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 РАБОЧИЙ СЕКТОР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2249" y="4572008"/>
            <a:ext cx="4857784" cy="22252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Уголок «Математическое развитие»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наборы счетных материалов;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дидактические игры по математике;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раздаточный материал;</a:t>
            </a:r>
          </a:p>
          <a:p>
            <a:pPr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схемы для конструирования из геометрических фигур;</a:t>
            </a:r>
          </a:p>
          <a:p>
            <a:pPr>
              <a:lnSpc>
                <a:spcPct val="110000"/>
              </a:lnSpc>
            </a:pPr>
            <a:endParaRPr lang="ru-RU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9966" y="4714884"/>
            <a:ext cx="707236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Уголок «Художественно – эстетического развития»</a:t>
            </a:r>
          </a:p>
          <a:p>
            <a:pPr algn="ctr"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наборы для рисования;</a:t>
            </a:r>
          </a:p>
          <a:p>
            <a:pPr algn="ctr"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наборы для аппликации;</a:t>
            </a:r>
          </a:p>
          <a:p>
            <a:pPr algn="ctr">
              <a:lnSpc>
                <a:spcPct val="110000"/>
              </a:lnSpc>
              <a:buFontTx/>
              <a:buChar char="-"/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наборы для лепки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19" y="996026"/>
            <a:ext cx="4865078" cy="360080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0396" y="971203"/>
            <a:ext cx="5328592" cy="3600805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 noGrp="1"/>
          </p:cNvSpPr>
          <p:nvPr>
            <p:ph type="title"/>
          </p:nvPr>
        </p:nvSpPr>
        <p:spPr>
          <a:xfrm>
            <a:off x="6665916" y="4286256"/>
            <a:ext cx="4572032" cy="92869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Методическая литература педагога раздаточный материал</a:t>
            </a:r>
          </a:p>
        </p:txBody>
      </p:sp>
      <p:sp>
        <p:nvSpPr>
          <p:cNvPr id="8195" name="Текст 3"/>
          <p:cNvSpPr>
            <a:spLocks noGrp="1"/>
          </p:cNvSpPr>
          <p:nvPr>
            <p:ph type="body" sz="half" idx="2"/>
          </p:nvPr>
        </p:nvSpPr>
        <p:spPr>
          <a:xfrm>
            <a:off x="6886575" y="2857497"/>
            <a:ext cx="4032250" cy="214313"/>
          </a:xfrm>
        </p:spPr>
        <p:txBody>
          <a:bodyPr>
            <a:normAutofit fontScale="55000" lnSpcReduction="20000"/>
          </a:bodyPr>
          <a:lstStyle/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endParaRPr lang="ru-RU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Заголовок 2"/>
          <p:cNvSpPr txBox="1">
            <a:spLocks/>
          </p:cNvSpPr>
          <p:nvPr/>
        </p:nvSpPr>
        <p:spPr bwMode="auto">
          <a:xfrm>
            <a:off x="3502025" y="44450"/>
            <a:ext cx="40608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lnSpc>
                <a:spcPct val="85000"/>
              </a:lnSpc>
            </a:pPr>
            <a:r>
              <a:rPr lang="ru-RU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1. РАБОЧИЙ СЕКТОР</a:t>
            </a:r>
          </a:p>
        </p:txBody>
      </p:sp>
      <p:pic>
        <p:nvPicPr>
          <p:cNvPr id="11" name="Рисунок 10" descr="IMG_013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093752" y="500042"/>
            <a:ext cx="4357686" cy="3143272"/>
          </a:xfrm>
          <a:prstGeom prst="rect">
            <a:avLst/>
          </a:prstGeom>
        </p:spPr>
      </p:pic>
      <p:pic>
        <p:nvPicPr>
          <p:cNvPr id="12" name="Рисунок 11" descr="IMG_013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6380164" y="500042"/>
            <a:ext cx="4714876" cy="3036115"/>
          </a:xfrm>
          <a:prstGeom prst="rect">
            <a:avLst/>
          </a:prstGeom>
        </p:spPr>
      </p:pic>
      <p:pic>
        <p:nvPicPr>
          <p:cNvPr id="13" name="Рисунок 12" descr="IMG_014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1308066" y="3714728"/>
            <a:ext cx="4000528" cy="3000420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37090" y="357166"/>
            <a:ext cx="283782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АКТИВНЫЙ СЕКТОР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08001" y="5214950"/>
            <a:ext cx="10930014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Уголок </a:t>
            </a:r>
            <a:r>
              <a:rPr lang="ru-RU" b="1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воспитания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сюжетно –ролевые игры для девочек(«парикмахерская»,  «больница»,  «магазин»,  «дочки –матери)»;</a:t>
            </a:r>
          </a:p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- сюжетно – ролевые игры для мальчиков (набор инструментов, машины,  напольный конструктор, уголок ПДД</a:t>
            </a:r>
          </a:p>
          <a:p>
            <a:pPr>
              <a:lnSpc>
                <a:spcPct val="110000"/>
              </a:lnSpc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428" y="1058897"/>
            <a:ext cx="5395528" cy="35130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788" y="1058897"/>
            <a:ext cx="5269628" cy="3513086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392828" y="1415118"/>
            <a:ext cx="4644164" cy="3528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0276" y="260648"/>
            <a:ext cx="2837828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АКТИВНЫЙ СЕКТОР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25424" y="1640270"/>
            <a:ext cx="4644164" cy="30780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22248" y="5786454"/>
            <a:ext cx="2808312" cy="37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00B0F0"/>
                </a:solidFill>
              </a:rPr>
              <a:t>«Салон красоты»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79900" y="5786454"/>
            <a:ext cx="7143800" cy="39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dirty="0" smtClean="0">
                <a:solidFill>
                  <a:srgbClr val="00B0F0"/>
                </a:solidFill>
              </a:rPr>
              <a:t>«Уголок патриотического воспитания и конструирования»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1026" name="Picture 2" descr="G:\DCIM\100CANON\IMG_708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566330" y="1457014"/>
            <a:ext cx="4572034" cy="351534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8481283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22204" y="300134"/>
            <a:ext cx="2837828" cy="3749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2. АКТИВНЫЙ СЕКТОР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806380" y="5072074"/>
            <a:ext cx="6192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развития включает в себя   предметы для развития двигательной активности,  не стандартное  оборудование      </a:t>
            </a:r>
            <a:endParaRPr lang="ru-RU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7789" y="4469676"/>
            <a:ext cx="48308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Центр музыкального и театрального развития. </a:t>
            </a:r>
          </a:p>
          <a:p>
            <a:r>
              <a:rPr lang="ru-RU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Включает в себя музыкальные инструменты, в том числе, изготовленные руками детей, муз. игрушки. </a:t>
            </a:r>
            <a:r>
              <a:rPr lang="ru-RU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 центре «Театра», воспитанникам доступны сценические костюмы, которые меняются по тематике группы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64" y="908720"/>
            <a:ext cx="4968552" cy="33843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404" y="863592"/>
            <a:ext cx="5467536" cy="3645024"/>
          </a:xfrm>
          <a:prstGeom prst="rect">
            <a:avLst/>
          </a:prstGeo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uationAlbum_16x9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2">
            <a:shade val="50000"/>
          </a:schemeClr>
        </a:lnRef>
        <a:fillRef idx="1">
          <a:schemeClr val="accent2"/>
        </a:fillRef>
        <a:effectRef idx="0">
          <a:schemeClr val="accent2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110000"/>
          </a:lnSpc>
          <a:defRPr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aduationAlbum_16x9">
      <a:dk1>
        <a:sysClr val="windowText" lastClr="000000"/>
      </a:dk1>
      <a:lt1>
        <a:sysClr val="window" lastClr="FFFFFF"/>
      </a:lt1>
      <a:dk2>
        <a:srgbClr val="292929"/>
      </a:dk2>
      <a:lt2>
        <a:srgbClr val="DDDDDD"/>
      </a:lt2>
      <a:accent1>
        <a:srgbClr val="E1AC16"/>
      </a:accent1>
      <a:accent2>
        <a:srgbClr val="1E83DE"/>
      </a:accent2>
      <a:accent3>
        <a:srgbClr val="BA1010"/>
      </a:accent3>
      <a:accent4>
        <a:srgbClr val="DC7106"/>
      </a:accent4>
      <a:accent5>
        <a:srgbClr val="407F21"/>
      </a:accent5>
      <a:accent6>
        <a:srgbClr val="6C4576"/>
      </a:accent6>
      <a:hlink>
        <a:srgbClr val="E1AC16"/>
      </a:hlink>
      <a:folHlink>
        <a:srgbClr val="969696"/>
      </a:folHlink>
    </a:clrScheme>
    <a:fontScheme name="GraduationAlbum_16x9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Альбом для фотографий с выпускного вечера с черным фоном (широкоэкранный формат)</Template>
  <TotalTime>0</TotalTime>
  <Words>428</Words>
  <Application>Microsoft Office PowerPoint</Application>
  <PresentationFormat>Произвольный</PresentationFormat>
  <Paragraphs>80</Paragraphs>
  <Slides>11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GraduationAlbum_16x9</vt:lpstr>
      <vt:lpstr>Старшая группа  тема недели:  «Осень, осень, в гости просим»  </vt:lpstr>
      <vt:lpstr>Вход в группу, нижняя левая точка</vt:lpstr>
      <vt:lpstr>    1. Рабочий сектор  </vt:lpstr>
      <vt:lpstr>Слайд 4</vt:lpstr>
      <vt:lpstr>Слайд 5</vt:lpstr>
      <vt:lpstr> Методическая литература педагога раздаточный материал</vt:lpstr>
      <vt:lpstr>Слайд 7</vt:lpstr>
      <vt:lpstr>Слайд 8</vt:lpstr>
      <vt:lpstr>Слайд 9</vt:lpstr>
      <vt:lpstr>Слайд 10</vt:lpstr>
      <vt:lpstr>Центр диалога  с родителями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____________________  группа, тема (возраст)</dc:title>
  <dc:creator/>
  <cp:lastModifiedBy/>
  <cp:revision>14</cp:revision>
  <dcterms:created xsi:type="dcterms:W3CDTF">2018-04-22T15:15:56Z</dcterms:created>
  <dcterms:modified xsi:type="dcterms:W3CDTF">2020-09-15T13:22:13Z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TC028133329991</vt:lpwstr>
  </property>
</Properties>
</file>