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3" r:id="rId16"/>
    <p:sldId id="27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86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02" autoAdjust="0"/>
  </p:normalViewPr>
  <p:slideViewPr>
    <p:cSldViewPr snapToGrid="0">
      <p:cViewPr varScale="1">
        <p:scale>
          <a:sx n="109" d="100"/>
          <a:sy n="109" d="100"/>
        </p:scale>
        <p:origin x="6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24207-BE0E-4688-8801-708067D45560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921F7-043B-4E9B-84AE-0176A2F828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637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D6AE-369B-49CF-93A1-FD7100FCFB6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92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D6AE-369B-49CF-93A1-FD7100FCFB6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340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BD6AE-369B-49CF-93A1-FD7100FCFB6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893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690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268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9004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21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5209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1206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27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845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81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99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171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825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203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940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23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76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5AE00-27FF-4E10-AE9F-4A4A3E09E204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0FB1BD1-50F5-4B88-9C42-3753F28700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240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shelkotrafaret.ru/images/content/metalbind/mundial/Hard_Cover_Mundial_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1172" y="1091990"/>
            <a:ext cx="6403441" cy="561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Picture 2" descr="Змееяд (Circaetus ferox, Circaetus gallicus), изображение птицы картинка фот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256" y="1326007"/>
            <a:ext cx="5577272" cy="505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6405" y="5999734"/>
            <a:ext cx="2621682" cy="766001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Змееяд</a:t>
            </a:r>
            <a:r>
              <a:rPr lang="ru-RU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7304" y="1911271"/>
            <a:ext cx="3960440" cy="3886200"/>
          </a:xfrm>
        </p:spPr>
        <p:txBody>
          <a:bodyPr>
            <a:normAutofit/>
          </a:bodyPr>
          <a:lstStyle/>
          <a:p>
            <a:r>
              <a:rPr lang="ru-RU" dirty="0"/>
              <a:t>    </a:t>
            </a:r>
            <a:r>
              <a:rPr lang="ru-RU" sz="1400" dirty="0">
                <a:solidFill>
                  <a:srgbClr val="7030A0"/>
                </a:solidFill>
                <a:cs typeface="Vrinda" panose="020B0502040204020203" pitchFamily="34" charset="0"/>
              </a:rPr>
              <a:t>Населяет зону смешанных лесов и лесостепи. Северная граница ареала проходит через Южный Урал по широте р. Белой. Гнездится, как правило, в глухих лесах с высокой численностью змей. </a:t>
            </a:r>
            <a:r>
              <a:rPr lang="ru-RU" sz="1400" dirty="0" smtClean="0">
                <a:solidFill>
                  <a:srgbClr val="7030A0"/>
                </a:solidFill>
                <a:cs typeface="Vrinda" panose="020B0502040204020203" pitchFamily="34" charset="0"/>
              </a:rPr>
              <a:t>Змееяд </a:t>
            </a:r>
            <a:r>
              <a:rPr lang="ru-RU" sz="1400" dirty="0">
                <a:solidFill>
                  <a:srgbClr val="7030A0"/>
                </a:solidFill>
                <a:cs typeface="Vrinda" panose="020B0502040204020203" pitchFamily="34" charset="0"/>
              </a:rPr>
              <a:t>очень пугливая птица. Основа его рациона – змеи. Птица неагрессивна, и в опасной ситуации предпочитает скрыться, а не атаковать противника.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91401" y="73909"/>
            <a:ext cx="63177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Соколообразные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854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9000">
        <p14:vortex dir="r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как называют орла могильн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0163" y="146758"/>
            <a:ext cx="4259183" cy="637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7628" y="5428212"/>
            <a:ext cx="4188703" cy="16002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Могильник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6626" name="Picture 2" descr="какую пользу человеку приносит орел могильни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690" y="3607666"/>
            <a:ext cx="4861098" cy="290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3316" y="751311"/>
            <a:ext cx="63978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F0"/>
                </a:solidFill>
                <a:latin typeface="GTWalsheimProRegular"/>
              </a:rPr>
              <a:t>Основная пища орлов-могильников состоит из небольших </a:t>
            </a:r>
            <a:r>
              <a:rPr lang="ru-RU" dirty="0" smtClean="0">
                <a:solidFill>
                  <a:srgbClr val="00B0F0"/>
                </a:solidFill>
                <a:latin typeface="GTWalsheimProRegular"/>
              </a:rPr>
              <a:t>млекопитающих </a:t>
            </a:r>
            <a:r>
              <a:rPr lang="ru-RU" dirty="0">
                <a:solidFill>
                  <a:srgbClr val="00B0F0"/>
                </a:solidFill>
                <a:latin typeface="GTWalsheimProRegular"/>
              </a:rPr>
              <a:t>Они могут охотиться на сусликов, мышей, хомяков и различных птиц. В период начала весны, могильники употребляют падаль. За это время они облетают местности, где могут найти погибших животных. Крайне редко едят пресноводных.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06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win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5f9e0130061edd2b7eabd8f3d3a8cab8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843" y="1646443"/>
            <a:ext cx="6219406" cy="430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Скопа... парадокс. птицы.  Мітки. скопа. рыболов. Читати далі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049" y="1924889"/>
            <a:ext cx="5544994" cy="378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340" y="404302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Скопа</a:t>
            </a:r>
            <a:r>
              <a:rPr lang="ru-RU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3910" y="1171156"/>
            <a:ext cx="4447456" cy="388620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7030A0"/>
                </a:solidFill>
              </a:rPr>
              <a:t>На территории Челябинской области за последние 15 лет отмечены единичные встречи. Одна пара гнездилась ранее на территории </a:t>
            </a:r>
            <a:r>
              <a:rPr lang="ru-RU" sz="1400" dirty="0" err="1">
                <a:solidFill>
                  <a:srgbClr val="7030A0"/>
                </a:solidFill>
              </a:rPr>
              <a:t>Ильменского</a:t>
            </a:r>
            <a:r>
              <a:rPr lang="ru-RU" sz="1400" dirty="0">
                <a:solidFill>
                  <a:srgbClr val="7030A0"/>
                </a:solidFill>
              </a:rPr>
              <a:t> заповедника, там же в 1982 г. встречена одиночная птица. Последние встречи зарегистрированы 16 мая 1997 г. на Верхнеуральском водохранилище и 1—6 июля 1998 г. на границе территории, подчиненной г. Миассу, и Республики Башкортостан. </a:t>
            </a:r>
            <a:br>
              <a:rPr lang="ru-RU" sz="1400" dirty="0">
                <a:solidFill>
                  <a:srgbClr val="7030A0"/>
                </a:solidFill>
              </a:rPr>
            </a:br>
            <a:endParaRPr lang="ru-RU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980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animalreader.ru/wp-content/uploads/2014/10/91263183-e14143522596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165" y="145111"/>
            <a:ext cx="6913293" cy="388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567" y="5738645"/>
            <a:ext cx="5007491" cy="549604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C000"/>
                </a:solidFill>
              </a:rPr>
              <a:t>Скопа или орёл рыболов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25804" y="5612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rgbClr val="7030A0"/>
                </a:solidFill>
              </a:rPr>
              <a:t>Пища:</a:t>
            </a:r>
            <a:r>
              <a:rPr lang="ru-RU" dirty="0">
                <a:solidFill>
                  <a:srgbClr val="7030A0"/>
                </a:solidFill>
              </a:rPr>
              <a:t> живая рыба, иногда мелкие млекопитающие, птицы, пресмыкающиеся и земноводные.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5804" y="2195330"/>
            <a:ext cx="4861019" cy="302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87716" y="4298872"/>
            <a:ext cx="29131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Место для гнезда выбирается в развилке большого дерева, на скалистом уступе или на искусственно-созданных людьми платформах.</a:t>
            </a:r>
          </a:p>
        </p:txBody>
      </p:sp>
      <p:pic>
        <p:nvPicPr>
          <p:cNvPr id="12" name="Picture 13" descr="http://www.ornithologist.ru/foto/p.haliaetu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62" y="4497875"/>
            <a:ext cx="3581850" cy="2149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5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im0-tub-ru.yandex.net/i?id=5f9e0130061edd2b7eabd8f3d3a8cab8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8032" y="1387534"/>
            <a:ext cx="6204626" cy="490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balatsky.ru/NSO/ptitzy_NSO/Accipiter-nisu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7711" y="1589522"/>
            <a:ext cx="5685268" cy="425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6404" y="385951"/>
            <a:ext cx="5873129" cy="953027"/>
          </a:xfrm>
        </p:spPr>
        <p:txBody>
          <a:bodyPr/>
          <a:lstStyle/>
          <a:p>
            <a:r>
              <a:rPr lang="ru-RU" dirty="0"/>
              <a:t>   </a:t>
            </a:r>
            <a:r>
              <a:rPr lang="ru-RU" dirty="0">
                <a:solidFill>
                  <a:srgbClr val="7030A0"/>
                </a:solidFill>
              </a:rPr>
              <a:t> 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Европейский </a:t>
            </a:r>
            <a:r>
              <a:rPr lang="ru-RU" b="1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тювик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63932" y="1338978"/>
            <a:ext cx="3080714" cy="4007561"/>
          </a:xfrm>
        </p:spPr>
        <p:txBody>
          <a:bodyPr>
            <a:normAutofit/>
          </a:bodyPr>
          <a:lstStyle/>
          <a:p>
            <a:r>
              <a:rPr lang="ru-RU" dirty="0"/>
              <a:t>    </a:t>
            </a:r>
            <a:r>
              <a:rPr lang="ru-RU" sz="1400" dirty="0">
                <a:solidFill>
                  <a:srgbClr val="7030A0"/>
                </a:solidFill>
              </a:rPr>
              <a:t>Очень похож на ястреба перепелятника. Известно только два случая встречи с </a:t>
            </a:r>
            <a:r>
              <a:rPr lang="ru-RU" sz="1400" dirty="0" err="1">
                <a:solidFill>
                  <a:srgbClr val="7030A0"/>
                </a:solidFill>
              </a:rPr>
              <a:t>тювиком</a:t>
            </a:r>
            <a:r>
              <a:rPr lang="ru-RU" sz="1400" dirty="0">
                <a:solidFill>
                  <a:srgbClr val="7030A0"/>
                </a:solidFill>
              </a:rPr>
              <a:t> европейским. Летом 1969 года в </a:t>
            </a:r>
            <a:r>
              <a:rPr lang="ru-RU" sz="1400" dirty="0" err="1">
                <a:solidFill>
                  <a:srgbClr val="7030A0"/>
                </a:solidFill>
              </a:rPr>
              <a:t>Абзелиловском</a:t>
            </a:r>
            <a:r>
              <a:rPr lang="ru-RU" sz="1400" dirty="0">
                <a:solidFill>
                  <a:srgbClr val="7030A0"/>
                </a:solidFill>
              </a:rPr>
              <a:t> районе Башкирии в окрестностях г. Магнитогорска была встречена гнездящаяся пара с кладкой из двух яиц (О.Ф. </a:t>
            </a:r>
            <a:r>
              <a:rPr lang="ru-RU" sz="1400" dirty="0" err="1">
                <a:solidFill>
                  <a:srgbClr val="7030A0"/>
                </a:solidFill>
              </a:rPr>
              <a:t>Дергелева</a:t>
            </a:r>
            <a:r>
              <a:rPr lang="ru-RU" sz="1400" dirty="0">
                <a:solidFill>
                  <a:srgbClr val="7030A0"/>
                </a:solidFill>
              </a:rPr>
              <a:t>). В течение июня 1979 года гнездящаяся пара наблюдалась в Анненском охотничьем </a:t>
            </a:r>
            <a:r>
              <a:rPr lang="ru-RU" sz="1400" dirty="0" smtClean="0">
                <a:solidFill>
                  <a:srgbClr val="7030A0"/>
                </a:solidFill>
              </a:rPr>
              <a:t>заказнике</a:t>
            </a:r>
            <a:r>
              <a:rPr lang="ru-RU" sz="1400" dirty="0">
                <a:solidFill>
                  <a:srgbClr val="7030A0"/>
                </a:solidFill>
              </a:rPr>
              <a:t>.</a:t>
            </a:r>
            <a:br>
              <a:rPr lang="ru-RU" sz="1400" dirty="0">
                <a:solidFill>
                  <a:srgbClr val="7030A0"/>
                </a:solidFill>
              </a:rPr>
            </a:br>
            <a:r>
              <a:rPr lang="ru-RU" sz="1400" dirty="0">
                <a:solidFill>
                  <a:srgbClr val="7030A0"/>
                </a:solidFill>
              </a:rPr>
              <a:t/>
            </a:r>
            <a:br>
              <a:rPr lang="ru-RU" sz="1400" dirty="0">
                <a:solidFill>
                  <a:srgbClr val="7030A0"/>
                </a:solidFill>
              </a:rPr>
            </a:b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6" name="AutoShape 2" descr="https://www.mdm-ufa.ru/upload/iblock/911/911d5615e07fd3ad2f10cf4ee9eea48a.jpeg"/>
          <p:cNvSpPr>
            <a:spLocks noChangeAspect="1" noChangeArrowheads="1"/>
          </p:cNvSpPr>
          <p:nvPr/>
        </p:nvSpPr>
        <p:spPr bwMode="auto">
          <a:xfrm>
            <a:off x="155575" y="-3449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www.mdm-ufa.ru/upload/iblock/911/911d5615e07fd3ad2f10cf4ee9eea48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www.mdm-ufa.ru/upload/iblock/911/911d5615e07fd3ad2f10cf4ee9eea48a.jpeg"/>
          <p:cNvSpPr>
            <a:spLocks noChangeAspect="1" noChangeArrowheads="1"/>
          </p:cNvSpPr>
          <p:nvPr/>
        </p:nvSpPr>
        <p:spPr bwMode="auto">
          <a:xfrm>
            <a:off x="3355975" y="90440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www.mdm-ufa.ru/upload/iblock/911/911d5615e07fd3ad2f10cf4ee9eea48a.jpeg"/>
          <p:cNvSpPr>
            <a:spLocks noChangeAspect="1" noChangeArrowheads="1"/>
          </p:cNvSpPr>
          <p:nvPr/>
        </p:nvSpPr>
        <p:spPr bwMode="auto">
          <a:xfrm>
            <a:off x="5150569" y="90440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84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36079" y="215306"/>
            <a:ext cx="3661792" cy="250591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00B050"/>
                </a:solidFill>
              </a:rPr>
              <a:t>Охотятся и в сумерках. Птицы кормятся ящерицами, крупными насекомыми (жуками, саранчой, кузнечиками). Основную добычу составляют мелкие птицы: воробьи, зяблики, ласточки, щурки, летучие мыши, грызуны и другие мелкие зверьки</a:t>
            </a:r>
            <a:r>
              <a:rPr lang="ru-RU" dirty="0"/>
              <a:t>.</a:t>
            </a:r>
          </a:p>
        </p:txBody>
      </p:sp>
      <p:pic>
        <p:nvPicPr>
          <p:cNvPr id="4" name="Picture 2" descr="В России европейский тювик - редкий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4221" y="3107406"/>
            <a:ext cx="4832079" cy="346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Европейский тювик, или ястреб коротконогий — вид хищных мигрирующих птиц из семейства ястребиных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354" y="64012"/>
            <a:ext cx="4492813" cy="3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79" y="3623287"/>
            <a:ext cx="4047712" cy="29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42591" y="3548914"/>
            <a:ext cx="37741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Гнезда сооружает на деревьях, выбирая ольху. Старое охотничье прозвище хищной птицы — «</a:t>
            </a:r>
            <a:r>
              <a:rPr lang="ru-RU" sz="1600" dirty="0" err="1">
                <a:solidFill>
                  <a:schemeClr val="accent6">
                    <a:lumMod val="50000"/>
                  </a:schemeClr>
                </a:solidFill>
              </a:rPr>
              <a:t>ольшаный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 ястреб», «ольшаник», связано как раз с названием лиственного дерева. Реже располагает гнездо на дубах, осинах и других деревьях, обычно у ствола метрах в 6-12 от поверхности земли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971541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win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m0-tub-ru.yandex.net/i?id=5f9e0130061edd2b7eabd8f3d3a8cab8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966" y="305258"/>
            <a:ext cx="5713378" cy="572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Buteo rufinus Long-legged Buzzard.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3819" y="395019"/>
            <a:ext cx="5078365" cy="539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62037" y="2567571"/>
            <a:ext cx="5106144" cy="20162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. </a:t>
            </a:r>
            <a:r>
              <a:rPr lang="ru-RU" dirty="0">
                <a:solidFill>
                  <a:srgbClr val="7030A0"/>
                </a:solidFill>
              </a:rPr>
              <a:t>Редкий малоизученный вид.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   На территории Челябинской области отмечены регулярные залеты в </a:t>
            </a:r>
            <a:r>
              <a:rPr lang="ru-RU" dirty="0" err="1" smtClean="0">
                <a:solidFill>
                  <a:srgbClr val="7030A0"/>
                </a:solidFill>
              </a:rPr>
              <a:t>Брединский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и </a:t>
            </a:r>
            <a:r>
              <a:rPr lang="ru-RU" dirty="0" err="1" smtClean="0">
                <a:solidFill>
                  <a:srgbClr val="7030A0"/>
                </a:solidFill>
              </a:rPr>
              <a:t>Кизильский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р-ны, есть основания предполагать </a:t>
            </a:r>
            <a:r>
              <a:rPr lang="ru-RU" dirty="0" smtClean="0">
                <a:solidFill>
                  <a:srgbClr val="7030A0"/>
                </a:solidFill>
              </a:rPr>
              <a:t>гнездование. </a:t>
            </a:r>
            <a:r>
              <a:rPr lang="ru-RU" dirty="0">
                <a:solidFill>
                  <a:srgbClr val="7030A0"/>
                </a:solidFill>
              </a:rPr>
              <a:t>Единичные залеты известны до севера </a:t>
            </a:r>
            <a:r>
              <a:rPr lang="ru-RU" dirty="0" smtClean="0">
                <a:solidFill>
                  <a:srgbClr val="7030A0"/>
                </a:solidFill>
              </a:rPr>
              <a:t>области.</a:t>
            </a:r>
            <a:r>
              <a:rPr lang="ru-RU" dirty="0">
                <a:solidFill>
                  <a:srgbClr val="7030A0"/>
                </a:solidFill>
              </a:rPr>
              <a:t> 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   </a:t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09817" y="5875046"/>
            <a:ext cx="314861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К</a:t>
            </a:r>
            <a:r>
              <a:rPr lang="ru-RU" sz="4400" b="1" cap="none" spc="0" dirty="0" smtClean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урганник</a:t>
            </a:r>
            <a:endParaRPr lang="ru-RU" sz="4400" b="1" cap="none" spc="0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049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7404" y="580364"/>
            <a:ext cx="5400600" cy="1600200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        Курганник</a:t>
            </a:r>
            <a:r>
              <a:rPr lang="ru-RU" sz="3200" dirty="0">
                <a:solidFill>
                  <a:srgbClr val="7030A0"/>
                </a:solidFill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10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175351" y="4705059"/>
            <a:ext cx="20330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Гнездится на скалах, обрывах, реже — на деревьях. </a:t>
            </a:r>
          </a:p>
        </p:txBody>
      </p:sp>
      <p:pic>
        <p:nvPicPr>
          <p:cNvPr id="15362" name="Picture 2" descr="http://www.birds.kz/photos/0168/003/01680112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8889" y="800451"/>
            <a:ext cx="4574494" cy="3430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Курганни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440" y="1315558"/>
            <a:ext cx="5199540" cy="519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От - а размах крыльев, Размеры курганника составляют от 57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266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0333" y="71539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B0F0"/>
                </a:solidFill>
              </a:rPr>
              <a:t>Перелетная птица. Добычу выслеживает в полете или сидя неподвижно на столбах или курганах. Питается грызунами, реже — птицами и пресмыкающимися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8629" y="2315593"/>
            <a:ext cx="2432508" cy="267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344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3595" y="538463"/>
            <a:ext cx="4688842" cy="2210852"/>
          </a:xfrm>
        </p:spPr>
        <p:txBody>
          <a:bodyPr>
            <a:normAutofit fontScale="55000" lnSpcReduction="20000"/>
          </a:bodyPr>
          <a:lstStyle/>
          <a:p>
            <a:r>
              <a:rPr lang="ru-RU" sz="2500" dirty="0">
                <a:solidFill>
                  <a:srgbClr val="00B050"/>
                </a:solidFill>
              </a:rPr>
              <a:t>Гнездится высоко от земли на отдельно стоящих деревьях или на лесных опушках (изредка на скалах). Гнёзда — небольшие постройки, строят их птицы сами и используют в течение нескольких лет. В кладке обычно одно белое яйцо.</a:t>
            </a:r>
          </a:p>
          <a:p>
            <a:r>
              <a:rPr lang="ru-RU" sz="2500" dirty="0">
                <a:solidFill>
                  <a:srgbClr val="00B050"/>
                </a:solidFill>
              </a:rPr>
              <a:t>Змееяд выкармливает птенцов в </a:t>
            </a:r>
            <a:r>
              <a:rPr lang="ru-RU" sz="2500" dirty="0" smtClean="0">
                <a:solidFill>
                  <a:srgbClr val="00B050"/>
                </a:solidFill>
              </a:rPr>
              <a:t>основном змеями хотя </a:t>
            </a:r>
            <a:r>
              <a:rPr lang="ru-RU" sz="2500" dirty="0">
                <a:solidFill>
                  <a:srgbClr val="00B050"/>
                </a:solidFill>
              </a:rPr>
              <a:t>взрослые птицы часто питаются </a:t>
            </a:r>
            <a:r>
              <a:rPr lang="ru-RU" sz="2500" dirty="0" smtClean="0">
                <a:solidFill>
                  <a:srgbClr val="00B050"/>
                </a:solidFill>
              </a:rPr>
              <a:t>и другими</a:t>
            </a:r>
            <a:r>
              <a:rPr lang="ru-RU" sz="2500" dirty="0">
                <a:solidFill>
                  <a:srgbClr val="00B050"/>
                </a:solidFill>
              </a:rPr>
              <a:t> пресмыкающимися, земноводными, мелкими зверьками и полевыми птицами. </a:t>
            </a:r>
          </a:p>
          <a:p>
            <a:endParaRPr lang="ru-RU" dirty="0"/>
          </a:p>
        </p:txBody>
      </p:sp>
      <p:pic>
        <p:nvPicPr>
          <p:cNvPr id="19462" name="Picture 6" descr="Осоеды, Профессиональные убийцы змееяд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626" y="781970"/>
            <a:ext cx="5423905" cy="37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15811" y="5304499"/>
            <a:ext cx="231024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</a:rPr>
              <a:t>Змееяд</a:t>
            </a:r>
          </a:p>
        </p:txBody>
      </p:sp>
      <p:pic>
        <p:nvPicPr>
          <p:cNvPr id="8" name="Picture 2" descr="Санта Дракус... Птица-Змееяд Знато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3595" y="3191607"/>
            <a:ext cx="4497051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591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5000">
        <p15:prstTrans prst="wind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1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s://shelkotrafaret.ru/images/content/metalbind/mundial/Hard_Cover_Mundial_r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855" y="887448"/>
            <a:ext cx="7460425" cy="558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4" name="Picture 2" descr="http://www.hbw.com/sites/default/files/styles/ibc_1k/public/ibc/p/34598.jpg?itok=8xSNf8U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023" y="1058247"/>
            <a:ext cx="6938089" cy="524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4667" y="169565"/>
            <a:ext cx="4030624" cy="1600200"/>
          </a:xfrm>
        </p:spPr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Степной орёл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01280" y="1375055"/>
            <a:ext cx="2929657" cy="230425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Calibri" panose="020F0502020204030204" pitchFamily="34" charset="0"/>
              </a:rPr>
              <a:t>Редкий вид фауны, численность которого сокращается.</a:t>
            </a:r>
            <a:br>
              <a:rPr lang="ru-RU" sz="2000" dirty="0">
                <a:solidFill>
                  <a:srgbClr val="7030A0"/>
                </a:solidFill>
                <a:latin typeface="Calibri" panose="020F0502020204030204" pitchFamily="34" charset="0"/>
              </a:rPr>
            </a:br>
            <a:r>
              <a:rPr lang="ru-RU" sz="2000" dirty="0">
                <a:solidFill>
                  <a:srgbClr val="7030A0"/>
                </a:solidFill>
                <a:latin typeface="Calibri" panose="020F0502020204030204" pitchFamily="34" charset="0"/>
              </a:rPr>
              <a:t>    Чрезвычайно редкий гнездящийся вид, южных степных районов области</a:t>
            </a:r>
            <a:r>
              <a:rPr lang="ru-RU" dirty="0" smtClean="0">
                <a:solidFill>
                  <a:srgbClr val="7030A0"/>
                </a:solidFill>
                <a:latin typeface="Calibri" panose="020F0502020204030204" pitchFamily="34" charset="0"/>
              </a:rPr>
              <a:t>.</a:t>
            </a:r>
            <a:r>
              <a:rPr lang="ru-RU" dirty="0">
                <a:solidFill>
                  <a:srgbClr val="7030A0"/>
                </a:solidFill>
                <a:latin typeface="Calibri" panose="020F0502020204030204" pitchFamily="34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Calibri" panose="020F0502020204030204" pitchFamily="34" charset="0"/>
              </a:rPr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2547037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7000">
        <p15:prstTrans prst="wind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32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4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bobak.ru/wp-content/uploads/HLIC/d74dd071fa187199adc20068c989df4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19912" cy="695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0" y="4785818"/>
            <a:ext cx="4320480" cy="94249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Степной орёл</a:t>
            </a:r>
          </a:p>
        </p:txBody>
      </p:sp>
      <p:pic>
        <p:nvPicPr>
          <p:cNvPr id="4" name="Picture 2" descr="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140" y="401361"/>
            <a:ext cx="4686321" cy="3493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Фотограф Nyctea - Фото Cтепной орел.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3169" y="3108095"/>
            <a:ext cx="3444241" cy="360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51984" y="51638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36819" y="89232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Питается грызунами (сусликами, сурками), зайцами, реже — птицами и пресмыкающимися.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9216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win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78861" y="4355086"/>
            <a:ext cx="1996951" cy="2023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Плоское гнездо строит на земле, обычно на склонах холмов, курганах, а также на деревьях, стогах соломы.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птенцы степного орла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0636" y="68262"/>
            <a:ext cx="5263526" cy="34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Picture 6" descr="http://www.zapoved.net/catalog/img_originals/22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66" y="2325949"/>
            <a:ext cx="5314495" cy="376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6479" y="2881156"/>
            <a:ext cx="3276787" cy="386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4608" y="1415534"/>
            <a:ext cx="3111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Степной орёл</a:t>
            </a:r>
          </a:p>
        </p:txBody>
      </p:sp>
    </p:spTree>
    <p:extLst>
      <p:ext uri="{BB962C8B-B14F-4D97-AF65-F5344CB8AC3E}">
        <p14:creationId xmlns:p14="http://schemas.microsoft.com/office/powerpoint/2010/main" val="3019959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8000">
        <p15:prstTrans prst="wind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3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6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2" descr="https://www.desktopbackground.org/download/1024x768/2011/05/17/204405_1920x1080-paris-green-solid-color-background-jpg_1920x1080_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097" y="918011"/>
            <a:ext cx="7286411" cy="582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124" y="1129270"/>
            <a:ext cx="6694402" cy="54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4" descr="https://im0-tub-ru.yandex.net/i?id=3202e4f160f99c9805fde4fbbebce1da-l&amp;n=13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035517" y="633522"/>
            <a:ext cx="2624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Беркут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813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fototelegraf.ru/wp-content/uploads/2011/06/zhyvotnye-17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-27745"/>
            <a:ext cx="12115800" cy="687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Два цыплёнка беркута в гнезд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5275" y="3375398"/>
            <a:ext cx="4276725" cy="326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2160" y="175717"/>
            <a:ext cx="2369840" cy="16002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C00000"/>
                </a:solidFill>
              </a:rPr>
              <a:t>Беркут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5257" y="2531336"/>
            <a:ext cx="2699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solidFill>
                  <a:srgbClr val="00B0F0"/>
                </a:solidFill>
              </a:rPr>
              <a:t>Гнездится на высоких старых деревьях на труднодоступных уступах скал.  В кладке обычно 2 грязно-белых яйца. </a:t>
            </a:r>
          </a:p>
        </p:txBody>
      </p:sp>
    </p:spTree>
    <p:extLst>
      <p:ext uri="{BB962C8B-B14F-4D97-AF65-F5344CB8AC3E}">
        <p14:creationId xmlns:p14="http://schemas.microsoft.com/office/powerpoint/2010/main" val="1010530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Гнездо берку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572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Когти беркут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4041" y="2679529"/>
            <a:ext cx="2548293" cy="370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07457" y="5959786"/>
            <a:ext cx="4830192" cy="72676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Беркут.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5347" y="42970"/>
            <a:ext cx="37981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Питается куриными птицами, зайцами. В зимний период использует в пищу падаль. 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48" y="1094995"/>
            <a:ext cx="5853440" cy="3899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87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00">
        <p14:ferris dir="l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cdn1.ozone.ru/multimedia/10249301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2615" y="479964"/>
            <a:ext cx="4549781" cy="5838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25" y="622251"/>
            <a:ext cx="8911687" cy="1280890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4400" dirty="0">
                <a:solidFill>
                  <a:srgbClr val="C00000"/>
                </a:solidFill>
              </a:rPr>
              <a:t>  </a:t>
            </a:r>
            <a:r>
              <a:rPr lang="ru-RU" sz="4400" b="1" dirty="0">
                <a:solidFill>
                  <a:srgbClr val="C00000"/>
                </a:solidFill>
              </a:rPr>
              <a:t>Могильник</a:t>
            </a: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5225" y="2080295"/>
            <a:ext cx="3874443" cy="3886200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rgbClr val="00B050"/>
                </a:solidFill>
              </a:rPr>
              <a:t>. Редкий малоизученный вид, численность которого сокращается.</a:t>
            </a:r>
            <a:br>
              <a:rPr lang="ru-RU" sz="1400" dirty="0">
                <a:solidFill>
                  <a:srgbClr val="00B050"/>
                </a:solidFill>
              </a:rPr>
            </a:br>
            <a:r>
              <a:rPr lang="ru-RU" sz="1400" dirty="0">
                <a:solidFill>
                  <a:srgbClr val="00B050"/>
                </a:solidFill>
              </a:rPr>
              <a:t>     Для степных районов могильник чрезвычайно редкий гнездящийся вид. </a:t>
            </a:r>
            <a:r>
              <a:rPr lang="ru-RU" sz="1400" dirty="0" smtClean="0">
                <a:solidFill>
                  <a:srgbClr val="00B050"/>
                </a:solidFill>
              </a:rPr>
              <a:t>В </a:t>
            </a:r>
            <a:r>
              <a:rPr lang="ru-RU" sz="1400" dirty="0">
                <a:solidFill>
                  <a:srgbClr val="00B050"/>
                </a:solidFill>
              </a:rPr>
              <a:t>лесостепных районах Южного Урала и Зауралья был отмечен в качестве редкой залетной птицы. Гнездование могильника отмечено в </a:t>
            </a:r>
            <a:r>
              <a:rPr lang="ru-RU" sz="1400" dirty="0" err="1">
                <a:solidFill>
                  <a:srgbClr val="00B050"/>
                </a:solidFill>
              </a:rPr>
              <a:t>Ильменском</a:t>
            </a:r>
            <a:r>
              <a:rPr lang="ru-RU" sz="1400" dirty="0">
                <a:solidFill>
                  <a:srgbClr val="00B050"/>
                </a:solidFill>
              </a:rPr>
              <a:t> </a:t>
            </a:r>
            <a:r>
              <a:rPr lang="ru-RU" sz="1400" dirty="0" smtClean="0">
                <a:solidFill>
                  <a:srgbClr val="00B050"/>
                </a:solidFill>
              </a:rPr>
              <a:t>заповеднике, в </a:t>
            </a:r>
            <a:r>
              <a:rPr lang="ru-RU" sz="1400" dirty="0" err="1">
                <a:solidFill>
                  <a:srgbClr val="00B050"/>
                </a:solidFill>
              </a:rPr>
              <a:t>Агаповском</a:t>
            </a:r>
            <a:r>
              <a:rPr lang="ru-RU" sz="1400" dirty="0">
                <a:solidFill>
                  <a:srgbClr val="00B050"/>
                </a:solidFill>
              </a:rPr>
              <a:t> </a:t>
            </a:r>
            <a:r>
              <a:rPr lang="ru-RU" sz="1400" dirty="0" smtClean="0">
                <a:solidFill>
                  <a:srgbClr val="00B050"/>
                </a:solidFill>
              </a:rPr>
              <a:t>районе. В </a:t>
            </a:r>
            <a:r>
              <a:rPr lang="ru-RU" sz="1400" dirty="0" err="1" smtClean="0">
                <a:solidFill>
                  <a:srgbClr val="00B050"/>
                </a:solidFill>
              </a:rPr>
              <a:t>Аркаиме</a:t>
            </a:r>
            <a:r>
              <a:rPr lang="ru-RU" sz="1400" dirty="0" smtClean="0">
                <a:solidFill>
                  <a:srgbClr val="00B050"/>
                </a:solidFill>
              </a:rPr>
              <a:t> </a:t>
            </a:r>
            <a:r>
              <a:rPr lang="ru-RU" sz="1400" dirty="0">
                <a:solidFill>
                  <a:srgbClr val="00B050"/>
                </a:solidFill>
              </a:rPr>
              <a:t>в последние годы регулярно гнездится несколько пар. </a:t>
            </a:r>
          </a:p>
        </p:txBody>
      </p:sp>
      <p:pic>
        <p:nvPicPr>
          <p:cNvPr id="25602" name="Picture 2" descr="У фотографа, занесенного в Красную книгу, орла-могильника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392" y="753853"/>
            <a:ext cx="3826226" cy="510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61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Tm="8000">
        <p14:window dir="vert"/>
      </p:transition>
    </mc:Choice>
    <mc:Fallback xmlns="">
      <p:transition spd="slow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290</TotalTime>
  <Words>334</Words>
  <Application>Microsoft Office PowerPoint</Application>
  <PresentationFormat>Широкоэкранный</PresentationFormat>
  <Paragraphs>40</Paragraphs>
  <Slides>16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Century Gothic</vt:lpstr>
      <vt:lpstr>GTWalsheimProRegular</vt:lpstr>
      <vt:lpstr>Times New Roman</vt:lpstr>
      <vt:lpstr>Vrinda</vt:lpstr>
      <vt:lpstr>Wingdings 3</vt:lpstr>
      <vt:lpstr>Легкий дым</vt:lpstr>
      <vt:lpstr>Змееяд.</vt:lpstr>
      <vt:lpstr>Презентация PowerPoint</vt:lpstr>
      <vt:lpstr>Степной орёл.</vt:lpstr>
      <vt:lpstr>Степной орёл</vt:lpstr>
      <vt:lpstr>Презентация PowerPoint</vt:lpstr>
      <vt:lpstr>Презентация PowerPoint</vt:lpstr>
      <vt:lpstr>Беркут</vt:lpstr>
      <vt:lpstr>Беркут.</vt:lpstr>
      <vt:lpstr>   Могильник </vt:lpstr>
      <vt:lpstr>Могильник</vt:lpstr>
      <vt:lpstr>Скопа.</vt:lpstr>
      <vt:lpstr>Скопа или орёл рыболов</vt:lpstr>
      <vt:lpstr>    Европейский тювик</vt:lpstr>
      <vt:lpstr>Презентация PowerPoint</vt:lpstr>
      <vt:lpstr>Презентация PowerPoint</vt:lpstr>
      <vt:lpstr>        Курганник.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Levan</dc:creator>
  <cp:lastModifiedBy>Levan</cp:lastModifiedBy>
  <cp:revision>37</cp:revision>
  <dcterms:created xsi:type="dcterms:W3CDTF">2020-09-06T16:19:51Z</dcterms:created>
  <dcterms:modified xsi:type="dcterms:W3CDTF">2020-09-15T17:42:28Z</dcterms:modified>
</cp:coreProperties>
</file>