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3" r:id="rId4"/>
    <p:sldId id="264" r:id="rId5"/>
    <p:sldId id="260" r:id="rId6"/>
    <p:sldId id="261" r:id="rId7"/>
    <p:sldId id="262" r:id="rId8"/>
    <p:sldId id="266" r:id="rId9"/>
    <p:sldId id="269" r:id="rId10"/>
    <p:sldId id="267" r:id="rId11"/>
    <p:sldId id="268" r:id="rId12"/>
    <p:sldId id="257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FC7D4-0CEC-494A-A602-030F86BDDADB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34E3D-0DA5-4603-B976-F55FFCCC0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video/preview?filmId=11126978768027317928&amp;text=%D1%88%D0%B0%D0%B1%D0%BB%D0%BE%D0%BD+%D0%BF%D1%82%D0%B8%D1%86%D1%8B+%D0%B4%D0%BB%D1%8F+%D0%B2%D1%8B%D1%80%D0%B5%D0%B7%D0%B0%D0%BD%D0%B8%D1%8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pbs.twimg.com/profile_banners/840263676053618689/1489171164/1500x5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761656"/>
            <a:ext cx="9144000" cy="309634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2420888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ПТИЦЫ ВЕСТНИКИ ВЕСНЫ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3284984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Урок изобразительного искусства</a:t>
            </a:r>
            <a:br>
              <a:rPr lang="ru-RU" sz="3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</a:br>
            <a:r>
              <a:rPr lang="ru-RU" sz="32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 Antiqua" pitchFamily="18" charset="0"/>
              </a:rPr>
              <a:t> 1 класс</a:t>
            </a:r>
            <a:endParaRPr lang="ru-RU" sz="32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 Antiqua" pitchFamily="18" charset="0"/>
            </a:endParaRPr>
          </a:p>
        </p:txBody>
      </p:sp>
      <p:pic>
        <p:nvPicPr>
          <p:cNvPr id="13316" name="Picture 4" descr="https://avatars.mds.yandex.net/get-pdb/1773789/6a333643-9b20-4dc6-9cad-281920bbe811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0"/>
            <a:ext cx="5921896" cy="2492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6632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Творческое задание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980728"/>
            <a:ext cx="72008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/>
            <a:r>
              <a:rPr lang="ru-RU" sz="4000" b="1" dirty="0" smtClean="0">
                <a:solidFill>
                  <a:srgbClr val="0070C0"/>
                </a:solidFill>
              </a:rPr>
              <a:t> 2.  Пусть ласточки прилетят к вам в дом! Используя шаблон и видео инструкцию, пусти птичек 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к себе домой.</a:t>
            </a:r>
            <a:endParaRPr lang="ru-RU" sz="4000" b="1" dirty="0">
              <a:solidFill>
                <a:srgbClr val="0070C0"/>
              </a:solidFill>
            </a:endParaRPr>
          </a:p>
          <a:p>
            <a:pPr marL="514350" indent="-514350" algn="ctr">
              <a:buAutoNum type="arabicPeriod"/>
            </a:pPr>
            <a:endParaRPr lang="ru-RU" sz="3200" dirty="0"/>
          </a:p>
        </p:txBody>
      </p:sp>
      <p:pic>
        <p:nvPicPr>
          <p:cNvPr id="8" name="Рисунок 7" descr="podelka_ptica_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92080" y="3861048"/>
            <a:ext cx="3599875" cy="25922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5157192"/>
            <a:ext cx="475252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https://yandex.ru/video/preview?filmId=11126978768027317928&amp;text=%D1%88%D0%B0%D0%B1%D0%BB%D0%BE%D0%BD%2B%D0%BF%D1%82%D0%B8%D1%86%D1%8B%2B%D0%B4%D0%BB%D1%8F%2B%D0%B2%D1%8B%D1%80%D0%B5%D0%B7%D0%B0%D0%BD%D0%B8%D1%8F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39552" y="4437112"/>
            <a:ext cx="302433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Делаем птичку из бумаги.</a:t>
            </a:r>
            <a:br>
              <a:rPr lang="ru-RU" b="1" dirty="0" smtClean="0"/>
            </a:br>
            <a:r>
              <a:rPr lang="ru-RU" b="1" dirty="0"/>
              <a:t> </a:t>
            </a:r>
            <a:r>
              <a:rPr lang="ru-RU" b="1" dirty="0" err="1" smtClean="0"/>
              <a:t>Видеоинструкция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 descr="ласточка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36096" y="4581128"/>
            <a:ext cx="1440161" cy="2152741"/>
          </a:xfrm>
          <a:prstGeom prst="rect">
            <a:avLst/>
          </a:prstGeom>
        </p:spPr>
      </p:pic>
      <p:pic>
        <p:nvPicPr>
          <p:cNvPr id="25" name="Рисунок 24" descr="ласточкад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164288" y="3501008"/>
            <a:ext cx="1800200" cy="1580176"/>
          </a:xfrm>
          <a:prstGeom prst="rect">
            <a:avLst/>
          </a:prstGeom>
        </p:spPr>
      </p:pic>
      <p:pic>
        <p:nvPicPr>
          <p:cNvPr id="3" name="Рисунок 2" descr="ласточка 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764704"/>
            <a:ext cx="2642297" cy="13681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16632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0070C0"/>
                </a:solidFill>
              </a:rPr>
              <a:t>Если видео не открылось, следуем инструкции:</a:t>
            </a:r>
            <a:endParaRPr lang="ru-RU" sz="3200" b="1" u="sng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132856"/>
            <a:ext cx="259228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Распечатать трафарет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19872" y="2132856"/>
            <a:ext cx="252028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Вырезать трафарет</a:t>
            </a:r>
            <a:endParaRPr lang="ru-RU" sz="2000" b="1" dirty="0" smtClean="0">
              <a:solidFill>
                <a:srgbClr val="0070C0"/>
              </a:solidFill>
            </a:endParaRPr>
          </a:p>
        </p:txBody>
      </p:sp>
      <p:pic>
        <p:nvPicPr>
          <p:cNvPr id="7" name="Рисунок 6" descr="ласточка 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19872" y="764704"/>
            <a:ext cx="2530479" cy="1296144"/>
          </a:xfrm>
          <a:prstGeom prst="rect">
            <a:avLst/>
          </a:prstGeom>
        </p:spPr>
      </p:pic>
      <p:pic>
        <p:nvPicPr>
          <p:cNvPr id="8" name="Рисунок 7" descr="ласточка 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39552" y="2564904"/>
            <a:ext cx="2393730" cy="13681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3933056"/>
            <a:ext cx="237626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Обвести по контуру</a:t>
            </a:r>
            <a:endParaRPr lang="ru-RU" sz="2000" b="1" dirty="0" smtClean="0">
              <a:solidFill>
                <a:srgbClr val="0070C0"/>
              </a:solidFill>
            </a:endParaRPr>
          </a:p>
        </p:txBody>
      </p:sp>
      <p:pic>
        <p:nvPicPr>
          <p:cNvPr id="10" name="Рисунок 9" descr="ласточка 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444208" y="764704"/>
            <a:ext cx="2304256" cy="21602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48264" y="1052736"/>
            <a:ext cx="2195736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Прямоугольник черной(можно цветной) бумаги размером 12смх14см согнуть пополам</a:t>
            </a:r>
            <a:endParaRPr lang="ru-RU" b="1" dirty="0" smtClean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6512" y="69269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1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69269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2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76470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3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263691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4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249289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5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48264" y="292494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6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528" y="4437112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7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32040" y="4581128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_JasperCm" pitchFamily="82" charset="-52"/>
              </a:rPr>
              <a:t>8</a:t>
            </a:r>
            <a:endParaRPr lang="ru-RU" sz="3600" dirty="0">
              <a:solidFill>
                <a:srgbClr val="FF0000"/>
              </a:solidFill>
              <a:latin typeface="a_JasperCm" pitchFamily="82" charset="-52"/>
            </a:endParaRPr>
          </a:p>
        </p:txBody>
      </p:sp>
      <p:pic>
        <p:nvPicPr>
          <p:cNvPr id="20" name="Рисунок 19" descr="ласточка5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627784" y="3212976"/>
            <a:ext cx="1964290" cy="1142063"/>
          </a:xfrm>
          <a:prstGeom prst="rect">
            <a:avLst/>
          </a:prstGeom>
        </p:spPr>
      </p:pic>
      <p:pic>
        <p:nvPicPr>
          <p:cNvPr id="21" name="Рисунок 20" descr="ласточка 6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716016" y="2996952"/>
            <a:ext cx="2304256" cy="136730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644008" y="4149080"/>
            <a:ext cx="11437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Вырезать</a:t>
            </a:r>
            <a:endParaRPr lang="ru-RU" sz="2000" b="1" dirty="0" smtClean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52320" y="2996952"/>
            <a:ext cx="1691680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500" b="1" dirty="0" smtClean="0">
                <a:solidFill>
                  <a:srgbClr val="0070C0"/>
                </a:solidFill>
              </a:rPr>
              <a:t>Разрезать крылья по линии сгиба</a:t>
            </a:r>
          </a:p>
        </p:txBody>
      </p:sp>
      <p:pic>
        <p:nvPicPr>
          <p:cNvPr id="26" name="Рисунок 25" descr="ласточка1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755576" y="4381994"/>
            <a:ext cx="2592288" cy="234569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275856" y="4725144"/>
            <a:ext cx="169168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Приклеить на животик детали белого цвета. </a:t>
            </a:r>
            <a:br>
              <a:rPr lang="ru-RU" sz="1600" b="1" dirty="0" smtClean="0">
                <a:solidFill>
                  <a:srgbClr val="0070C0"/>
                </a:solidFill>
              </a:rPr>
            </a:br>
            <a:r>
              <a:rPr lang="ru-RU" sz="1600" b="1" dirty="0" smtClean="0">
                <a:solidFill>
                  <a:srgbClr val="0070C0"/>
                </a:solidFill>
              </a:rPr>
              <a:t>Без них трудно будет подвесить птичку.</a:t>
            </a:r>
          </a:p>
        </p:txBody>
      </p:sp>
      <p:sp>
        <p:nvSpPr>
          <p:cNvPr id="28" name="Стрелка вправо 27"/>
          <p:cNvSpPr/>
          <p:nvPr/>
        </p:nvSpPr>
        <p:spPr>
          <a:xfrm>
            <a:off x="2843808" y="1628800"/>
            <a:ext cx="648072" cy="21602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5868144" y="1628800"/>
            <a:ext cx="648072" cy="21602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4067944" y="2924944"/>
            <a:ext cx="648072" cy="21602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6588224" y="4509120"/>
            <a:ext cx="648072" cy="21602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7020272" y="5157192"/>
            <a:ext cx="1691680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Можно подвесить птичек. Ниточку вклеить примерно, где </a:t>
            </a: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5940152" y="3573016"/>
            <a:ext cx="288032" cy="288032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8388424" y="6165304"/>
            <a:ext cx="288032" cy="288032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28800"/>
            <a:ext cx="7920880" cy="44627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</a:rPr>
              <a:t>Аппликация </a:t>
            </a:r>
            <a:r>
              <a:rPr lang="ru-RU" sz="2400" b="1" dirty="0">
                <a:solidFill>
                  <a:srgbClr val="0070C0"/>
                </a:solidFill>
              </a:rPr>
              <a:t>— вырезание и наклеивание фигурок, узоров или целых картин из кусочков бумаги, ткани, кожи, растительных и прочих материалов на материал-основу (фон).</a:t>
            </a:r>
          </a:p>
          <a:p>
            <a:r>
              <a:rPr lang="ru-RU" sz="3200" b="1" u="sng" dirty="0" err="1">
                <a:solidFill>
                  <a:srgbClr val="C00000"/>
                </a:solidFill>
              </a:rPr>
              <a:t>Пейза́ж</a:t>
            </a:r>
            <a:r>
              <a:rPr lang="ru-RU" sz="2400" b="1" dirty="0">
                <a:solidFill>
                  <a:srgbClr val="0070C0"/>
                </a:solidFill>
              </a:rPr>
              <a:t> — жанр изобразительного искусства (а также отдельные произведения этого жанра), в котором основным предметом изображения является первозданная, либо в той или иной степени преображённая человеком природа.</a:t>
            </a:r>
          </a:p>
          <a:p>
            <a:r>
              <a:rPr lang="ru-RU" sz="2800" b="1" u="sng" dirty="0" err="1">
                <a:solidFill>
                  <a:srgbClr val="C00000"/>
                </a:solidFill>
              </a:rPr>
              <a:t>Савра́сов</a:t>
            </a:r>
            <a:r>
              <a:rPr lang="ru-RU" sz="2800" b="1" u="sng" dirty="0">
                <a:solidFill>
                  <a:srgbClr val="C00000"/>
                </a:solidFill>
              </a:rPr>
              <a:t> </a:t>
            </a:r>
            <a:r>
              <a:rPr lang="ru-RU" sz="2800" b="1" u="sng" dirty="0" err="1">
                <a:solidFill>
                  <a:srgbClr val="C00000"/>
                </a:solidFill>
              </a:rPr>
              <a:t>Алексе́й</a:t>
            </a:r>
            <a:r>
              <a:rPr lang="ru-RU" sz="2800" b="1" u="sng" dirty="0">
                <a:solidFill>
                  <a:srgbClr val="C00000"/>
                </a:solidFill>
              </a:rPr>
              <a:t> Кондратьевич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sz="2400" b="1" dirty="0">
                <a:solidFill>
                  <a:srgbClr val="0070C0"/>
                </a:solidFill>
              </a:rPr>
              <a:t>— русский художник-пейзажист, автор пейзажа «Грачи прилетели».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548680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ЗАПОМНИ</a:t>
            </a:r>
            <a:r>
              <a:rPr lang="ru-RU" sz="4000" b="1" dirty="0">
                <a:solidFill>
                  <a:srgbClr val="C00000"/>
                </a:solidFill>
              </a:rPr>
              <a:t>!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200800" cy="2923877"/>
          </a:xfrm>
          <a:prstGeom prst="rect">
            <a:avLst/>
          </a:prstGeom>
          <a:noFill/>
          <a:ln w="76200" cmpd="thickThin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Урок изобразительного искусства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по программе под ред. </a:t>
            </a:r>
            <a:r>
              <a:rPr lang="ru-RU" sz="2400" b="1" dirty="0" err="1" smtClean="0">
                <a:solidFill>
                  <a:srgbClr val="0070C0"/>
                </a:solidFill>
                <a:latin typeface="Book Antiqua" pitchFamily="18" charset="0"/>
              </a:rPr>
              <a:t>Шпикаловой</a:t>
            </a: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 Т.Я.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Учитель изобразительного искусства </a:t>
            </a:r>
            <a:b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ГБОУ школы №328 </a:t>
            </a:r>
            <a:b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  <a:t>с углубленным изучением английского языка Невского района г. Санкт Петербурга </a:t>
            </a:r>
            <a:br>
              <a:rPr lang="ru-RU" sz="2400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Book Antiqua" pitchFamily="18" charset="0"/>
              </a:rPr>
              <a:t>Пешкова Г.Н.</a:t>
            </a:r>
            <a:endParaRPr lang="ru-RU" sz="24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4293096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70C0"/>
                </a:solidFill>
                <a:latin typeface="Mistral" pitchFamily="66" charset="0"/>
              </a:rPr>
              <a:t>Творческих успехов!</a:t>
            </a:r>
            <a:endParaRPr lang="ru-RU" sz="6600" dirty="0">
              <a:solidFill>
                <a:srgbClr val="0070C0"/>
              </a:solidFill>
              <a:latin typeface="Mistral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517232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Mistral" pitchFamily="66" charset="0"/>
              </a:rPr>
              <a:t>Ваш учитель изобразительного искусства </a:t>
            </a:r>
            <a:br>
              <a:rPr lang="ru-RU" sz="3200" dirty="0" smtClean="0">
                <a:solidFill>
                  <a:srgbClr val="0070C0"/>
                </a:solidFill>
                <a:latin typeface="Mistral" pitchFamily="66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Mistral" pitchFamily="66" charset="0"/>
              </a:rPr>
              <a:t>Пешкова Галина Николаевна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1. </a:t>
            </a:r>
            <a:r>
              <a:rPr lang="ru-RU" sz="3200" b="1" dirty="0" smtClean="0">
                <a:solidFill>
                  <a:srgbClr val="0070C0"/>
                </a:solidFill>
              </a:rPr>
              <a:t>Рассмотри картины русских художников, изображающие раннюю весну.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1412776"/>
            <a:ext cx="4536504" cy="5078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76056" y="1340768"/>
            <a:ext cx="3744416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Саврасов А. К.,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«Грачи прилетели»  </a:t>
            </a:r>
            <a:r>
              <a:rPr lang="ru-RU" sz="2400" b="0" dirty="0" smtClean="0"/>
              <a:t>1871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2276872"/>
            <a:ext cx="3744416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>Обратите внимание, как живописцу удалось </a:t>
            </a:r>
            <a:r>
              <a:rPr lang="ru-RU" sz="2800" b="1" dirty="0"/>
              <a:t>передать музыку начала весны</a:t>
            </a:r>
            <a:r>
              <a:rPr lang="ru-RU" sz="2800" dirty="0"/>
              <a:t>. Глядя на картину, невольно начинаешь слышать </a:t>
            </a:r>
            <a:r>
              <a:rPr lang="ru-RU" sz="2800" b="1" dirty="0" smtClean="0"/>
              <a:t>звон капели, журчание воды в </a:t>
            </a:r>
            <a:r>
              <a:rPr lang="ru-RU" sz="2800" b="1" dirty="0"/>
              <a:t>проталинах, грачиный гомон</a:t>
            </a:r>
            <a:r>
              <a:rPr lang="ru-RU" sz="2800" b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96752"/>
            <a:ext cx="734481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Как вы думаете, почему художник </a:t>
            </a: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в </a:t>
            </a:r>
            <a:r>
              <a:rPr lang="ru-RU" sz="3200" b="1" dirty="0">
                <a:solidFill>
                  <a:srgbClr val="0070C0"/>
                </a:solidFill>
              </a:rPr>
              <a:t>своем произведении обратил внимание именно на прилет птиц? </a:t>
            </a: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Имеет </a:t>
            </a:r>
            <a:r>
              <a:rPr lang="ru-RU" sz="3200" b="1" dirty="0">
                <a:solidFill>
                  <a:srgbClr val="0070C0"/>
                </a:solidFill>
              </a:rPr>
              <a:t>ли это какое-то значение?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88640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</a:rPr>
              <a:t>Текст вопроса</a:t>
            </a:r>
            <a:r>
              <a:rPr lang="ru-RU" sz="3600" dirty="0" smtClean="0">
                <a:solidFill>
                  <a:srgbClr val="0070C0"/>
                </a:solidFill>
              </a:rPr>
              <a:t>: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573016"/>
            <a:ext cx="8424936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/>
              <a:t>Удивительно тонко живописцу удалось передать весеннее пробуждение природы после долгой морозной зимы. В произведении преобладают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/>
              <a:t>серые </a:t>
            </a:r>
            <a:r>
              <a:rPr lang="ru-RU" sz="2800" b="1" i="1" dirty="0"/>
              <a:t>и коричневые оттенки</a:t>
            </a:r>
            <a:r>
              <a:rPr lang="ru-RU" sz="2800" dirty="0"/>
              <a:t>. Мягкие, спокойные тона очень точно передают настроение ранней русской весны.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861048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b="1" dirty="0" smtClean="0">
                <a:solidFill>
                  <a:srgbClr val="0070C0"/>
                </a:solidFill>
              </a:rPr>
              <a:t>Есть </a:t>
            </a:r>
            <a:r>
              <a:rPr lang="ru-RU" sz="2400" b="1" dirty="0">
                <a:solidFill>
                  <a:srgbClr val="0070C0"/>
                </a:solidFill>
              </a:rPr>
              <a:t>одно очень верное метеорологическое наблюдение, связанное именно с птицей грач. Если грачи, прилетая после зимовки в теплых краях, сразу начинают вить гнезда, значит весна наступит совсем скоро и будет солнечной и теплой.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Алексей Саврасов в своем живописном произведении «Грачи прилетели» указывал именно на наступление долгожданной весны</a:t>
            </a:r>
            <a:r>
              <a:rPr lang="ru-RU" sz="2400" b="1" dirty="0" smtClean="0">
                <a:solidFill>
                  <a:srgbClr val="0070C0"/>
                </a:solidFill>
              </a:rPr>
              <a:t>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886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rgbClr val="0070C0"/>
                </a:solidFill>
              </a:rPr>
              <a:t>Ответ</a:t>
            </a:r>
            <a:r>
              <a:rPr lang="ru-RU" sz="3600" dirty="0" smtClean="0">
                <a:solidFill>
                  <a:srgbClr val="0070C0"/>
                </a:solidFill>
              </a:rPr>
              <a:t>: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10242" name="Picture 2" descr="https://www.wwf.de/fileadmin/user_upload/Bilder/940-Kolkrabe-mit-Nest-c-iStock-Getty-Imag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3928" y="548680"/>
            <a:ext cx="4968552" cy="31714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2276872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Среди народных примет чаще всего встречаются приметы, связанные с птицами.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51920" y="116632"/>
            <a:ext cx="504056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Грачи первыми прилетают весной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0244" name="Picture 4" descr="https://avatars.mds.yandex.net/get-pdb/1583023/92d1b055-7a2b-4471-bdcc-a9b60c3d78d7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836712"/>
            <a:ext cx="1728192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1. </a:t>
            </a:r>
            <a:r>
              <a:rPr lang="ru-RU" sz="3200" b="1" dirty="0" smtClean="0">
                <a:solidFill>
                  <a:srgbClr val="0070C0"/>
                </a:solidFill>
              </a:rPr>
              <a:t>Рассмотри картины русских художников, изображающие раннюю весну.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1556792"/>
            <a:ext cx="4896544" cy="4930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580112" y="1556792"/>
            <a:ext cx="3347864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Левитан И.И.,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«Весна. Большая вода» </a:t>
            </a:r>
            <a:r>
              <a:rPr lang="ru-RU" sz="2400" b="0" dirty="0" smtClean="0"/>
              <a:t>1897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1. </a:t>
            </a:r>
            <a:r>
              <a:rPr lang="ru-RU" sz="3200" b="1" dirty="0" smtClean="0">
                <a:solidFill>
                  <a:srgbClr val="0070C0"/>
                </a:solidFill>
              </a:rPr>
              <a:t>Рассмотри картины русских художников, изображающие раннюю весну.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04248" y="1556792"/>
            <a:ext cx="2160240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Куинджи А.И. </a:t>
            </a:r>
            <a:r>
              <a:rPr lang="ru-RU" sz="2400" b="0" dirty="0" smtClean="0"/>
              <a:t>Ранняя весна. 1890-1895</a:t>
            </a:r>
            <a:r>
              <a:rPr lang="ru-RU" sz="3200" dirty="0" smtClean="0"/>
              <a:t> </a:t>
            </a:r>
            <a:endParaRPr lang="ru-RU" sz="2400" dirty="0"/>
          </a:p>
        </p:txBody>
      </p:sp>
      <p:pic>
        <p:nvPicPr>
          <p:cNvPr id="10242" name="Picture 2" descr="https://avatars.mds.yandex.net/get-pdb/1369887/9f2af4d1-4fe5-4d8a-bda7-34f776ab7877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6336704" cy="4682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727280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>
                <a:solidFill>
                  <a:srgbClr val="0070C0"/>
                </a:solidFill>
              </a:rPr>
              <a:t>Текст вопроса: </a:t>
            </a:r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r>
              <a:rPr lang="ru-RU" sz="3200" b="1" dirty="0">
                <a:solidFill>
                  <a:srgbClr val="0070C0"/>
                </a:solidFill>
              </a:rPr>
              <a:t>Какие цвета преобладают в картине Алексея </a:t>
            </a:r>
            <a:r>
              <a:rPr lang="ru-RU" sz="3200" b="1" dirty="0" err="1">
                <a:solidFill>
                  <a:srgbClr val="0070C0"/>
                </a:solidFill>
              </a:rPr>
              <a:t>Саврасова</a:t>
            </a:r>
            <a:r>
              <a:rPr lang="ru-RU" sz="3200" b="1" dirty="0">
                <a:solidFill>
                  <a:srgbClr val="0070C0"/>
                </a:solidFill>
              </a:rPr>
              <a:t> «Грачи прилетели»?</a:t>
            </a:r>
          </a:p>
          <a:p>
            <a:pPr algn="ctr"/>
            <a:endParaRPr lang="ru-RU" sz="3200" dirty="0"/>
          </a:p>
          <a:p>
            <a:r>
              <a:rPr lang="ru-RU" sz="4000" b="1" u="sng" dirty="0">
                <a:solidFill>
                  <a:srgbClr val="0070C0"/>
                </a:solidFill>
              </a:rPr>
              <a:t>Варианты ответов: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err="1">
                <a:solidFill>
                  <a:srgbClr val="0070C0"/>
                </a:solidFill>
              </a:rPr>
              <a:t>Голубые</a:t>
            </a:r>
            <a:r>
              <a:rPr lang="ru-RU" sz="3600" b="1" dirty="0">
                <a:solidFill>
                  <a:srgbClr val="0070C0"/>
                </a:solidFill>
              </a:rPr>
              <a:t> и </a:t>
            </a:r>
            <a:r>
              <a:rPr lang="ru-RU" sz="3600" b="1" dirty="0" err="1">
                <a:solidFill>
                  <a:srgbClr val="0070C0"/>
                </a:solidFill>
              </a:rPr>
              <a:t>розовые</a:t>
            </a:r>
            <a:endParaRPr lang="ru-RU" sz="3600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solidFill>
                  <a:srgbClr val="0070C0"/>
                </a:solidFill>
              </a:rPr>
              <a:t>Синие и зеленые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solidFill>
                  <a:srgbClr val="0070C0"/>
                </a:solidFill>
              </a:rPr>
              <a:t>Серые и коричневые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solidFill>
                  <a:srgbClr val="0070C0"/>
                </a:solidFill>
              </a:rPr>
              <a:t>Белые и синие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6632"/>
            <a:ext cx="597666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Творческое задание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836712"/>
            <a:ext cx="727280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rgbClr val="0070C0"/>
                </a:solidFill>
              </a:rPr>
              <a:t>Выполнить аппликацию на тему «Птицы вестники весны».</a:t>
            </a:r>
            <a:endParaRPr lang="ru-RU" sz="3200" b="1" dirty="0">
              <a:solidFill>
                <a:srgbClr val="0070C0"/>
              </a:solidFill>
            </a:endParaRPr>
          </a:p>
          <a:p>
            <a:pPr marL="514350" indent="-514350" algn="ctr">
              <a:buAutoNum type="arabicPeriod"/>
            </a:pPr>
            <a:endParaRPr lang="ru-RU" sz="3200" dirty="0"/>
          </a:p>
        </p:txBody>
      </p:sp>
      <p:pic>
        <p:nvPicPr>
          <p:cNvPr id="4" name="Рисунок 3" descr="0000590773x00002765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63909" y="2924944"/>
            <a:ext cx="5237689" cy="3456384"/>
          </a:xfrm>
          <a:prstGeom prst="rect">
            <a:avLst/>
          </a:prstGeom>
        </p:spPr>
      </p:pic>
      <p:pic>
        <p:nvPicPr>
          <p:cNvPr id="5" name="Рисунок 4" descr="Podelka-ptitsa-50-768x10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2924944"/>
            <a:ext cx="3313986" cy="34563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bcfd7df5ff4b1e9acc03890aca3c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16633"/>
            <a:ext cx="2448272" cy="3418678"/>
          </a:xfrm>
          <a:prstGeom prst="rect">
            <a:avLst/>
          </a:prstGeom>
        </p:spPr>
      </p:pic>
      <p:pic>
        <p:nvPicPr>
          <p:cNvPr id="3" name="Рисунок 2" descr="IMG_0001_NEW_00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915816" y="116632"/>
            <a:ext cx="3672408" cy="2513305"/>
          </a:xfrm>
          <a:prstGeom prst="rect">
            <a:avLst/>
          </a:prstGeom>
        </p:spPr>
      </p:pic>
      <p:pic>
        <p:nvPicPr>
          <p:cNvPr id="4" name="Рисунок 3" descr="бумага-птиц-192261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20072" y="2996952"/>
            <a:ext cx="3595464" cy="3595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3501008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Шаблоны для аппликации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437112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Аппликация </a:t>
            </a:r>
            <a:r>
              <a:rPr lang="ru-RU" sz="2000" b="1" dirty="0" smtClean="0">
                <a:solidFill>
                  <a:srgbClr val="0070C0"/>
                </a:solidFill>
              </a:rPr>
              <a:t>— вырезание и наклеивание фигурок, узоров или целых картин из кусочков бумаги, ткани, кожи, растительных и прочих материалов на материал-основу (фон).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309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галина пешкова</cp:lastModifiedBy>
  <cp:revision>43</cp:revision>
  <dcterms:created xsi:type="dcterms:W3CDTF">2020-04-02T14:10:53Z</dcterms:created>
  <dcterms:modified xsi:type="dcterms:W3CDTF">2020-09-16T20:34:11Z</dcterms:modified>
</cp:coreProperties>
</file>