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2" r:id="rId24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MS Gothic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59" autoAdjust="0"/>
  </p:normalViewPr>
  <p:slideViewPr>
    <p:cSldViewPr>
      <p:cViewPr varScale="1">
        <p:scale>
          <a:sx n="76" d="100"/>
          <a:sy n="76" d="100"/>
        </p:scale>
        <p:origin x="-1421" y="-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74763" y="1092200"/>
            <a:ext cx="4794250" cy="3927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6650" y="5408613"/>
            <a:ext cx="5073650" cy="4360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3111954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427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3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491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7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29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899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643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835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137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7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143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95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853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408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015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910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77893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817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7081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1274763" y="1092200"/>
            <a:ext cx="4800600" cy="39338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body"/>
          </p:nvPr>
        </p:nvSpPr>
        <p:spPr>
          <a:xfrm>
            <a:off x="1136650" y="5408613"/>
            <a:ext cx="5075238" cy="436245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535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92963" y="581025"/>
            <a:ext cx="214947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581025"/>
            <a:ext cx="6299200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41363" y="2101850"/>
            <a:ext cx="4224337" cy="475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8100" y="2101850"/>
            <a:ext cx="4224338" cy="4756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7DA647"/>
            </a:gs>
            <a:gs pos="100000">
              <a:srgbClr val="FFFF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41363" y="581025"/>
            <a:ext cx="8601075" cy="1352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1363" y="2101850"/>
            <a:ext cx="8601075" cy="4756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1028" name="Picture 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462838" y="4829175"/>
            <a:ext cx="2616200" cy="2547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7DA647"/>
          </a:solidFill>
          <a:effectDag name="">
            <a:cont type="tree" name="">
              <a:effect ref="fillLine"/>
              <a:outerShdw dist="38100" dir="13500000" algn="br">
                <a:srgbClr val="D0F99A"/>
              </a:outerShdw>
            </a:cont>
            <a:cont type="tree" name="">
              <a:effect ref="fillLine"/>
              <a:outerShdw dist="38100" dir="2700000" algn="tl">
                <a:srgbClr val="4B632A"/>
              </a:outerShdw>
            </a:cont>
            <a:effect ref="fillLine"/>
          </a:effectDag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7DA647"/>
          </a:solidFill>
          <a:effectDag name="">
            <a:cont type="tree" name="">
              <a:effect ref="fillLine"/>
              <a:outerShdw dist="38100" dir="13500000" algn="br">
                <a:srgbClr val="D0F99A"/>
              </a:outerShdw>
            </a:cont>
            <a:cont type="tree" name="">
              <a:effect ref="fillLine"/>
              <a:outerShdw dist="38100" dir="2700000" algn="tl">
                <a:srgbClr val="4B632A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2pPr>
      <a:lvl3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7DA647"/>
          </a:solidFill>
          <a:effectDag name="">
            <a:cont type="tree" name="">
              <a:effect ref="fillLine"/>
              <a:outerShdw dist="38100" dir="13500000" algn="br">
                <a:srgbClr val="D0F99A"/>
              </a:outerShdw>
            </a:cont>
            <a:cont type="tree" name="">
              <a:effect ref="fillLine"/>
              <a:outerShdw dist="38100" dir="2700000" algn="tl">
                <a:srgbClr val="4B632A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3pPr>
      <a:lvl4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7DA647"/>
          </a:solidFill>
          <a:effectDag name="">
            <a:cont type="tree" name="">
              <a:effect ref="fillLine"/>
              <a:outerShdw dist="38100" dir="13500000" algn="br">
                <a:srgbClr val="D0F99A"/>
              </a:outerShdw>
            </a:cont>
            <a:cont type="tree" name="">
              <a:effect ref="fillLine"/>
              <a:outerShdw dist="38100" dir="2700000" algn="tl">
                <a:srgbClr val="4B632A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4pPr>
      <a:lvl5pPr algn="ctr" defTabSz="449263" rtl="0" eaLnBrk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7DA647"/>
          </a:solidFill>
          <a:effectDag name="">
            <a:cont type="tree" name="">
              <a:effect ref="fillLine"/>
              <a:outerShdw dist="38100" dir="13500000" algn="br">
                <a:srgbClr val="D0F99A"/>
              </a:outerShdw>
            </a:cont>
            <a:cont type="tree" name="">
              <a:effect ref="fillLine"/>
              <a:outerShdw dist="38100" dir="2700000" algn="tl">
                <a:srgbClr val="4B632A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101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FF"/>
          </a:solidFill>
          <a:effectDag name="">
            <a:cont type="tree" name="">
              <a:effect ref="fillLine"/>
              <a:outerShdw dist="38100" dir="13500000" algn="br">
                <a:srgbClr val="FFFFFF"/>
              </a:outerShdw>
            </a:cont>
            <a:cont type="tree" name="">
              <a:effect ref="fillLine"/>
              <a:outerShdw dist="38100" dir="2700000" algn="tl">
                <a:srgbClr val="999999"/>
              </a:outerShdw>
            </a:cont>
            <a:effect ref="fillLine"/>
          </a:effectDag>
          <a:latin typeface="Tahoma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198A8A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198A8A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198A8A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198A8A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198A8A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198A8A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571500" y="-835025"/>
            <a:ext cx="8607425" cy="4794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30240" rIns="0" bIns="0" anchor="ctr"/>
          <a:lstStyle/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Выступление </a:t>
            </a:r>
          </a:p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на методическом объединении воспитателей</a:t>
            </a:r>
          </a:p>
          <a:p>
            <a:pPr algn="ct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dirty="0">
                <a:solidFill>
                  <a:srgbClr val="2300DC"/>
                </a:solidFill>
                <a:latin typeface="Georgia" pitchFamily="18" charset="0"/>
              </a:rPr>
              <a:t>п</a:t>
            </a: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о теме</a:t>
            </a: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 </a:t>
            </a: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«Методы и приемы работы с детьми с </a:t>
            </a:r>
            <a:r>
              <a:rPr lang="ru-RU" sz="3200" b="1" i="1" dirty="0" err="1" smtClean="0">
                <a:solidFill>
                  <a:srgbClr val="2300DC"/>
                </a:solidFill>
                <a:latin typeface="Georgia" pitchFamily="18" charset="0"/>
              </a:rPr>
              <a:t>девиантным</a:t>
            </a:r>
            <a:r>
              <a:rPr lang="ru-RU" sz="3200" b="1" i="1" dirty="0" smtClean="0">
                <a:solidFill>
                  <a:srgbClr val="2300DC"/>
                </a:solidFill>
                <a:latin typeface="Georgia" pitchFamily="18" charset="0"/>
              </a:rPr>
              <a:t> поведением» </a:t>
            </a:r>
            <a:endParaRPr lang="ru-RU" sz="3200" b="1" i="1" dirty="0">
              <a:solidFill>
                <a:srgbClr val="2300DC"/>
              </a:solidFill>
              <a:latin typeface="Georgia" pitchFamily="18" charset="0"/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0929" y="3275781"/>
            <a:ext cx="3451271" cy="30200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688384" y="4427909"/>
            <a:ext cx="3983783" cy="34996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2300DC"/>
                </a:solidFill>
                <a:latin typeface="Georgia" pitchFamily="18" charset="0"/>
              </a:rPr>
              <a:t>Выполнила: </a:t>
            </a:r>
            <a:r>
              <a:rPr lang="ru-RU" b="1" i="1" dirty="0" err="1" smtClean="0">
                <a:solidFill>
                  <a:srgbClr val="2300DC"/>
                </a:solidFill>
                <a:latin typeface="Georgia" pitchFamily="18" charset="0"/>
              </a:rPr>
              <a:t>Герейханова</a:t>
            </a:r>
            <a:r>
              <a:rPr lang="ru-RU" b="1" i="1" dirty="0" smtClean="0">
                <a:solidFill>
                  <a:srgbClr val="2300DC"/>
                </a:solidFill>
                <a:latin typeface="Georgia" pitchFamily="18" charset="0"/>
              </a:rPr>
              <a:t> О.Л.</a:t>
            </a:r>
            <a:endParaRPr lang="ru-RU" sz="1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32200" y="6710232"/>
            <a:ext cx="2619628" cy="378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2300DC"/>
                </a:solidFill>
                <a:latin typeface="Georgia" pitchFamily="18" charset="0"/>
              </a:rPr>
              <a:t>г</a:t>
            </a:r>
            <a:r>
              <a:rPr lang="ru-RU" sz="2000" b="1" i="1" dirty="0" smtClean="0">
                <a:solidFill>
                  <a:srgbClr val="2300DC"/>
                </a:solidFill>
                <a:latin typeface="Georgia" pitchFamily="18" charset="0"/>
              </a:rPr>
              <a:t>. Сургут, 2019 г.</a:t>
            </a:r>
            <a:endParaRPr lang="ru-RU" sz="1200" dirty="0"/>
          </a:p>
        </p:txBody>
      </p:sp>
    </p:spTree>
  </p:cSld>
  <p:clrMapOvr>
    <a:masterClrMapping/>
  </p:clrMapOvr>
  <p:transition spd="med" advTm="13312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752475" y="1477963"/>
            <a:ext cx="8607425" cy="4649787"/>
          </a:xfrm>
        </p:spPr>
        <p:txBody>
          <a:bodyPr tIns="20160"/>
          <a:lstStyle/>
          <a:p>
            <a:pPr eaLnBrk="1" hangingPunct="1">
              <a:lnSpc>
                <a:spcPct val="95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 i="1" smtClean="0">
                <a:solidFill>
                  <a:srgbClr val="5C8526"/>
                </a:solidFill>
                <a:effectLst/>
                <a:latin typeface="Georgia" pitchFamily="18" charset="0"/>
              </a:rPr>
              <a:t> </a:t>
            </a:r>
            <a:r>
              <a:rPr lang="ru-RU" sz="32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>Профилактика - это совокупность государственных, общественных, социально-медицинских и организационно-воспитательных мероприятий, направленных на предупреждение, устранение или нейтрализацию основных причин и условий, вызывающих различного рода социальные отклонения в поведении человека.</a:t>
            </a:r>
          </a:p>
        </p:txBody>
      </p:sp>
    </p:spTree>
  </p:cSld>
  <p:clrMapOvr>
    <a:masterClrMapping/>
  </p:clrMapOvr>
  <p:transition spd="med" advTm="1536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752475" y="487363"/>
            <a:ext cx="8607425" cy="1638300"/>
          </a:xfrm>
        </p:spPr>
        <p:txBody>
          <a:bodyPr tIns="1764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smtClean="0">
                <a:solidFill>
                  <a:srgbClr val="B800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Под профилактикой подразумеваются научно обоснованные и своевременно предпринимаемые действия, направленные на:</a:t>
            </a: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539750" y="2420938"/>
            <a:ext cx="8640763" cy="46942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94320" rIns="90000" bIns="45000"/>
          <a:lstStyle/>
          <a:p>
            <a:pPr hangingPunct="1">
              <a:lnSpc>
                <a:spcPct val="8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1. Предотвращение возможных физических, психологических или социокультурных коллизий у отдельных индивидов и групп риска;</a:t>
            </a:r>
            <a:br>
              <a:rPr lang="ru-RU" sz="2800" b="1" i="1">
                <a:solidFill>
                  <a:srgbClr val="000080"/>
                </a:solidFill>
                <a:latin typeface="Georgia" pitchFamily="18" charset="0"/>
              </a:rPr>
            </a:br>
            <a:endParaRPr lang="ru-RU" sz="28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8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2. Сохранение, поддержание и защита нормального уровня жизни и здоровья людей;</a:t>
            </a:r>
            <a:br>
              <a:rPr lang="ru-RU" sz="2800" b="1" i="1">
                <a:solidFill>
                  <a:srgbClr val="000080"/>
                </a:solidFill>
                <a:latin typeface="Georgia" pitchFamily="18" charset="0"/>
              </a:rPr>
            </a:br>
            <a:endParaRPr lang="ru-RU" sz="28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8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3. Содействие им в достижении поставленных целей и раскрытие их внутренних потенциалов. </a:t>
            </a:r>
          </a:p>
        </p:txBody>
      </p:sp>
    </p:spTree>
  </p:cSld>
  <p:clrMapOvr>
    <a:masterClrMapping/>
  </p:clrMapOvr>
  <p:transition spd="med" advTm="27648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203200"/>
            <a:ext cx="8607425" cy="1301750"/>
          </a:xfrm>
        </p:spPr>
        <p:txBody>
          <a:bodyPr tIns="2772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smtClean="0">
                <a:solidFill>
                  <a:srgbClr val="B8004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Основные цели профилактики: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60363" y="1619250"/>
            <a:ext cx="9180512" cy="57927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87480" rIns="90000" bIns="45000"/>
          <a:lstStyle/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- Формирование желания вести здоровый образ жизни и сокращение доли детей и молодежи, охваченной асоциальными проявлениями;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 - Формирование мотивации на эффективное социально-психологическое и физическое развитие;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 - Формирование мотивации на социально-поддерживающее поведение. Создание  мощных сетей социальной поддержки(семья, друзья, досуговые центры и т д). 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 - Формирование навыков справляться со стрессами;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 - Развитие факторов здорового и социально-эффективного поведения, личностно-средовых ресурсов и поведенческих стратегий у всех категорий населения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>
                <a:solidFill>
                  <a:srgbClr val="000080"/>
                </a:solidFill>
                <a:latin typeface="Georgia" pitchFamily="18" charset="0"/>
              </a:rPr>
              <a:t> - Изменение дезадаптивных форм поведения на адаптивные</a:t>
            </a:r>
          </a:p>
        </p:txBody>
      </p:sp>
    </p:spTree>
  </p:cSld>
  <p:clrMapOvr>
    <a:masterClrMapping/>
  </p:clrMapOvr>
  <p:transition spd="med" advTm="26624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73100"/>
            <a:ext cx="8607425" cy="1171575"/>
          </a:xfrm>
        </p:spPr>
        <p:txBody>
          <a:bodyPr tIns="2520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smtClean="0">
                <a:solidFill>
                  <a:srgbClr val="B80047"/>
                </a:solidFill>
                <a:effectLst/>
                <a:latin typeface="Georgia" pitchFamily="18" charset="0"/>
              </a:rPr>
              <a:t>Информационный подход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720725" y="1566863"/>
            <a:ext cx="8640763" cy="455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94320" rIns="90000" bIns="45000"/>
          <a:lstStyle/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основывается на том, что отклонения в поведении подростков от социальных норм происходят потому, что несовершеннолетние их просто не знают. </a:t>
            </a:r>
          </a:p>
          <a:p>
            <a:pPr hangingPunct="1">
              <a:lnSpc>
                <a:spcPct val="86000"/>
              </a:lnSpc>
              <a:spcBef>
                <a:spcPts val="6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А следовательно, основным направлением работы должно стать информирование несовершеннолетних об их правах и обязанностях, о требованиях, предъявляемых государством и обществом к выполнению установленных для данной возрастной группы социальных норм. </a:t>
            </a:r>
          </a:p>
        </p:txBody>
      </p:sp>
    </p:spTree>
  </p:cSld>
  <p:clrMapOvr>
    <a:masterClrMapping/>
  </p:clrMapOvr>
  <p:transition spd="med" advTm="37888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66750"/>
            <a:ext cx="8607425" cy="1182688"/>
          </a:xfrm>
        </p:spPr>
        <p:txBody>
          <a:bodyPr tIns="2520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smtClean="0">
                <a:solidFill>
                  <a:srgbClr val="B84747"/>
                </a:solidFill>
                <a:effectLst/>
                <a:latin typeface="Georgia" pitchFamily="18" charset="0"/>
              </a:rPr>
              <a:t>Социально-профилактический подход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539750" y="2187575"/>
            <a:ext cx="8459788" cy="4257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87480" rIns="90000" bIns="45000"/>
          <a:lstStyle/>
          <a:p>
            <a:pPr hangingPunct="1">
              <a:lnSpc>
                <a:spcPct val="86000"/>
              </a:lnSpc>
              <a:spcBef>
                <a:spcPts val="6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i="1">
                <a:solidFill>
                  <a:srgbClr val="000080"/>
                </a:solidFill>
                <a:latin typeface="Georgia" pitchFamily="16" charset="0"/>
                <a:ea typeface="MS Gothic" charset="-128"/>
              </a:rPr>
              <a:t>в качестве основной цели рассматривает выявление, устранение и нейтрализацию причин и условий, вызывающих различного рода негативные явления. </a:t>
            </a:r>
          </a:p>
          <a:p>
            <a:pPr hangingPunct="1">
              <a:lnSpc>
                <a:spcPct val="86000"/>
              </a:lnSpc>
              <a:spcBef>
                <a:spcPts val="700"/>
              </a:spcBef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i="1">
                <a:solidFill>
                  <a:srgbClr val="000080"/>
                </a:solidFill>
                <a:latin typeface="Georgia" pitchFamily="16" charset="0"/>
                <a:ea typeface="MS Gothic" charset="-128"/>
              </a:rPr>
              <a:t>Сущностью этого подхода является </a:t>
            </a:r>
            <a:r>
              <a:rPr lang="ru-RU" sz="2400" b="1" i="1">
                <a:solidFill>
                  <a:srgbClr val="000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6" charset="0"/>
                <a:ea typeface="MS Gothic" charset="-128"/>
              </a:rPr>
              <a:t>система социально-экономических, общественно-политических, организационных, правовых и воспитательных мероприятий, которые проводятся государством, обществом, конкретным социально-педагогическим учреждением, социальным педагогом для устранения или минимизации причин девиантного поведения.</a:t>
            </a:r>
          </a:p>
        </p:txBody>
      </p:sp>
    </p:spTree>
  </p:cSld>
  <p:clrMapOvr>
    <a:masterClrMapping/>
  </p:clrMapOvr>
  <p:transition spd="med" advTm="31744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41350"/>
            <a:ext cx="8607425" cy="1233488"/>
          </a:xfrm>
        </p:spPr>
        <p:txBody>
          <a:bodyPr tIns="1764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 smtClean="0">
                <a:solidFill>
                  <a:srgbClr val="DC2300"/>
                </a:solidFill>
                <a:effectLst/>
                <a:latin typeface="Georgia" pitchFamily="18" charset="0"/>
              </a:rPr>
              <a:t>В системе профилактической работы школы необходимо выделить два направления:</a:t>
            </a: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900113" y="2413000"/>
            <a:ext cx="8099425" cy="4210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129600" rIns="90000" bIns="45000"/>
          <a:lstStyle/>
          <a:p>
            <a:pPr hangingPunct="1"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- Меры общей профилактики и меры специальной профилактики. </a:t>
            </a:r>
          </a:p>
          <a:p>
            <a:pPr hangingPunct="1"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Меры общей профилактики должны обеспечивать вовлечение всех учащихся в жизнь школы и предупреждать их неуспеваемость. </a:t>
            </a:r>
          </a:p>
          <a:p>
            <a:pPr hangingPunct="1"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 Меры специальной профилактики должны обеспечивать возможность выявления всех учащихся, нуждающихся в особом педагогическом внимании, и проведение с ними работы на индивидуальном уровне</a:t>
            </a:r>
          </a:p>
        </p:txBody>
      </p:sp>
    </p:spTree>
  </p:cSld>
  <p:clrMapOvr>
    <a:masterClrMapping/>
  </p:clrMapOvr>
  <p:transition spd="med" advTm="21504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268288"/>
            <a:ext cx="8607425" cy="1171575"/>
          </a:xfrm>
        </p:spPr>
        <p:txBody>
          <a:bodyPr tIns="1404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200" b="1" i="1" smtClean="0">
                <a:solidFill>
                  <a:srgbClr val="B84700"/>
                </a:solidFill>
                <a:effectLst/>
                <a:latin typeface="Georgia" pitchFamily="18" charset="0"/>
              </a:rPr>
              <a:t>Система профилактики девиантного поведения учащихся в образовательном учреждении включает в себя в качестве первоочередных следующие меры: </a:t>
            </a:r>
          </a:p>
        </p:txBody>
      </p:sp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0" y="1619250"/>
            <a:ext cx="10039350" cy="5818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108000" rIns="90000" bIns="45000"/>
          <a:lstStyle/>
          <a:p>
            <a:pPr hangingPunct="1">
              <a:lnSpc>
                <a:spcPct val="75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>
                <a:solidFill>
                  <a:srgbClr val="000000"/>
                </a:solidFill>
                <a:latin typeface="comic" pitchFamily="80" charset="0"/>
              </a:rPr>
              <a:t> </a:t>
            </a:r>
            <a:r>
              <a:rPr lang="ru-RU" sz="2000" b="1" i="1">
                <a:solidFill>
                  <a:srgbClr val="000080"/>
                </a:solidFill>
                <a:latin typeface="Georgia" pitchFamily="18" charset="0"/>
              </a:rPr>
              <a:t>- создание комплексных групп специалистов, обеспечивающих социальную защиту детей (социальные педагоги, психологи, медики и др.); </a:t>
            </a: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0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 b="1" i="1">
                <a:solidFill>
                  <a:srgbClr val="000080"/>
                </a:solidFill>
                <a:latin typeface="Georgia" pitchFamily="18" charset="0"/>
              </a:rPr>
              <a:t> - создание воспитывающей среды, позволяющей гармонизировать отношение детей со своим ближайшим окружением в семье, по месту жительства, работы, учебы; </a:t>
            </a: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0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 b="1" i="1">
                <a:solidFill>
                  <a:srgbClr val="000080"/>
                </a:solidFill>
                <a:latin typeface="Georgia" pitchFamily="18" charset="0"/>
              </a:rPr>
              <a:t> - создание групп поддержки из специалистов различного профиля, обучающих родителей решению проблем, связанных с детьми; </a:t>
            </a: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0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 b="1" i="1">
                <a:solidFill>
                  <a:srgbClr val="000080"/>
                </a:solidFill>
                <a:latin typeface="Georgia" pitchFamily="18" charset="0"/>
              </a:rPr>
              <a:t> - организацию детского досуга. Большую роль в организации досуга детей и подростков на сегодняшний день могут сыграть учреждения дополнительного образования. Профилактика девиаций через включение ребенка в деятельность ДО подкрепляется возможностью создания ситуаций самореализации, самовыражения и самоутверждения для каждого конкретного ребенка. </a:t>
            </a: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000" b="1" i="1">
              <a:solidFill>
                <a:srgbClr val="000080"/>
              </a:solidFill>
              <a:latin typeface="Georgia" pitchFamily="18" charset="0"/>
            </a:endParaRP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2000" b="1" i="1">
                <a:solidFill>
                  <a:srgbClr val="000080"/>
                </a:solidFill>
                <a:latin typeface="Georgia" pitchFamily="18" charset="0"/>
              </a:rPr>
              <a:t> - информационно-просветительскую работу. </a:t>
            </a:r>
          </a:p>
          <a:p>
            <a:pPr hangingPunct="1">
              <a:lnSpc>
                <a:spcPct val="76000"/>
              </a:lnSpc>
              <a:spcBef>
                <a:spcPts val="5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endParaRPr lang="ru-RU" sz="2000" b="1" i="1">
              <a:solidFill>
                <a:srgbClr val="00008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Tm="50176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l" defTabSz="914400" eaLnBrk="1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defRPr/>
            </a:pP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Стратегия и тактика взрослого в ситуации </a:t>
            </a:r>
            <a:r>
              <a:rPr lang="ru-RU" dirty="0" smtClean="0">
                <a:solidFill>
                  <a:srgbClr val="FF0000"/>
                </a:solidFill>
              </a:rPr>
              <a:t>конфронтации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800" b="1" u="sng" kern="12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Правило </a:t>
            </a:r>
            <a:r>
              <a:rPr lang="ru-RU" sz="2800" b="1" u="sng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1</a:t>
            </a:r>
            <a:r>
              <a:rPr lang="ru-RU" sz="2800" b="1" u="sng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.</a:t>
            </a:r>
            <a:r>
              <a:rPr lang="ru-RU" sz="28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 </a:t>
            </a:r>
            <a:r>
              <a:rPr lang="ru-RU" sz="2800" i="1" kern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Научитесь акцентировать внимание  на поступках ( поведении), а не на личности ребёнка.</a:t>
            </a:r>
            <a:br>
              <a:rPr lang="ru-RU" sz="2800" i="1" kern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</a:br>
            <a:r>
              <a:rPr lang="ru-RU" sz="2800" kern="1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 </a:t>
            </a:r>
            <a:r>
              <a:rPr lang="ru-RU" sz="2800" b="1" i="1" kern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Мы должны быть твёрдыми в отношении конкретного поступка, чтобы прекратить его : « то, что  ты делаешь, должно быть сейчас же прекращено, но я всё ещё с симпатией отношусь к тебе» .</a:t>
            </a:r>
            <a:br>
              <a:rPr lang="ru-RU" sz="2800" b="1" i="1" kern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</a:br>
            <a:r>
              <a:rPr lang="ru-RU" sz="2800" i="1" kern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Эта установка как бы декларирует вашу веру в то, что ваши дети могут вести себя как следует.  </a:t>
            </a:r>
            <a:br>
              <a:rPr lang="ru-RU" sz="2800" i="1" kern="1200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0505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Правило 2.</a:t>
            </a:r>
            <a:r>
              <a:rPr lang="ru-RU" b="1" kern="1200" dirty="0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 </a:t>
            </a:r>
            <a:r>
              <a:rPr lang="ru-RU" sz="4000" b="1" i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anose="020B0606020202030204" pitchFamily="34" charset="0"/>
              </a:rPr>
              <a:t>Займитесь своими негативными </a:t>
            </a:r>
            <a:r>
              <a:rPr lang="ru-RU" sz="4000" b="1" i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anose="020B0606020202030204" pitchFamily="34" charset="0"/>
              </a:rPr>
              <a:t>эмоциями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41364" y="286574"/>
            <a:ext cx="8403404" cy="664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Контролируйте  </a:t>
            </a:r>
            <a:r>
              <a:rPr lang="ru-RU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свои отрицательные эмоции. </a:t>
            </a:r>
            <a:r>
              <a:rPr lang="ru-RU" sz="2800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Когда нас душит гнев и возмущение , мы уже не можем мыслить здраво, ни действовать логично.</a:t>
            </a:r>
            <a:r>
              <a:rPr lang="ru-RU" sz="28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 </a:t>
            </a:r>
            <a:endParaRPr lang="ru-RU" sz="28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Хуже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того мы демонстрируем эти отрицательные эмоции нашим детям, тоном, мимикой, всем своим видом. </a:t>
            </a:r>
            <a:endParaRPr lang="ru-RU" sz="28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i="1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И </a:t>
            </a:r>
            <a:r>
              <a:rPr lang="ru-RU" sz="2800" i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этим как бы подтверждаем решение ребёнка вести себя плохо, даём ему очевидное оправдание.</a:t>
            </a:r>
          </a:p>
        </p:txBody>
      </p:sp>
    </p:spTree>
    <p:extLst>
      <p:ext uri="{BB962C8B-B14F-4D97-AF65-F5344CB8AC3E}">
        <p14:creationId xmlns:p14="http://schemas.microsoft.com/office/powerpoint/2010/main" val="1452017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/>
            </a:r>
            <a:br>
              <a:rPr lang="ru-RU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</a:br>
            <a:r>
              <a:rPr lang="ru-RU" kern="1200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Правило </a:t>
            </a:r>
            <a:r>
              <a:rPr lang="ru-RU" kern="12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3.</a:t>
            </a:r>
            <a:r>
              <a:rPr lang="ru-RU" b="1" kern="1200" dirty="0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 </a:t>
            </a:r>
            <a:r>
              <a:rPr lang="ru-RU" i="1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Не усиливайте напряжение ситуации</a:t>
            </a:r>
            <a:r>
              <a:rPr lang="ru-RU" i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  <a:t>.</a:t>
            </a:r>
            <a:br>
              <a:rPr lang="ru-RU" i="1" kern="1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3808" y="717461"/>
            <a:ext cx="7055867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 smtClean="0">
              <a:solidFill>
                <a:srgbClr val="FFFFB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1364" y="717461"/>
            <a:ext cx="6818312" cy="638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 smtClean="0">
              <a:solidFill>
                <a:srgbClr val="FFFFB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 smtClean="0">
              <a:solidFill>
                <a:srgbClr val="FFFFB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2800" dirty="0">
              <a:solidFill>
                <a:srgbClr val="FFFFB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Мы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ошибаемся , когда в ответ на выходку в напряженной ситуации: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повышаем голос;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произносим фразу типа: «взрослый  здесь пока я»;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оставляю последнее слово за собой;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начинаем кричать;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используем уничижительные , оскорбительные, унижающие выражения.</a:t>
            </a:r>
          </a:p>
        </p:txBody>
      </p:sp>
    </p:spTree>
    <p:extLst>
      <p:ext uri="{BB962C8B-B14F-4D97-AF65-F5344CB8AC3E}">
        <p14:creationId xmlns:p14="http://schemas.microsoft.com/office/powerpoint/2010/main" val="422248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82613"/>
            <a:ext cx="8607425" cy="6392862"/>
          </a:xfrm>
        </p:spPr>
        <p:txBody>
          <a:bodyPr tIns="25200"/>
          <a:lstStyle/>
          <a:p>
            <a:pPr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Девиантное поведение (асоциальное поведение) - определяется как отклоняющееся поведение, то есть как отдельные поступки или система поступков, противоречащих общепринятым в обществе правовым или нравственным нормам.</a:t>
            </a:r>
            <a:br>
              <a:rPr lang="ru-RU" sz="40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endParaRPr lang="ru-RU" sz="4000" b="1" i="1" smtClean="0">
              <a:solidFill>
                <a:srgbClr val="2323DC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med" advTm="25600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kern="1200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Правило 4.</a:t>
            </a:r>
            <a:r>
              <a:rPr lang="ru-RU" sz="4000" b="1" kern="1200" dirty="0">
                <a:solidFill>
                  <a:srgbClr val="FFFFB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 </a:t>
            </a:r>
            <a:r>
              <a:rPr lang="ru-RU" sz="4000" b="1" kern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Обсудите поступок позже</a:t>
            </a:r>
            <a:r>
              <a:rPr lang="ru-RU" sz="4000" b="1" kern="12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/>
              </a:rPr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9792" y="483551"/>
            <a:ext cx="89826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Поговорить 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о некрасивом поведении ребёнка или его неверном решении нужно обязательно, но только не в момент самой выходки.</a:t>
            </a: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В тот момент когда, вы оба  - и взрослый , и ребёнок  – возбуждены, вам вряд ли удастся взаимодействовать конструктивно.</a:t>
            </a:r>
          </a:p>
        </p:txBody>
      </p:sp>
    </p:spTree>
    <p:extLst>
      <p:ext uri="{BB962C8B-B14F-4D97-AF65-F5344CB8AC3E}">
        <p14:creationId xmlns:p14="http://schemas.microsoft.com/office/powerpoint/2010/main" val="29471705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741364" y="532796"/>
            <a:ext cx="8763444" cy="590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Наибольшая 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польза от этих правил в том, </a:t>
            </a:r>
            <a:r>
              <a:rPr lang="ru-RU" sz="3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что, </a:t>
            </a:r>
            <a:r>
              <a:rPr lang="ru-RU" sz="32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дети </a:t>
            </a:r>
            <a:r>
              <a:rPr lang="ru-RU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довольно быстро перенимают эту неагрессивную модель поведения.</a:t>
            </a:r>
            <a:r>
              <a:rPr lang="ru-RU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 Они делают  то, что делаем мы, говорят так, как говорим мы. </a:t>
            </a:r>
            <a:endParaRPr lang="ru-RU" sz="3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342900" lvl="0" indent="-34290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200" dirty="0" smtClean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И </a:t>
            </a:r>
            <a:r>
              <a:rPr lang="ru-RU" sz="3200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если мы позволяем эмоциям брать вверх над разумом, то и дети  позволяют себе это.</a:t>
            </a:r>
          </a:p>
        </p:txBody>
      </p:sp>
    </p:spTree>
    <p:extLst>
      <p:ext uri="{BB962C8B-B14F-4D97-AF65-F5344CB8AC3E}">
        <p14:creationId xmlns:p14="http://schemas.microsoft.com/office/powerpoint/2010/main" val="27364512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100" kern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  <a:cs typeface="+mn-cs"/>
              </a:rPr>
              <a:t>Выводы: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9792" y="-481328"/>
            <a:ext cx="8568952" cy="740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3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300" dirty="0" smtClean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endParaRPr lang="ru-RU" sz="33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/>
              <a:ea typeface="+mn-ea"/>
            </a:endParaRP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3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Создание </a:t>
            </a:r>
            <a:r>
              <a:rPr lang="ru-RU" sz="3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адекватных условий для развития ребенка в семье и образовательном учреждении.</a:t>
            </a: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Психолого-педагогическое медико-социальное сопровождение развития ребенка, находящегося в зоне риска.</a:t>
            </a: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Комплексный подход  к решению проблем ребенка.</a:t>
            </a:r>
          </a:p>
          <a:p>
            <a:pPr marL="273050" lvl="0" indent="-273050" defTabSz="914400" hangingPunct="1">
              <a:lnSpc>
                <a:spcPct val="100000"/>
              </a:lnSpc>
              <a:spcBef>
                <a:spcPct val="20000"/>
              </a:spcBef>
              <a:buClr>
                <a:srgbClr val="99FF66"/>
              </a:buClr>
              <a:buSzTx/>
              <a:buFont typeface="Wingdings" panose="05000000000000000000" pitchFamily="2" charset="2"/>
              <a:buChar char="§"/>
              <a:defRPr/>
            </a:pPr>
            <a:r>
              <a:rPr lang="ru-RU" sz="33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n-ea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3920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73100"/>
            <a:ext cx="8607425" cy="1171575"/>
          </a:xfrm>
        </p:spPr>
        <p:txBody>
          <a:bodyPr tIns="38880"/>
          <a:lstStyle/>
          <a:p>
            <a:pPr eaLnBrk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smtClean="0">
                <a:solidFill>
                  <a:srgbClr val="DC2300"/>
                </a:solidFill>
                <a:effectLst/>
                <a:latin typeface="comic" pitchFamily="80" charset="0"/>
              </a:rPr>
              <a:t>СПАСИБО ЗА ВНИМАНИЕ!!!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419475"/>
            <a:ext cx="4343400" cy="365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0425" y="1800225"/>
            <a:ext cx="3576638" cy="3600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3072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2500"/>
                                  </p:iterate>
                                  <p:childTnLst>
                                    <p:animMotion origin="layout" path="M 0.0 0.0 L 0.0 -0.07213">
                                      <p:cBhvr additive="repl"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Motion>
                                    <p:animRot by="1500000">
                                      <p:cBhvr additive="repl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 additive="repl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 additive="repl"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 additive="repl"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66750"/>
            <a:ext cx="8607425" cy="1182688"/>
          </a:xfrm>
        </p:spPr>
        <p:txBody>
          <a:bodyPr tIns="2520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smtClean="0">
                <a:solidFill>
                  <a:srgbClr val="2323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Предпосылки асоциального поведения</a:t>
            </a:r>
          </a:p>
        </p:txBody>
      </p:sp>
      <p:pic>
        <p:nvPicPr>
          <p:cNvPr id="512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788" y="1800225"/>
            <a:ext cx="4041775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2846388"/>
            <a:ext cx="4041775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8788" y="3862388"/>
            <a:ext cx="4041775" cy="998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6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4859338"/>
            <a:ext cx="3998913" cy="931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60925" y="2160588"/>
            <a:ext cx="4859338" cy="431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8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8175" y="5940425"/>
            <a:ext cx="4041775" cy="100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17408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571500" y="425450"/>
            <a:ext cx="8607425" cy="2106613"/>
          </a:xfrm>
        </p:spPr>
        <p:txBody>
          <a:bodyPr tIns="22680"/>
          <a:lstStyle/>
          <a:p>
            <a:pPr eaLnBrk="1" hangingPunct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i="1" smtClean="0">
                <a:solidFill>
                  <a:srgbClr val="2300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Предпосылки асоциального поведения могут проявляться в школьном возрасте</a:t>
            </a:r>
          </a:p>
        </p:txBody>
      </p:sp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179388" y="2700338"/>
            <a:ext cx="9632950" cy="4060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101520" rIns="90000" bIns="45000"/>
          <a:lstStyle/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-  Безнадзорность учащихся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Азартные игры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 Сквернословие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 Курение, алкогольная зависимость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Отклонения в сексуальном развитии ребенка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Ложь</a:t>
            </a:r>
          </a:p>
          <a:p>
            <a:pPr hangingPunct="1">
              <a:lnSpc>
                <a:spcPct val="86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</a:pPr>
            <a:r>
              <a:rPr lang="ru-RU" sz="3200" b="1" i="1">
                <a:solidFill>
                  <a:srgbClr val="FF0000"/>
                </a:solidFill>
                <a:latin typeface="Georgia" pitchFamily="18" charset="0"/>
              </a:rPr>
              <a:t> - Неврозы</a:t>
            </a:r>
          </a:p>
        </p:txBody>
      </p:sp>
    </p:spTree>
  </p:cSld>
  <p:clrMapOvr>
    <a:masterClrMapping/>
  </p:clrMapOvr>
  <p:transition spd="med" advTm="19456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179388"/>
            <a:ext cx="8788400" cy="6719887"/>
          </a:xfrm>
        </p:spPr>
        <p:txBody>
          <a:bodyPr tIns="15120"/>
          <a:lstStyle/>
          <a:p>
            <a:pPr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u="sng" smtClean="0">
                <a:solidFill>
                  <a:srgbClr val="B80047"/>
                </a:solidFill>
                <a:effectLst/>
                <a:latin typeface="Georgia" pitchFamily="18" charset="0"/>
              </a:rPr>
              <a:t>Признаки Синдрома дефицита внимания и гиперактивности (сдвг): </a:t>
            </a:r>
            <a:r>
              <a:rPr lang="ru-RU" sz="1800" b="1" i="1" u="sng" smtClean="0">
                <a:solidFill>
                  <a:srgbClr val="B80047"/>
                </a:solidFill>
                <a:effectLst/>
                <a:latin typeface="Georgia" pitchFamily="18" charset="0"/>
              </a:rPr>
              <a:t/>
            </a:r>
            <a:br>
              <a:rPr lang="ru-RU" sz="1800" b="1" i="1" u="sng" smtClean="0">
                <a:solidFill>
                  <a:srgbClr val="B80047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B80047"/>
                </a:solidFill>
                <a:effectLst/>
                <a:latin typeface="Georgia" pitchFamily="18" charset="0"/>
              </a:rPr>
              <a:t> - </a:t>
            </a: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ребенок плаксив и раздражителен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     - непоседлив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- часто ссорится с другими детьми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    - капризничает за столом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долго не засыпает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- не может одеваться самостоятельно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не может слушать других, постоянно перебивает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 - не доводит начатое до конца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характерны перепады настроения, вспышки гнева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 - принимает поспешные решения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возникают проблемы с успеваемостью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- проявление эгоизма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проблемы с милицией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 - психология наплевательства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сквернословит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                                                                   - выкрикивает с места на уроках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низкая стрессоустойчивость: «Из мухи делает слона»,- это про них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выполнение домашних заданий для ребенка и его родителей ― это многочасовая пытка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бывает и так, что дети ведут себя спокойно и производят впечатление вялых, апатичных </a:t>
            </a:r>
            <a:b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</a:br>
            <a:r>
              <a:rPr lang="ru-RU" sz="18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 - они плохо успевают, необщительны </a:t>
            </a:r>
          </a:p>
        </p:txBody>
      </p:sp>
    </p:spTree>
  </p:cSld>
  <p:clrMapOvr>
    <a:masterClrMapping/>
  </p:clrMapOvr>
  <p:transition spd="med" advTm="24576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673100"/>
            <a:ext cx="8607425" cy="1171575"/>
          </a:xfrm>
        </p:spPr>
        <p:txBody>
          <a:bodyPr tIns="25200"/>
          <a:lstStyle/>
          <a:p>
            <a:pPr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 i="1" smtClean="0">
                <a:solidFill>
                  <a:srgbClr val="B80047"/>
                </a:solidFill>
                <a:effectLst/>
                <a:latin typeface="Georgia" pitchFamily="18" charset="0"/>
              </a:rPr>
              <a:t>Дети «группы риска» - </a:t>
            </a: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539750" y="1800225"/>
            <a:ext cx="8999538" cy="4335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73080" rIns="90000" bIns="45000"/>
          <a:lstStyle/>
          <a:p>
            <a:pPr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>
                <a:solidFill>
                  <a:srgbClr val="000000"/>
                </a:solidFill>
              </a:rPr>
              <a:t>   </a:t>
            </a:r>
            <a:r>
              <a:rPr lang="ru-RU" sz="3200" b="1" i="1">
                <a:solidFill>
                  <a:srgbClr val="000080"/>
                </a:solidFill>
                <a:latin typeface="Georgia" pitchFamily="18" charset="0"/>
              </a:rPr>
              <a:t>категория детей, которая в силу определенных обстоятельств своей жизни более других категорий подвержена негативным внешним воздействиям со стороны общества и его криминальных элементов, ставшим причиной дезадаптации несовершеннолетних</a:t>
            </a:r>
          </a:p>
          <a:p>
            <a:pPr>
              <a:lnSpc>
                <a:spcPct val="95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200" b="1" i="1">
              <a:solidFill>
                <a:srgbClr val="00008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Tm="24576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539750" y="620713"/>
            <a:ext cx="8607425" cy="5573712"/>
          </a:xfrm>
        </p:spPr>
        <p:txBody>
          <a:bodyPr tIns="15120"/>
          <a:lstStyle/>
          <a:p>
            <a:pPr algn="l"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smtClean="0">
                <a:solidFill>
                  <a:srgbClr val="B80047"/>
                </a:solidFill>
                <a:effectLst/>
                <a:latin typeface="Georgia" pitchFamily="18" charset="0"/>
              </a:rPr>
              <a:t>Основными причинами являются следующие обстоятельства жизни таких детей: </a:t>
            </a:r>
            <a:br>
              <a:rPr lang="ru-RU" sz="2400" b="1" i="1" smtClean="0">
                <a:solidFill>
                  <a:srgbClr val="B80047"/>
                </a:solidFill>
                <a:effectLst/>
                <a:latin typeface="Georgia" pitchFamily="18" charset="0"/>
              </a:rPr>
            </a:br>
            <a: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/>
            </a:r>
            <a:b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</a:br>
            <a: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> - пьянство одного и обоих родителей, их асоциальное поведение (тунеядство, попрошайничество, воровство, проституция); </a:t>
            </a:r>
            <a:b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</a:br>
            <a: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> - устройство на квартире родителей притонов для криминальных и асоциальных элементов,  -  -  - сексуальное развращение родителями собственных детей, торговли ими; </a:t>
            </a:r>
            <a:b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</a:br>
            <a: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> - отбывание одним из родителей срока тюремного заключения, лечение одного из родителей ;</a:t>
            </a:r>
            <a:b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</a:br>
            <a: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  <a:t> - алкоголизм, психические заболевания одного или обоих родителей и т.д.</a:t>
            </a:r>
            <a:br>
              <a:rPr lang="ru-RU" sz="2400" b="1" i="1" smtClean="0">
                <a:solidFill>
                  <a:srgbClr val="2300DC"/>
                </a:solidFill>
                <a:effectLst/>
                <a:latin typeface="Georgia" pitchFamily="18" charset="0"/>
              </a:rPr>
            </a:br>
            <a:endParaRPr lang="ru-RU" sz="2400" b="1" i="1" smtClean="0">
              <a:solidFill>
                <a:srgbClr val="2300DC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  <p:transition spd="med" advTm="29696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741363" y="460375"/>
            <a:ext cx="8607425" cy="1597025"/>
          </a:xfrm>
        </p:spPr>
        <p:txBody>
          <a:bodyPr tIns="31680"/>
          <a:lstStyle/>
          <a:p>
            <a:pPr eaLnBrk="1">
              <a:lnSpc>
                <a:spcPct val="93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1" smtClean="0">
                <a:solidFill>
                  <a:srgbClr val="800000"/>
                </a:solidFill>
                <a:effectLst/>
                <a:latin typeface="comic" pitchFamily="80" charset="0"/>
              </a:rPr>
              <a:t>Под понятием дети «группы риска» следует подразумевать следующие категории детей:</a:t>
            </a: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360363" y="2363788"/>
            <a:ext cx="8999537" cy="4475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129600" rIns="90000" bIns="45000"/>
          <a:lstStyle/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00"/>
                </a:solidFill>
                <a:latin typeface="Georgia" pitchFamily="18" charset="0"/>
              </a:rPr>
              <a:t> </a:t>
            </a: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- дети с проблемами в развитии, не имеющими резко выраженной клинико-патологической характеристики;</a:t>
            </a:r>
          </a:p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- дети, оставшиеся без попечения родителей в силу разных обстоятельств;</a:t>
            </a:r>
          </a:p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- дети из асоциальных семей;</a:t>
            </a:r>
          </a:p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- дети из семей, нуждающихся в социально-экономической и социально-психологической помощи и поддержке;</a:t>
            </a:r>
          </a:p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i="1">
                <a:solidFill>
                  <a:srgbClr val="000080"/>
                </a:solidFill>
                <a:latin typeface="Georgia" pitchFamily="18" charset="0"/>
              </a:rPr>
              <a:t> - дети с проявлением социальной и психолого-педагогической дезадаптации</a:t>
            </a:r>
          </a:p>
          <a:p>
            <a:pPr>
              <a:lnSpc>
                <a:spcPct val="76000"/>
              </a:lnSpc>
              <a:spcBef>
                <a:spcPts val="7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 i="1">
              <a:solidFill>
                <a:srgbClr val="000080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 advTm="25600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15938"/>
            <a:ext cx="8607425" cy="2644775"/>
          </a:xfrm>
        </p:spPr>
        <p:txBody>
          <a:bodyPr tIns="37800"/>
          <a:lstStyle/>
          <a:p>
            <a:pPr eaLnBrk="1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6000" b="1" i="1" smtClean="0">
                <a:solidFill>
                  <a:srgbClr val="2323DC"/>
                </a:solidFill>
                <a:effectLst/>
                <a:latin typeface="Georgia" pitchFamily="18" charset="0"/>
              </a:rPr>
              <a:t>Профилактика девиантного поведения</a:t>
            </a:r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363" y="3203575"/>
            <a:ext cx="4191000" cy="417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 advTm="3072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ahoma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34493</TotalTime>
  <Words>937</Words>
  <Application>Microsoft Office PowerPoint</Application>
  <PresentationFormat>Произвольный</PresentationFormat>
  <Paragraphs>99</Paragraphs>
  <Slides>23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Девиантное поведение (асоциальное поведение) - определяется как отклоняющееся поведение, то есть как отдельные поступки или система поступков, противоречащих общепринятым в обществе правовым или нравственным нормам. </vt:lpstr>
      <vt:lpstr>Предпосылки асоциального поведения</vt:lpstr>
      <vt:lpstr>Предпосылки асоциального поведения могут проявляться в школьном возрасте</vt:lpstr>
      <vt:lpstr>Признаки Синдрома дефицита внимания и гиперактивности (сдвг):   - ребенок плаксив и раздражителен                                                                            - непоседлив    - часто ссорится с другими детьми                                                                           - капризничает за столом   - долго не засыпает                                                           - не может одеваться самостоятельно   - не может слушать других, постоянно перебивает                                                                        - не доводит начатое до конца   - характерны перепады настроения, вспышки гнева                                                                        - принимает поспешные решения   - возникают проблемы с успеваемостью                                                                       - проявление эгоизма   - проблемы с милицией                                                                       - психология наплевательства   - сквернословит                                                                      - выкрикивает с места на уроках   - низкая стрессоустойчивость: «Из мухи делает слона»,- это про них   - выполнение домашних заданий для ребенка и его родителей ― это многочасовая пытка   - бывает и так, что дети ведут себя спокойно и производят впечатление вялых, апатичных   - они плохо успевают, необщительны </vt:lpstr>
      <vt:lpstr>Дети «группы риска» - </vt:lpstr>
      <vt:lpstr>Основными причинами являются следующие обстоятельства жизни таких детей:    - пьянство одного и обоих родителей, их асоциальное поведение (тунеядство, попрошайничество, воровство, проституция);   - устройство на квартире родителей притонов для криминальных и асоциальных элементов,  -  -  - сексуальное развращение родителями собственных детей, торговли ими;   - отбывание одним из родителей срока тюремного заключения, лечение одного из родителей ;  - алкоголизм, психические заболевания одного или обоих родителей и т.д. </vt:lpstr>
      <vt:lpstr>Под понятием дети «группы риска» следует подразумевать следующие категории детей:</vt:lpstr>
      <vt:lpstr>Профилактика девиантного поведения</vt:lpstr>
      <vt:lpstr> Профилактика - это совокупность государственных, общественных, социально-медицинских и организационно-воспитательных мероприятий, направленных на предупреждение, устранение или нейтрализацию основных причин и условий, вызывающих различного рода социальные отклонения в поведении человека.</vt:lpstr>
      <vt:lpstr>Под профилактикой подразумеваются научно обоснованные и своевременно предпринимаемые действия, направленные на:</vt:lpstr>
      <vt:lpstr>Основные цели профилактики:</vt:lpstr>
      <vt:lpstr>Информационный подход</vt:lpstr>
      <vt:lpstr>Социально-профилактический подход</vt:lpstr>
      <vt:lpstr>В системе профилактической работы школы необходимо выделить два направления:</vt:lpstr>
      <vt:lpstr>Система профилактики девиантного поведения учащихся в образовательном учреждении включает в себя в качестве первоочередных следующие меры: </vt:lpstr>
      <vt:lpstr>         Стратегия и тактика взрослого в ситуации конфронтации Правило 1. Научитесь акцентировать внимание  на поступках ( поведении), а не на личности ребёнка.  Мы должны быть твёрдыми в отношении конкретного поступка, чтобы прекратить его : « то, что  ты делаешь, должно быть сейчас же прекращено, но я всё ещё с симпатией отношусь к тебе» . Эта установка как бы декларирует вашу веру в то, что ваши дети могут вести себя как следует.   </vt:lpstr>
      <vt:lpstr>Правило 2. Займитесь своими негативными эмоциями </vt:lpstr>
      <vt:lpstr> Правило 3. Не усиливайте напряжение ситуации. </vt:lpstr>
      <vt:lpstr>Правило 4. Обсудите поступок позже.</vt:lpstr>
      <vt:lpstr>Презентация PowerPoint</vt:lpstr>
      <vt:lpstr>Выводы: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Заседание методического объединения классных руководителей  Руководитель: Кальмина Татьяна Владимировна</dc:title>
  <dc:creator>User</dc:creator>
  <cp:lastModifiedBy>User</cp:lastModifiedBy>
  <cp:revision>11</cp:revision>
  <cp:lastPrinted>1601-01-01T00:00:00Z</cp:lastPrinted>
  <dcterms:created xsi:type="dcterms:W3CDTF">2011-01-20T18:20:51Z</dcterms:created>
  <dcterms:modified xsi:type="dcterms:W3CDTF">2020-09-14T14:54:49Z</dcterms:modified>
</cp:coreProperties>
</file>