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64" r:id="rId5"/>
    <p:sldId id="266" r:id="rId6"/>
    <p:sldId id="267" r:id="rId7"/>
    <p:sldId id="270" r:id="rId8"/>
    <p:sldId id="268" r:id="rId9"/>
    <p:sldId id="269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1577"/>
    <a:srgbClr val="51B91D"/>
    <a:srgbClr val="F9FEF4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7" autoAdjust="0"/>
    <p:restoredTop sz="94660"/>
  </p:normalViewPr>
  <p:slideViewPr>
    <p:cSldViewPr>
      <p:cViewPr varScale="1">
        <p:scale>
          <a:sx n="89" d="100"/>
          <a:sy n="89" d="100"/>
        </p:scale>
        <p:origin x="131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16.09.2020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688"/>
            <a:ext cx="9144000" cy="6237312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4293096"/>
            <a:ext cx="7416824" cy="1512168"/>
          </a:xfrm>
        </p:spPr>
        <p:txBody>
          <a:bodyPr/>
          <a:lstStyle/>
          <a:p>
            <a:pPr algn="r"/>
            <a:r>
              <a:rPr lang="ru-RU" sz="1800" b="1" i="1" u="sng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Участники проекта</a:t>
            </a:r>
            <a:r>
              <a:rPr lang="ru-RU" sz="1800" b="1" i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</a:p>
          <a:p>
            <a:pPr algn="r"/>
            <a:r>
              <a:rPr lang="ru-RU" sz="1800" b="1" i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дети, родители и </a:t>
            </a:r>
            <a:r>
              <a:rPr lang="ru-RU" sz="1800" b="1" i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педагоги </a:t>
            </a:r>
          </a:p>
          <a:p>
            <a:pPr algn="r"/>
            <a:r>
              <a:rPr lang="ru-RU" sz="1800" b="1" i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подготовительной группы </a:t>
            </a:r>
          </a:p>
          <a:p>
            <a:pPr algn="r"/>
            <a:r>
              <a:rPr lang="ru-RU" sz="1800" b="1" i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компенсирующей направленности</a:t>
            </a:r>
          </a:p>
          <a:p>
            <a:pPr algn="r"/>
            <a:endParaRPr lang="ru-RU" sz="1800" b="1" i="1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18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2017г.</a:t>
            </a:r>
            <a:endParaRPr lang="ru-RU" sz="1800" b="1" dirty="0">
              <a:ln w="0"/>
              <a:solidFill>
                <a:srgbClr val="002060"/>
              </a:solidFill>
            </a:endParaRPr>
          </a:p>
          <a:p>
            <a:pPr algn="r"/>
            <a:r>
              <a:rPr lang="ru-RU" sz="1600" b="1" i="1" u="sng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1600" b="1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l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204864"/>
            <a:ext cx="777686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4000" b="1" cap="none" spc="0" dirty="0" smtClean="0">
                <a:ln w="28575">
                  <a:solidFill>
                    <a:srgbClr val="002060"/>
                  </a:solidFill>
                  <a:prstDash val="solid"/>
                </a:ln>
                <a:solidFill>
                  <a:srgbClr val="51B91D"/>
                </a:solidFill>
              </a:rPr>
              <a:t>Практико-ориентированный проект</a:t>
            </a:r>
            <a:br>
              <a:rPr lang="ru-RU" sz="4000" b="1" cap="none" spc="0" dirty="0" smtClean="0">
                <a:ln w="28575">
                  <a:solidFill>
                    <a:srgbClr val="002060"/>
                  </a:solidFill>
                  <a:prstDash val="solid"/>
                </a:ln>
                <a:solidFill>
                  <a:srgbClr val="51B91D"/>
                </a:solidFill>
              </a:rPr>
            </a:br>
            <a:r>
              <a:rPr lang="ru-RU" sz="4000" b="1" cap="none" spc="0" dirty="0" smtClean="0">
                <a:ln w="28575">
                  <a:solidFill>
                    <a:srgbClr val="002060"/>
                  </a:solidFill>
                  <a:prstDash val="solid"/>
                </a:ln>
                <a:solidFill>
                  <a:srgbClr val="C11577"/>
                </a:solidFill>
              </a:rPr>
              <a:t>«Будь природе другом!»</a:t>
            </a:r>
            <a:endParaRPr lang="ru-RU" sz="4000" b="1" cap="none" spc="0" dirty="0">
              <a:ln w="28575">
                <a:solidFill>
                  <a:srgbClr val="002060"/>
                </a:solidFill>
                <a:prstDash val="solid"/>
              </a:ln>
              <a:solidFill>
                <a:srgbClr val="C1157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комбинированной направленности №2» города Сосновоборска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7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060848"/>
            <a:ext cx="7560840" cy="3015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хозяева нашей природы, и она для нас кладовая Солнца с великими сокровищами жизни.  Мало того, чтобы сокровища эти охранять, их надо открывать и показывать.  Для рыбы нужна чистая вода – будем охранять наши водоемы. В лесах, горах разные ценные животные – будем охранять наши леса и горы. Рыбе – вода, птице – воздух, зверю – лес, горы. А человеку нужна Родина. И охранять природу – значит охранять Родину».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Пришвин</a:t>
            </a: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928992" cy="561662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выбора: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70C0"/>
                </a:solidFill>
              </a:rPr>
              <a:t/>
            </a:r>
            <a:br>
              <a:rPr lang="ru-RU" sz="1400" dirty="0" smtClean="0">
                <a:solidFill>
                  <a:srgbClr val="0070C0"/>
                </a:solidFill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значение для экологического воспитания дошкольников имеют прогулки. Именно на них под руководством педагога и самостоятельно дети приобретают первоначальные экологические знания, применяют их в практической деятельности, наблюдают, трудятся. На прогулках отчетливее, чем где-либо проявляется в поступках детей их отношение к природе. А оно не всегда и не у всех положительное. Обсудив проблему взаимодействия человека и природы на родительском собрании, мы пришли к решению: на личном примере прививать детям желание стать для природы другом, научить беречь и защищать её богатства.</a:t>
            </a:r>
            <a:b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</a:rPr>
              <a:t/>
            </a:r>
            <a:br>
              <a:rPr lang="ru-RU" sz="14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территории участка экологически благоприятной среды</a:t>
            </a:r>
            <a:r>
              <a:rPr lang="ru-RU" sz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уровня природоохранного сознания у участников проекта.</a:t>
            </a:r>
            <a:r>
              <a:rPr lang="ru-RU" sz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1.  Формировать </a:t>
            </a: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экологические знания о природе.</a:t>
            </a:r>
            <a:b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2.  Познакомить </a:t>
            </a: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 поведения в природе.</a:t>
            </a:r>
            <a:b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3.  Организовать </a:t>
            </a: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практическую природоохранную деятельность детей и родителей. </a:t>
            </a:r>
            <a:b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59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0"/>
            <a:ext cx="8003232" cy="476672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Этапы работы: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251520" y="620688"/>
            <a:ext cx="8712968" cy="6110441"/>
          </a:xfrm>
        </p:spPr>
        <p:txBody>
          <a:bodyPr/>
          <a:lstStyle/>
          <a:p>
            <a:pPr marL="0" indent="0"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аналитический :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Обсуждение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темы, анализ ситуации, формирование экологического сознания и культуры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/>
          </a:p>
          <a:p>
            <a:pPr marL="0" lv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берётся мусор?»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«Экологические ситуации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000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принять </a:t>
            </a:r>
          </a:p>
          <a:p>
            <a:pPr marL="0" indent="0" algn="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реализации</a:t>
            </a:r>
          </a:p>
          <a:p>
            <a:pPr marL="0" indent="0" algn="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«Будь природе другом!»</a:t>
            </a:r>
            <a:endParaRPr lang="ru-RU" sz="20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360" y="1196752"/>
            <a:ext cx="3200044" cy="2836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43740">
            <a:off x="115425" y="4306278"/>
            <a:ext cx="2276601" cy="2433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48902">
            <a:off x="3931635" y="4506912"/>
            <a:ext cx="1917732" cy="2383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9744" y="4610461"/>
            <a:ext cx="1515322" cy="1629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6856">
            <a:off x="4127938" y="2867436"/>
            <a:ext cx="2213825" cy="16603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53094">
            <a:off x="1883595" y="2343276"/>
            <a:ext cx="2176765" cy="163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11630" y="0"/>
            <a:ext cx="8275170" cy="606698"/>
          </a:xfrm>
        </p:spPr>
        <p:txBody>
          <a:bodyPr/>
          <a:lstStyle/>
          <a:p>
            <a:r>
              <a:rPr lang="ru-RU" sz="2800" b="1" i="1" dirty="0">
                <a:solidFill>
                  <a:srgbClr val="002060"/>
                </a:solidFill>
              </a:rPr>
              <a:t>Этапы работы: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9512" y="606698"/>
            <a:ext cx="8712968" cy="6062662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экологических знаний и представлений детей и родителей через природоохранную деятельность.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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экологическая тревога: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грязный участок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проблемной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ситуации: 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Как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сохранить участок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чистым?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2139">
            <a:off x="5544263" y="1954101"/>
            <a:ext cx="3015514" cy="3675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25970">
            <a:off x="505084" y="1889556"/>
            <a:ext cx="3211704" cy="3775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014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90066"/>
          </a:xfrm>
        </p:spPr>
        <p:txBody>
          <a:bodyPr/>
          <a:lstStyle/>
          <a:p>
            <a:r>
              <a:rPr lang="ru-RU" sz="2800" b="1" i="1" dirty="0">
                <a:solidFill>
                  <a:srgbClr val="002060"/>
                </a:solidFill>
              </a:rPr>
              <a:t>Этапы работы: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76664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практический: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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Экологические знаки: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коллекции значков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д/и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«Береги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природу»</a:t>
            </a: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знаков  необходимых для участка.</a:t>
            </a:r>
          </a:p>
          <a:p>
            <a:pPr marL="0" lvl="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5" y="2564904"/>
            <a:ext cx="399971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7F5"/>
              </a:clrFrom>
              <a:clrTo>
                <a:srgbClr val="FCF7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5602">
            <a:off x="6711330" y="239739"/>
            <a:ext cx="2313271" cy="2313271"/>
          </a:xfrm>
          <a:prstGeom prst="ellipse">
            <a:avLst/>
          </a:prstGeom>
          <a:ln w="63500" cap="rnd">
            <a:solidFill>
              <a:srgbClr val="C11577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1406" y="3266124"/>
            <a:ext cx="4139379" cy="2827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901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90066"/>
          </a:xfrm>
        </p:spPr>
        <p:txBody>
          <a:bodyPr/>
          <a:lstStyle/>
          <a:p>
            <a:r>
              <a:rPr lang="ru-RU" sz="2800" b="1" i="1" dirty="0">
                <a:solidFill>
                  <a:srgbClr val="002060"/>
                </a:solidFill>
              </a:rPr>
              <a:t>Этапы работы: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76664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практический: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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Экологические знаки: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34387">
            <a:off x="5711059" y="1535922"/>
            <a:ext cx="3263834" cy="51141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891" y="1952162"/>
            <a:ext cx="4657558" cy="3421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114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90066"/>
          </a:xfrm>
        </p:spPr>
        <p:txBody>
          <a:bodyPr/>
          <a:lstStyle/>
          <a:p>
            <a:r>
              <a:rPr lang="ru-RU" sz="2800" b="1" i="1" dirty="0">
                <a:solidFill>
                  <a:srgbClr val="002060"/>
                </a:solidFill>
              </a:rPr>
              <a:t>Этапы работы: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76664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практический: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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Экологические знаки: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317" y="1610050"/>
            <a:ext cx="1910695" cy="194421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1682059"/>
            <a:ext cx="2016224" cy="2016224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3" y="1682059"/>
            <a:ext cx="1944217" cy="194421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446" y="4095673"/>
            <a:ext cx="1991666" cy="201557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7824" y="4116204"/>
            <a:ext cx="1990280" cy="199028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8223" y="4158032"/>
            <a:ext cx="2016224" cy="1953217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20577" y="3529807"/>
            <a:ext cx="2175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«Мусор – в урну!»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64815" y="3678433"/>
            <a:ext cx="2614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лови насекомых»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38006" y="3667514"/>
            <a:ext cx="3105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залезай на деревья!»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328" y="6195919"/>
            <a:ext cx="23676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ломай ветки!»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74786" y="6195919"/>
            <a:ext cx="2863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бегай по газонам!»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29434" y="6134467"/>
            <a:ext cx="2527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одуванчики!»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7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90066"/>
          </a:xfrm>
        </p:spPr>
        <p:txBody>
          <a:bodyPr/>
          <a:lstStyle/>
          <a:p>
            <a:r>
              <a:rPr lang="ru-RU" sz="2800" b="1" i="1" dirty="0">
                <a:solidFill>
                  <a:srgbClr val="002060"/>
                </a:solidFill>
              </a:rPr>
              <a:t>Этапы работы: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5976664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практический: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"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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Экологические газета: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знаков для младших детей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«Правила друзей природы» </a:t>
            </a:r>
          </a:p>
          <a:p>
            <a:pPr marL="0" lvl="0" indent="0">
              <a:spcAft>
                <a:spcPts val="0"/>
              </a:spcAft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ru-RU" sz="2000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Акция «Будь природе другом!» - распространение буклетов </a:t>
            </a:r>
          </a:p>
          <a:p>
            <a:pPr marL="0" lvl="0" indent="0">
              <a:spcAft>
                <a:spcPts val="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1990" y="98073"/>
            <a:ext cx="1923678" cy="2019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564904"/>
            <a:ext cx="2166583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8009">
            <a:off x="4840588" y="2889310"/>
            <a:ext cx="3507679" cy="263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5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86000">
              <a:srgbClr val="51B91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6698"/>
          </a:xfrm>
        </p:spPr>
        <p:txBody>
          <a:bodyPr/>
          <a:lstStyle/>
          <a:p>
            <a:r>
              <a:rPr lang="ru-RU" sz="2800" b="1" i="1" dirty="0">
                <a:solidFill>
                  <a:srgbClr val="002060"/>
                </a:solidFill>
              </a:rPr>
              <a:t>Этапы работы: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2787774" y="404664"/>
            <a:ext cx="6356226" cy="6267273"/>
          </a:xfrm>
        </p:spPr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endParaRPr lang="ru-RU" sz="2000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итоговый: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 опыта и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определение результата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практической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деятельности,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Награждение активных участников проекта.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Такой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 деятельности очень важен для детей.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ФГОС ДО обозначены следующие целевые ориентиры на этапе завершения дошкольного образования: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 </a:t>
            </a:r>
            <a:r>
              <a:rPr lang="ru-RU" sz="18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</a:t>
            </a:r>
            <a:r>
              <a:rPr lang="ru-RU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ребёнок обладает </a:t>
            </a:r>
            <a:r>
              <a:rPr lang="ru-RU" sz="18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начальными знаниями о себе, о природном и социальном мире, в котором он живет; обладает элементарными представлениями из области живой природы, естествознания; ребенок способен к принятию собственных решений, опираясь на свои знания и умения в различных видах деятельности.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8863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1764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850</TotalTime>
  <Words>445</Words>
  <Application>Microsoft Office PowerPoint</Application>
  <PresentationFormat>Экран (4:3)</PresentationFormat>
  <Paragraphs>129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1_Тема Office</vt:lpstr>
      <vt:lpstr>Презентация PowerPoint</vt:lpstr>
      <vt:lpstr> Обоснование выбора:  Особое значение для экологического воспитания дошкольников имеют прогулки. Именно на них под руководством педагога и самостоятельно дети приобретают первоначальные экологические знания, применяют их в практической деятельности, наблюдают, трудятся. На прогулках отчетливее, чем где-либо проявляется в поступках детей их отношение к природе. А оно не всегда и не у всех положительное. Обсудив проблему взаимодействия человека и природы на родительском собрании, мы пришли к решению: на личном примере прививать детям желание стать для природы другом, научить беречь и защищать её богатства.  Цель:  Создание на территории участка экологически благоприятной среды Повышение уровня природоохранного сознания у участников проекта.  Задачи:     1.  Формировать элементарные экологические знания о природе.                              2.  Познакомить с правилами поведения в природе.                              3.  Организовать практическую природоохранную деятельность детей и родителей.   </vt:lpstr>
      <vt:lpstr>Этапы работы:</vt:lpstr>
      <vt:lpstr>Этапы работы:</vt:lpstr>
      <vt:lpstr>Этапы работы:</vt:lpstr>
      <vt:lpstr>Этапы работы:</vt:lpstr>
      <vt:lpstr>Этапы работы:</vt:lpstr>
      <vt:lpstr>Этапы работы:</vt:lpstr>
      <vt:lpstr>Этапы работы: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NewMy</cp:lastModifiedBy>
  <cp:revision>84</cp:revision>
  <dcterms:created xsi:type="dcterms:W3CDTF">2014-07-06T18:18:01Z</dcterms:created>
  <dcterms:modified xsi:type="dcterms:W3CDTF">2020-09-16T15:34:01Z</dcterms:modified>
</cp:coreProperties>
</file>