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56" r:id="rId2"/>
    <p:sldId id="258" r:id="rId3"/>
    <p:sldId id="257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82" r:id="rId16"/>
    <p:sldId id="272" r:id="rId17"/>
    <p:sldId id="283" r:id="rId18"/>
    <p:sldId id="281" r:id="rId19"/>
    <p:sldId id="274" r:id="rId20"/>
    <p:sldId id="275" r:id="rId21"/>
    <p:sldId id="278" r:id="rId22"/>
    <p:sldId id="279" r:id="rId23"/>
    <p:sldId id="280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0000"/>
    <a:srgbClr val="FF0066"/>
    <a:srgbClr val="808000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4671" autoAdjust="0"/>
  </p:normalViewPr>
  <p:slideViewPr>
    <p:cSldViewPr>
      <p:cViewPr>
        <p:scale>
          <a:sx n="62" d="100"/>
          <a:sy n="62" d="100"/>
        </p:scale>
        <p:origin x="-132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63CE8-834A-443C-9756-EED1F477AA4B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C01AE-4862-4FD5-A29A-9D8D94E8D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2747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C01AE-4862-4FD5-A29A-9D8D94E8DAFD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9526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1922D7B-753F-43FD-9332-D25F7BAF5E0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421BAEA-BB8C-4F58-B850-14363D53DF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19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8" Target="../media/image26.jpeg" Type="http://schemas.openxmlformats.org/officeDocument/2006/relationships/image"/><Relationship Id="rId13" Target="../media/image31.jpeg" Type="http://schemas.openxmlformats.org/officeDocument/2006/relationships/image"/><Relationship Id="rId3" Target="../media/image3.jpeg" Type="http://schemas.openxmlformats.org/officeDocument/2006/relationships/image"/><Relationship Id="rId7" Target="../media/image25.jpeg" Type="http://schemas.openxmlformats.org/officeDocument/2006/relationships/image"/><Relationship Id="rId12" Target="../media/image30.gif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24.jpeg" Type="http://schemas.openxmlformats.org/officeDocument/2006/relationships/image"/><Relationship Id="rId11" Target="../media/image29.jpeg" Type="http://schemas.openxmlformats.org/officeDocument/2006/relationships/image"/><Relationship Id="rId5" Target="../media/image23.jpeg" Type="http://schemas.openxmlformats.org/officeDocument/2006/relationships/image"/><Relationship Id="rId10" Target="../media/image28.jpeg" Type="http://schemas.openxmlformats.org/officeDocument/2006/relationships/image"/><Relationship Id="rId4" Target="../media/image22.jpeg" Type="http://schemas.openxmlformats.org/officeDocument/2006/relationships/image"/><Relationship Id="rId9" Target="../media/image27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8" Target="../media/image37.jpeg" Type="http://schemas.openxmlformats.org/officeDocument/2006/relationships/image"/><Relationship Id="rId3" Target="../media/image32.png" Type="http://schemas.openxmlformats.org/officeDocument/2006/relationships/image"/><Relationship Id="rId7" Target="../media/image36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5.png" Type="http://schemas.openxmlformats.org/officeDocument/2006/relationships/image"/><Relationship Id="rId5" Target="../media/image34.jpeg" Type="http://schemas.openxmlformats.org/officeDocument/2006/relationships/image"/><Relationship Id="rId4" Target="../media/image33.jpeg" Type="http://schemas.openxmlformats.org/officeDocument/2006/relationships/image"/><Relationship Id="rId9" Target="../media/image38.gif" Type="http://schemas.openxmlformats.org/officeDocument/2006/relationships/image"/></Relationships>
</file>

<file path=ppt/slides/_rels/slide23.xml.rels><?xml version="1.0" encoding="UTF-8" standalone="yes" ?><Relationships xmlns="http://schemas.openxmlformats.org/package/2006/relationships"><Relationship Id="rId8" Target="../media/image43.jpeg" Type="http://schemas.openxmlformats.org/officeDocument/2006/relationships/image"/><Relationship Id="rId3" Target="../media/image32.png" Type="http://schemas.openxmlformats.org/officeDocument/2006/relationships/image"/><Relationship Id="rId7" Target="../media/image4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41.jpeg" Type="http://schemas.openxmlformats.org/officeDocument/2006/relationships/image"/><Relationship Id="rId5" Target="../media/image40.jpeg" Type="http://schemas.openxmlformats.org/officeDocument/2006/relationships/image"/><Relationship Id="rId10" Target="../media/image45.png" Type="http://schemas.openxmlformats.org/officeDocument/2006/relationships/image"/><Relationship Id="rId4" Target="../media/image39.jpeg" Type="http://schemas.openxmlformats.org/officeDocument/2006/relationships/image"/><Relationship Id="rId9" Target="../media/image44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7801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«Из простой бумаги мастерим как маги»</a:t>
            </a: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30425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МАСТЕР – КЛАСС</a:t>
            </a:r>
          </a:p>
          <a:p>
            <a:pPr>
              <a:lnSpc>
                <a:spcPct val="120000"/>
              </a:lnSpc>
            </a:pPr>
            <a:r>
              <a:rPr lang="ru-RU" sz="4000" b="1" i="1" dirty="0" smtClean="0">
                <a:solidFill>
                  <a:srgbClr val="002060"/>
                </a:solidFill>
              </a:rPr>
              <a:t>МКДОУ детский сад №3 «Солнышко»</a:t>
            </a:r>
          </a:p>
          <a:p>
            <a:endParaRPr lang="ru-RU" sz="4000" b="1" u="sng" dirty="0" smtClean="0">
              <a:solidFill>
                <a:srgbClr val="FF0066"/>
              </a:solidFill>
            </a:endParaRPr>
          </a:p>
          <a:p>
            <a:r>
              <a:rPr lang="ru-RU" sz="4000" b="1" u="sng" dirty="0" smtClean="0">
                <a:solidFill>
                  <a:srgbClr val="FF0066"/>
                </a:solidFill>
              </a:rPr>
              <a:t>Воспитатель</a:t>
            </a:r>
            <a:r>
              <a:rPr lang="ru-RU" dirty="0" smtClean="0">
                <a:solidFill>
                  <a:srgbClr val="FF0066"/>
                </a:solidFill>
              </a:rPr>
              <a:t>:   </a:t>
            </a:r>
            <a:r>
              <a:rPr lang="ru-RU" sz="3400" dirty="0" err="1" smtClean="0">
                <a:solidFill>
                  <a:srgbClr val="FF0066"/>
                </a:solidFill>
              </a:rPr>
              <a:t>Химич</a:t>
            </a:r>
            <a:r>
              <a:rPr lang="ru-RU" sz="3400" dirty="0" smtClean="0">
                <a:solidFill>
                  <a:srgbClr val="FF0066"/>
                </a:solidFill>
              </a:rPr>
              <a:t> Елена Анатольевна</a:t>
            </a:r>
            <a:endParaRPr lang="ru-RU" sz="34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7534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548680"/>
            <a:ext cx="5904656" cy="3672408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0066"/>
                </a:solidFill>
              </a:rPr>
              <a:t>В этом проекте я решила попробовать конструирование по технике:  бумага + цветной скотч.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0066"/>
                </a:solidFill>
              </a:rPr>
              <a:t>Большая роль в реализации проекта отводится родителям.</a:t>
            </a:r>
          </a:p>
          <a:p>
            <a:pPr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solidFill>
                  <a:srgbClr val="000066"/>
                </a:solidFill>
              </a:rPr>
              <a:t>Привлечь родителей к участию в проекте. Создать постоянно действующий родительский клуб.</a:t>
            </a:r>
          </a:p>
          <a:p>
            <a:pPr indent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ДЕВИЗ: </a:t>
            </a:r>
            <a:r>
              <a:rPr lang="ru-RU" dirty="0" smtClean="0">
                <a:solidFill>
                  <a:srgbClr val="000066"/>
                </a:solidFill>
              </a:rPr>
              <a:t>«Из простой бумаги – мастерим как маги».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81017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64106143"/>
              </p:ext>
            </p:extLst>
          </p:nvPr>
        </p:nvGraphicFramePr>
        <p:xfrm>
          <a:off x="-3" y="548679"/>
          <a:ext cx="9144002" cy="6210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747"/>
                <a:gridCol w="3121244"/>
                <a:gridCol w="1815337"/>
                <a:gridCol w="1815337"/>
                <a:gridCol w="1815337"/>
              </a:tblGrid>
              <a:tr h="3013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ЗАСЕДАНИЙ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5905437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Презентация проекта «Волшебные комочки»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Мастер – класс: Изготовление овощей и фруктов для игры «Магазин»</a:t>
                      </a: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Дизайн –проект: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«Новый год у ворот» (совместное изготовление новогодних игрушек и гирлянд с детьми)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Украшение группы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Пение новогодних песен, хороводы у елки, рассказывание стихов</a:t>
                      </a:r>
                    </a:p>
                    <a:p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Дизайн-проект: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«Необычные игрушки»</a:t>
                      </a:r>
                    </a:p>
                    <a:p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Изготовление игрушек (заяц,</a:t>
                      </a:r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пингвин, вертолет, черепаха, улитка и т.д.)</a:t>
                      </a:r>
                    </a:p>
                    <a:p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«Мы-волшебники»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Деловая игра «Придумай сказку» (совместно с детьми)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Изготовление игрушек для спектакля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Совместные репетиции</a:t>
                      </a:r>
                    </a:p>
                    <a:p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 спектакля с детьми и родителями</a:t>
                      </a:r>
                      <a:endParaRPr lang="ru-RU" sz="1200" b="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Апрель</a:t>
                      </a:r>
                    </a:p>
                    <a:p>
                      <a:pPr algn="ctr"/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200" b="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Пополнение атрибутами окружающей среды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Совместное украшение группы, выполнение поделками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Организовать сюжетно-ролевую игру «Магазин игрушек»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Придумывание</a:t>
                      </a:r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сценария спектакля. Изготовление героев для представления.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Декорации</a:t>
                      </a:r>
                    </a:p>
                    <a:p>
                      <a:pPr algn="ctr"/>
                      <a:endParaRPr lang="ru-RU" sz="1200" b="0" baseline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Совместный показ спектакля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Бумага, цветной скотч</a:t>
                      </a: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 smtClean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Бумага, цветной скотч, фольга, новогодний дождь, мишура и т.д.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Бумага, цветной скотч, пуговицы и т.д.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Бумага, цветной скотч, вспомогательные материалы</a:t>
                      </a:r>
                    </a:p>
                    <a:p>
                      <a:pPr algn="ctr"/>
                      <a:endParaRPr lang="ru-RU" sz="1200" b="0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6400800" cy="28803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ПЛАН ЗАСЕДАНИЙ РОДИТЕЛЬСКОГО КЛУБА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5307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52" y="3551054"/>
            <a:ext cx="3927880" cy="29022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2656"/>
            <a:ext cx="4428492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51054"/>
            <a:ext cx="3816424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08032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12976"/>
            <a:ext cx="4032448" cy="30963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0648"/>
            <a:ext cx="4320480" cy="2666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46" y="3212976"/>
            <a:ext cx="3831825" cy="29960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47929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470" y="2384884"/>
            <a:ext cx="3456383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3960440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91207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Николай\Desktop\фото ср,гр\SAM_41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3960440" cy="3637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иколай\Desktop\фото ср,гр\SAM_419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467" b="1818"/>
          <a:stretch/>
        </p:blipFill>
        <p:spPr bwMode="auto">
          <a:xfrm>
            <a:off x="4788024" y="548680"/>
            <a:ext cx="3960440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12182"/>
      </p:ext>
    </p:extLst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 descr="C:\Users\Пользователь\Desktop\SAM_42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968" y="260648"/>
            <a:ext cx="4247795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Пользователь\Desktop\SAM_429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47156"/>
            <a:ext cx="4464496" cy="2932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45596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32656"/>
            <a:ext cx="4032448" cy="52894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01636211"/>
      </p:ext>
    </p:extLst>
  </p:cSld>
  <p:clrMapOvr>
    <a:masterClrMapping/>
  </p:clrMapOvr>
  <p:transition>
    <p:pull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836712"/>
            <a:ext cx="61744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None/>
            </a:pPr>
            <a:r>
              <a:rPr lang="ru-RU" sz="3200" dirty="0" smtClean="0">
                <a:solidFill>
                  <a:srgbClr val="000066"/>
                </a:solidFill>
              </a:rPr>
              <a:t>Все это делаем для сочинения сказок и рассказов. Можно использовать в кукольных, театральных постановках, спортивных состязаниях, сюжетно – ролевых играх, украшение группы и уличных участков.</a:t>
            </a:r>
            <a:endParaRPr lang="ru-RU" sz="32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9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136904" cy="148552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МАСТЕР - КЛАСС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8438" name="Picture 6" descr="умная сова - Клавдия Семеновна Аврамченк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84903"/>
            <a:ext cx="4042023" cy="3700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670870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ы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332656"/>
            <a:ext cx="7092280" cy="6264696"/>
          </a:xfrm>
        </p:spPr>
        <p:txBody>
          <a:bodyPr numCol="2" anchor="t">
            <a:norm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«Простой бумаги свежий лист!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 бел, как мел. Не смят и чист.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Твоей поверхности пока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Ничья не тронула рука.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Чем станешь ты? Когда, какой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Исписан будешь ты рукой?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Кому и что ты принесешь: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Любовь? Разлуку? Правду? Ложь?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Прощеньем ляжешь ли на стол?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Иль обратишься в протокол,</a:t>
            </a:r>
          </a:p>
          <a:p>
            <a:pPr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Или сомнет тебя поэт,</a:t>
            </a:r>
          </a:p>
          <a:p>
            <a:pPr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Бесплодно встретивший рассвет?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Нет, ждет тебя удел иной!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Однажды карандаш цветной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Пройдется по всему листу,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Его заполнив пустоту.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синим будет небосвод, 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красным будет пароход.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черным в небе будет дым, </a:t>
            </a: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 солнце будет золотым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lvl="0" indent="0" algn="ctr">
              <a:lnSpc>
                <a:spcPct val="100000"/>
              </a:lnSpc>
              <a:buNone/>
            </a:pPr>
            <a:endParaRPr lang="ru-RU" sz="16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0" algn="ctr">
              <a:lnSpc>
                <a:spcPct val="100000"/>
              </a:lnSpc>
              <a:buNone/>
            </a:pP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0" algn="ctr">
              <a:lnSpc>
                <a:spcPct val="100000"/>
              </a:lnSpc>
              <a:buNone/>
            </a:pP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(Сергей Михалков)</a:t>
            </a:r>
            <a:endParaRPr lang="ru-RU" sz="16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lnSpc>
                <a:spcPct val="100000"/>
              </a:lnSpc>
              <a:buNone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1963438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620688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нужно для выполнения работ:</a:t>
            </a:r>
          </a:p>
          <a:p>
            <a:pPr lvl="0" algn="ctr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Бумага</a:t>
            </a:r>
            <a:r>
              <a:rPr lang="ru-RU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цветной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скотч, ножницы</a:t>
            </a:r>
            <a:endParaRPr lang="ru-RU" sz="2400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724" y="2489535"/>
            <a:ext cx="3138455" cy="239781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 descr="https://im1-tub-ru.yandex.net/i?id=8c37f7af5dc96356b01437683deeb6a8-44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227" y="2009280"/>
            <a:ext cx="2637656" cy="19248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im2-tub-ru.yandex.net/i?id=5a2ccf6a319ad97d0d62efb7caa51603-09-144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8" y="3212976"/>
            <a:ext cx="2446352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3849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50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23728" y="1268760"/>
            <a:ext cx="2625540" cy="630560"/>
          </a:xfrm>
        </p:spPr>
        <p:txBody>
          <a:bodyPr>
            <a:no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ru-RU" sz="2800" dirty="0" smtClean="0">
                <a:solidFill>
                  <a:srgbClr val="000066"/>
                </a:solidFill>
              </a:rPr>
              <a:t>ГУСЕНИЦА</a:t>
            </a:r>
            <a:endParaRPr lang="ru-RU" sz="2800" dirty="0">
              <a:solidFill>
                <a:srgbClr val="00006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560840" cy="10724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Схема последовательности выполнения работы</a:t>
            </a: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69634849"/>
              </p:ext>
            </p:extLst>
          </p:nvPr>
        </p:nvGraphicFramePr>
        <p:xfrm>
          <a:off x="323528" y="2348880"/>
          <a:ext cx="5856650" cy="439248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928325"/>
                <a:gridCol w="2928325"/>
              </a:tblGrid>
              <a:tr h="21962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962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32" y="2408266"/>
            <a:ext cx="2794615" cy="212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956" y="2408266"/>
            <a:ext cx="2786625" cy="211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33" y="4576232"/>
            <a:ext cx="2708909" cy="204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24028" y="4709808"/>
            <a:ext cx="119111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339" y="4678923"/>
            <a:ext cx="607378" cy="77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311" y="4669719"/>
            <a:ext cx="1073695" cy="107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5450579"/>
            <a:ext cx="112220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311" y="5600332"/>
            <a:ext cx="1250194" cy="92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5" name="Picture 17" descr="Подборка картинок: Картинки с прозрачным фоном NARODные галереи картинок - i-pic.narod.ru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885" y="1340768"/>
            <a:ext cx="2515384" cy="2515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27716" y="4723398"/>
            <a:ext cx="85296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68555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548680"/>
            <a:ext cx="6400800" cy="720080"/>
          </a:xfrm>
        </p:spPr>
        <p:txBody>
          <a:bodyPr>
            <a:normAutofit/>
          </a:bodyPr>
          <a:lstStyle/>
          <a:p>
            <a:pPr marL="285750" indent="-285750">
              <a:buFont typeface="Courier New" pitchFamily="49" charset="0"/>
              <a:buChar char="o"/>
            </a:pPr>
            <a:r>
              <a:rPr lang="ru-RU" sz="2800" dirty="0" smtClean="0">
                <a:solidFill>
                  <a:srgbClr val="000066"/>
                </a:solidFill>
              </a:rPr>
              <a:t>СНЕГОВИК</a:t>
            </a:r>
            <a:endParaRPr lang="ru-RU" sz="2800" dirty="0">
              <a:solidFill>
                <a:srgbClr val="000066"/>
              </a:solidFill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6846887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1491"/>
            <a:ext cx="3168352" cy="201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238" y="2137841"/>
            <a:ext cx="3245218" cy="201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 descr="C:\Users\Пользователь\Desktop\snegovik_applikatciya_201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194" y="4437112"/>
            <a:ext cx="3144886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3" name="Picture 11" descr="Уборка Веником графические заготовки Загрузить 112 clip arts (Страница 1) - ClipartLogo.co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14268"/>
            <a:ext cx="1368152" cy="18950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4" name="Picture 12" descr="C:\Users\Пользователь\Desktop\2010_December_Calendar_smashing_snowman__61-calenda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653136"/>
            <a:ext cx="1249146" cy="1126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6" name="Picture 14" descr="Дневник СОЛНЫШКО8 :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3665576"/>
            <a:ext cx="2088374" cy="31017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77066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186" y="692696"/>
            <a:ext cx="3673080" cy="685800"/>
          </a:xfrm>
        </p:spPr>
        <p:txBody>
          <a:bodyPr>
            <a:normAutofit/>
          </a:bodyPr>
          <a:lstStyle/>
          <a:p>
            <a:pPr marL="457200" indent="-457200" algn="l">
              <a:buFont typeface="Courier New" pitchFamily="49" charset="0"/>
              <a:buChar char="o"/>
            </a:pPr>
            <a:r>
              <a:rPr lang="ru-RU" sz="2800" dirty="0" smtClean="0">
                <a:solidFill>
                  <a:srgbClr val="000066"/>
                </a:solidFill>
              </a:rPr>
              <a:t>ПИНГВИН</a:t>
            </a:r>
            <a:endParaRPr lang="ru-RU" sz="2800" dirty="0">
              <a:solidFill>
                <a:srgbClr val="000066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6846887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423443" cy="2197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55" y="2315368"/>
            <a:ext cx="3243263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5" name="Picture 9" descr="Инструмент перо в фотошоп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99506"/>
            <a:ext cx="3423443" cy="21947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266" y="4828775"/>
            <a:ext cx="1189037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966" y="4941242"/>
            <a:ext cx="6032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11" y="5173017"/>
            <a:ext cx="1073150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90" name="Picture 14" descr="Скачать торрент &quot;Пингвины Мадагаскара / The Penguins Of Mada…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4362"/>
            <a:ext cx="1835696" cy="64336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16992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12776"/>
            <a:ext cx="7232848" cy="3600400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72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2061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196752"/>
            <a:ext cx="6400800" cy="4289649"/>
          </a:xfrm>
        </p:spPr>
        <p:txBody>
          <a:bodyPr>
            <a:normAutofit/>
          </a:bodyPr>
          <a:lstStyle/>
          <a:p>
            <a:pPr indent="0" algn="ctr">
              <a:buNone/>
            </a:pPr>
            <a:endParaRPr lang="ru-RU" sz="1500" dirty="0">
              <a:solidFill>
                <a:srgbClr val="7030A0"/>
              </a:solidFill>
            </a:endParaRPr>
          </a:p>
          <a:p>
            <a:pPr algn="ctr"/>
            <a:endParaRPr lang="ru-RU" sz="15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58847"/>
            <a:ext cx="6534472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Бумага</a:t>
            </a:r>
            <a:r>
              <a:rPr lang="ru-RU" dirty="0">
                <a:solidFill>
                  <a:srgbClr val="002060"/>
                </a:solidFill>
              </a:rPr>
              <a:t> – это материал, известный каждому малышу. Вы знаете, что на бумаге пишут, рисуют, из нее делают разнообразные интересные вещи и украшения. Но было и такое время, когда никто на всем свете даже не знал, что такой материал может существовать. Древние люди рисовали на камне – это было очень неудобно. Закончился каменный век, но бумаги человек так и не имел. Открытие бумаги по праву считалось выдающимся событием и долгое время сохранялось в строгой тайне. Никто и не догадывался, что технология изготовления этого чудесного материала была достаточна простой.</a:t>
            </a:r>
          </a:p>
        </p:txBody>
      </p:sp>
    </p:spTree>
    <p:extLst>
      <p:ext uri="{BB962C8B-B14F-4D97-AF65-F5344CB8AC3E}">
        <p14:creationId xmlns="" xmlns:p14="http://schemas.microsoft.com/office/powerpoint/2010/main" val="22017419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88640"/>
            <a:ext cx="6408712" cy="52977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Виды бумаги </a:t>
            </a:r>
          </a:p>
          <a:p>
            <a:pPr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Чтобы лучше узнать свойства бумаги, необходимо познакомиться с ее видами.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Писчая ( тетрадная, почтовая, блокнотная).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Бумага для печати ( газетная, </a:t>
            </a:r>
            <a:r>
              <a:rPr lang="ru-RU" sz="1600" dirty="0" err="1" smtClean="0">
                <a:solidFill>
                  <a:srgbClr val="002060"/>
                </a:solidFill>
              </a:rPr>
              <a:t>книжно</a:t>
            </a:r>
            <a:r>
              <a:rPr lang="ru-RU" sz="1600" dirty="0" smtClean="0">
                <a:solidFill>
                  <a:srgbClr val="002060"/>
                </a:solidFill>
              </a:rPr>
              <a:t> – журнальная, обойная).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Чертежно – рисовальная ( ватман, калька, миллиметровка).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Оберточная ( металлизированная, жиронепроницаемая, парафинированная).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Крашенная ( глянцевая, гофрированная, бархатная, шагреневая).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Переводная ( копировальная).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Впитывающая ( промокательная, салфеточная).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Бумага узкого назначения ( наждачная, медицинская </a:t>
            </a:r>
            <a:r>
              <a:rPr lang="ru-RU" sz="1600" dirty="0" smtClean="0"/>
              <a:t>и т.д.)</a:t>
            </a:r>
          </a:p>
          <a:p>
            <a:pPr marL="342900" indent="-342900">
              <a:buAutoNum type="arabicPeriod"/>
            </a:pPr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8193148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836712"/>
            <a:ext cx="6336704" cy="4577681"/>
          </a:xfrm>
        </p:spPr>
        <p:txBody>
          <a:bodyPr>
            <a:normAutofit fontScale="92500" lnSpcReduction="10000"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1600" dirty="0" smtClean="0">
                <a:solidFill>
                  <a:srgbClr val="000066"/>
                </a:solidFill>
              </a:rPr>
              <a:t>При выборе бумаги необходимо учитывать ее качество и свойства. Бумага имеет волокнистое строение. Разное расположение волокон влияет на свойства бумаги:</a:t>
            </a:r>
          </a:p>
          <a:p>
            <a:pPr marL="285750" indent="-285750">
              <a:lnSpc>
                <a:spcPct val="100000"/>
              </a:lnSpc>
              <a:buFont typeface="Courier New" pitchFamily="49" charset="0"/>
              <a:buChar char="o"/>
            </a:pPr>
            <a:r>
              <a:rPr lang="ru-RU" sz="1600" b="1" i="1" dirty="0" smtClean="0">
                <a:solidFill>
                  <a:srgbClr val="FF0066"/>
                </a:solidFill>
              </a:rPr>
              <a:t>Гладкость</a:t>
            </a:r>
            <a:r>
              <a:rPr lang="ru-RU" sz="1600" dirty="0" smtClean="0">
                <a:solidFill>
                  <a:srgbClr val="FF0066"/>
                </a:solidFill>
              </a:rPr>
              <a:t> – состояние поверхности бумаги ( ровная, гладкая, шероховатая).</a:t>
            </a:r>
          </a:p>
          <a:p>
            <a:pPr marL="285750" indent="-285750">
              <a:lnSpc>
                <a:spcPct val="100000"/>
              </a:lnSpc>
              <a:buFont typeface="Courier New" pitchFamily="49" charset="0"/>
              <a:buChar char="o"/>
            </a:pPr>
            <a:r>
              <a:rPr lang="ru-RU" sz="1600" b="1" i="1" dirty="0" smtClean="0">
                <a:solidFill>
                  <a:srgbClr val="FF0066"/>
                </a:solidFill>
              </a:rPr>
              <a:t>Пористость</a:t>
            </a:r>
            <a:r>
              <a:rPr lang="ru-RU" sz="1600" dirty="0" smtClean="0">
                <a:solidFill>
                  <a:srgbClr val="FF0066"/>
                </a:solidFill>
              </a:rPr>
              <a:t> влияет на состояние поверхности бумаги. Чем меньше пористость, тем ровнее поверхность.</a:t>
            </a:r>
          </a:p>
          <a:p>
            <a:pPr marL="285750" indent="-285750">
              <a:lnSpc>
                <a:spcPct val="100000"/>
              </a:lnSpc>
              <a:buFont typeface="Courier New" pitchFamily="49" charset="0"/>
              <a:buChar char="o"/>
            </a:pPr>
            <a:r>
              <a:rPr lang="ru-RU" sz="1600" b="1" i="1" dirty="0" smtClean="0">
                <a:solidFill>
                  <a:srgbClr val="FF0066"/>
                </a:solidFill>
              </a:rPr>
              <a:t>Водонепроницаемость</a:t>
            </a:r>
            <a:r>
              <a:rPr lang="ru-RU" sz="1600" dirty="0" smtClean="0">
                <a:solidFill>
                  <a:srgbClr val="FF0066"/>
                </a:solidFill>
              </a:rPr>
              <a:t> определяется степенью противостояния и пропускания воды.</a:t>
            </a:r>
          </a:p>
          <a:p>
            <a:pPr marL="285750" lvl="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1600" b="1" i="1" dirty="0">
                <a:solidFill>
                  <a:srgbClr val="FF0066"/>
                </a:solidFill>
              </a:rPr>
              <a:t>Упругость</a:t>
            </a:r>
            <a:r>
              <a:rPr lang="ru-RU" sz="1600" dirty="0">
                <a:solidFill>
                  <a:srgbClr val="FF0066"/>
                </a:solidFill>
              </a:rPr>
              <a:t> – способность бумаги изменяться: изгибаться, уплотняться при нагрузке, сминаться и восстанавливать первоначальную форму после нагрузки.</a:t>
            </a:r>
          </a:p>
          <a:p>
            <a:pPr marL="285750" lvl="0" indent="-285750">
              <a:lnSpc>
                <a:spcPct val="120000"/>
              </a:lnSpc>
              <a:buFont typeface="Courier New" pitchFamily="49" charset="0"/>
              <a:buChar char="o"/>
            </a:pPr>
            <a:r>
              <a:rPr lang="ru-RU" sz="1600" b="1" i="1" dirty="0">
                <a:solidFill>
                  <a:srgbClr val="FF0066"/>
                </a:solidFill>
              </a:rPr>
              <a:t>Прочность</a:t>
            </a:r>
            <a:r>
              <a:rPr lang="ru-RU" sz="1600" dirty="0">
                <a:solidFill>
                  <a:srgbClr val="FF0066"/>
                </a:solidFill>
              </a:rPr>
              <a:t> – сопротивление бумаги на разрыв.</a:t>
            </a:r>
          </a:p>
          <a:p>
            <a:pPr lvl="0" indent="0">
              <a:lnSpc>
                <a:spcPct val="120000"/>
              </a:lnSpc>
              <a:buNone/>
            </a:pPr>
            <a:r>
              <a:rPr lang="ru-RU" sz="1600" dirty="0">
                <a:solidFill>
                  <a:srgbClr val="000066"/>
                </a:solidFill>
              </a:rPr>
              <a:t>К оптическим свойствам относятся: цвет, белизна, прозрачность, светонепроницаемость и др.</a:t>
            </a:r>
          </a:p>
          <a:p>
            <a:pPr lvl="0" indent="0">
              <a:lnSpc>
                <a:spcPct val="120000"/>
              </a:lnSpc>
              <a:buNone/>
            </a:pPr>
            <a:r>
              <a:rPr lang="ru-RU" sz="1600" dirty="0">
                <a:solidFill>
                  <a:srgbClr val="000066"/>
                </a:solidFill>
              </a:rPr>
              <a:t>К специальным свойствам относятся: </a:t>
            </a:r>
            <a:r>
              <a:rPr lang="ru-RU" sz="1600" dirty="0" err="1">
                <a:solidFill>
                  <a:srgbClr val="000066"/>
                </a:solidFill>
              </a:rPr>
              <a:t>жиронепроницаемость</a:t>
            </a:r>
            <a:r>
              <a:rPr lang="ru-RU" sz="1600" dirty="0">
                <a:solidFill>
                  <a:srgbClr val="000066"/>
                </a:solidFill>
              </a:rPr>
              <a:t>, воздухопроницаемость, способность к горению и др.</a:t>
            </a:r>
          </a:p>
          <a:p>
            <a:pPr marL="285750" indent="-285750">
              <a:lnSpc>
                <a:spcPct val="100000"/>
              </a:lnSpc>
              <a:buFont typeface="Courier New" pitchFamily="49" charset="0"/>
              <a:buChar char="o"/>
            </a:pPr>
            <a:endParaRPr lang="ru-RU" sz="1600" dirty="0">
              <a:solidFill>
                <a:srgbClr val="FF0066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00800" cy="40540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Свойства бумаги</a:t>
            </a:r>
            <a:endParaRPr lang="ru-RU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80671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548680"/>
            <a:ext cx="6624736" cy="4937721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>
                <a:solidFill>
                  <a:srgbClr val="000066"/>
                </a:solidFill>
              </a:rPr>
              <a:t>Изучив свойства бумаги, я уже несколько лет работаю с детьми, конструируя  из нее разные поделки. Был </a:t>
            </a:r>
            <a:r>
              <a:rPr lang="ru-RU" smtClean="0">
                <a:solidFill>
                  <a:srgbClr val="000066"/>
                </a:solidFill>
              </a:rPr>
              <a:t>создан </a:t>
            </a:r>
          </a:p>
          <a:p>
            <a:pPr indent="0">
              <a:buNone/>
            </a:pPr>
            <a:r>
              <a:rPr lang="ru-RU" smtClean="0">
                <a:solidFill>
                  <a:srgbClr val="FF0066"/>
                </a:solidFill>
              </a:rPr>
              <a:t>проект </a:t>
            </a:r>
            <a:r>
              <a:rPr lang="ru-RU" b="1" u="sng" dirty="0" smtClean="0">
                <a:solidFill>
                  <a:srgbClr val="FF0066"/>
                </a:solidFill>
              </a:rPr>
              <a:t>« Волшебные комочки».</a:t>
            </a:r>
          </a:p>
          <a:p>
            <a:pPr indent="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Проблема проекта: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0066"/>
                </a:solidFill>
              </a:rPr>
              <a:t>помочь ребенку развить мелкую моторику рук, свою речь и творческие навыки.</a:t>
            </a:r>
          </a:p>
          <a:p>
            <a:pPr indent="0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Цель проекта: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0066"/>
                </a:solidFill>
              </a:rPr>
              <a:t>помочь показать детям дошкольного возраста еще один путь самореализации в творческой деятельности.</a:t>
            </a:r>
            <a:endParaRPr lang="ru-RU" b="1" u="sng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407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60649"/>
            <a:ext cx="6480720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u="sng" dirty="0" smtClean="0">
                <a:solidFill>
                  <a:srgbClr val="C00000"/>
                </a:solidFill>
              </a:rPr>
              <a:t>Основные задачи: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0066"/>
                </a:solidFill>
              </a:rPr>
              <a:t>Развивать техническое и пространственное мышление.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0066"/>
                </a:solidFill>
              </a:rPr>
              <a:t>Повышать сенсорную чувствительность, т.е. способствовать тонкому восприятию формы, цвета, свойств разных материалов.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0066"/>
                </a:solidFill>
              </a:rPr>
              <a:t>Развивать воображение, общую ручную умелость, мелкую моторику, синхронность работы обоих рук.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0066"/>
                </a:solidFill>
              </a:rPr>
              <a:t>Формировать умение планировать работу по реализации замысла, предвидеть результат, достигать его, способствовать к экспериментированию и изобретательству.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0066"/>
                </a:solidFill>
              </a:rPr>
              <a:t>Воспитывать трудолюбие, терпение, аккуратность, самостоятельность, развивать эстетику.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0066"/>
                </a:solidFill>
              </a:rPr>
              <a:t>Создать сообщество «Педагог –Дети – Родители».</a:t>
            </a:r>
          </a:p>
          <a:p>
            <a:pPr indent="0">
              <a:buNone/>
            </a:pPr>
            <a:endParaRPr lang="ru-RU" sz="2000" b="1" u="sng" dirty="0" smtClean="0"/>
          </a:p>
          <a:p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050036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6400800" cy="50405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Сетевая паутина проекта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63688" y="764704"/>
            <a:ext cx="2016224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РАЗВЛЕЧЕНИЯ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7944" y="784497"/>
            <a:ext cx="2160240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ВЫСТАВОК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64822" y="761882"/>
            <a:ext cx="2232248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НЕПОСРЕДСТВЕНО-ОБРАЗОВАТЕЛЬНАЯ ДЕЯТЕЛЬНОСТЬ</a:t>
            </a:r>
            <a:endParaRPr lang="ru-RU" sz="1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2237579"/>
            <a:ext cx="1872208" cy="155145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ПОКАЗ СПЕКТАКЛЯ С ПОДЕЛКАМИ, ВЫПОЛНЕННЫМИ РОДИТЕЛЯМИ И ДЕТЬМИ</a:t>
            </a:r>
            <a:endParaRPr lang="ru-RU" sz="1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36271" y="2237580"/>
            <a:ext cx="2448272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ПРОЕКТ «ВОЛШЕБНЫЕ КОМОЧКИ»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22858" y="2244724"/>
            <a:ext cx="2169621" cy="129614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СОВМЕСТНАЯ ДЕЯТЕЛЬНОСТЬ ВЗРОСЛЫХ И ДЕТЕЙ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07704" y="4396962"/>
            <a:ext cx="2418439" cy="12324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МАСТЕР-КЛАСС ДЛЯ РОДИТЕЛЕЙ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96136" y="4437112"/>
            <a:ext cx="2592288" cy="115212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СЕМИНАР ДЛЯ РОДИТЕЛЕЙ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419872" y="2777640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11" idx="1"/>
          </p:cNvCxnSpPr>
          <p:nvPr/>
        </p:nvCxnSpPr>
        <p:spPr>
          <a:xfrm>
            <a:off x="6384543" y="2892796"/>
            <a:ext cx="33831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0" idx="0"/>
          </p:cNvCxnSpPr>
          <p:nvPr/>
        </p:nvCxnSpPr>
        <p:spPr>
          <a:xfrm>
            <a:off x="2771800" y="1700808"/>
            <a:ext cx="2388607" cy="5367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5160407" y="1842002"/>
            <a:ext cx="2520539" cy="3955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160407" y="1936625"/>
            <a:ext cx="0" cy="3009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Выгнутая влево стрелка 30"/>
          <p:cNvSpPr/>
          <p:nvPr/>
        </p:nvSpPr>
        <p:spPr>
          <a:xfrm>
            <a:off x="5610789" y="3317700"/>
            <a:ext cx="624540" cy="1152805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97686" y="3317701"/>
            <a:ext cx="718330" cy="107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628026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764705"/>
            <a:ext cx="6696744" cy="43204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Развивается речь и творчество детей.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Формируются сенсорные эталоны (форма, цвет, свойства материала).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Развивается образное восприятие, воображение, мелкая моторика рук, синхронность работы обеих рук.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Формируются коммуникативные навыки, свободное общение со взрослыми и детьми.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Создается сообщество равных партнеров: воспитатель – дети – родитель.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400800" cy="40540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Предполагаемый результат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70610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407</TotalTime>
  <Words>966</Words>
  <Application>Microsoft Office PowerPoint</Application>
  <PresentationFormat>Экран (4:3)</PresentationFormat>
  <Paragraphs>216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«Из простой бумаги мастерим как маги»</vt:lpstr>
      <vt:lpstr>Слайд 2</vt:lpstr>
      <vt:lpstr>Слайд 3</vt:lpstr>
      <vt:lpstr>Слайд 4</vt:lpstr>
      <vt:lpstr>Свойства бумаги</vt:lpstr>
      <vt:lpstr>Слайд 6</vt:lpstr>
      <vt:lpstr>Слайд 7</vt:lpstr>
      <vt:lpstr>Сетевая паутина проекта</vt:lpstr>
      <vt:lpstr>Предполагаемый результат</vt:lpstr>
      <vt:lpstr>Слайд 10</vt:lpstr>
      <vt:lpstr>ПЛАН ЗАСЕДАНИЙ РОДИТЕЛЬСКОГО КЛУБА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МАСТЕР - КЛАСС</vt:lpstr>
      <vt:lpstr>Слайд 20</vt:lpstr>
      <vt:lpstr>Схема последовательности выполнения работы</vt:lpstr>
      <vt:lpstr>Слайд 22</vt:lpstr>
      <vt:lpstr>ПИНГВИН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«Мастерилка»</dc:title>
  <dc:creator>Николай</dc:creator>
  <cp:lastModifiedBy>Дом</cp:lastModifiedBy>
  <cp:revision>45</cp:revision>
  <dcterms:created xsi:type="dcterms:W3CDTF">2015-01-28T13:49:56Z</dcterms:created>
  <dcterms:modified xsi:type="dcterms:W3CDTF">2020-09-16T17:51:45Z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1841489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