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6"/>
  </p:notesMasterIdLst>
  <p:sldIdLst>
    <p:sldId id="256" r:id="rId2"/>
    <p:sldId id="289" r:id="rId3"/>
    <p:sldId id="291" r:id="rId4"/>
    <p:sldId id="293" r:id="rId5"/>
    <p:sldId id="295" r:id="rId6"/>
    <p:sldId id="297" r:id="rId7"/>
    <p:sldId id="299" r:id="rId8"/>
    <p:sldId id="301" r:id="rId9"/>
    <p:sldId id="303" r:id="rId10"/>
    <p:sldId id="305" r:id="rId11"/>
    <p:sldId id="306" r:id="rId12"/>
    <p:sldId id="308" r:id="rId13"/>
    <p:sldId id="275" r:id="rId14"/>
    <p:sldId id="264" r:id="rId15"/>
    <p:sldId id="310" r:id="rId16"/>
    <p:sldId id="311" r:id="rId17"/>
    <p:sldId id="313" r:id="rId18"/>
    <p:sldId id="315" r:id="rId19"/>
    <p:sldId id="316" r:id="rId20"/>
    <p:sldId id="273" r:id="rId21"/>
    <p:sldId id="319" r:id="rId22"/>
    <p:sldId id="320" r:id="rId23"/>
    <p:sldId id="266" r:id="rId24"/>
    <p:sldId id="279" r:id="rId25"/>
    <p:sldId id="322" r:id="rId26"/>
    <p:sldId id="324" r:id="rId27"/>
    <p:sldId id="325" r:id="rId28"/>
    <p:sldId id="278" r:id="rId29"/>
    <p:sldId id="327" r:id="rId30"/>
    <p:sldId id="329" r:id="rId31"/>
    <p:sldId id="331" r:id="rId32"/>
    <p:sldId id="333" r:id="rId33"/>
    <p:sldId id="335" r:id="rId34"/>
    <p:sldId id="285"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34"/>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1362" y="1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E86DD-527B-4A16-9A8D-4ADBF7C7ECEF}" type="datetimeFigureOut">
              <a:rPr lang="ru-RU" smtClean="0"/>
              <a:pPr/>
              <a:t>30.01.2020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DD3D5B-47DC-453C-BA9B-48155FDB952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02486D1-FA32-4D80-BFE0-DE3B29947EEC}" type="slidenum">
              <a:rPr lang="ru-RU" smtClean="0"/>
              <a:pPr/>
              <a:t>4</a:t>
            </a:fld>
            <a:endParaRPr lang="ru-RU"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Образ слайда 1"/>
          <p:cNvSpPr>
            <a:spLocks noGrp="1" noRot="1" noChangeAspect="1" noTextEdit="1"/>
          </p:cNvSpPr>
          <p:nvPr>
            <p:ph type="sldImg"/>
          </p:nvPr>
        </p:nvSpPr>
        <p:spPr bwMode="auto">
          <a:noFill/>
          <a:ln>
            <a:solidFill>
              <a:srgbClr val="000000"/>
            </a:solidFill>
            <a:miter lim="800000"/>
            <a:headEnd/>
            <a:tailEnd/>
          </a:ln>
        </p:spPr>
      </p:sp>
      <p:sp>
        <p:nvSpPr>
          <p:cNvPr id="6451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6451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F202A0C-679C-4194-9265-9C4773E9D4A5}" type="slidenum">
              <a:rPr lang="ru-RU" smtClean="0"/>
              <a:pPr/>
              <a:t>10</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E4668D8B-6CD3-4D84-85F4-8DB9CC53967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E4668D8B-6CD3-4D84-85F4-8DB9CC53967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E4668D8B-6CD3-4D84-85F4-8DB9CC53967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E4668D8B-6CD3-4D84-85F4-8DB9CC53967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668D8B-6CD3-4D84-85F4-8DB9CC53967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6C8D4C46-F4B1-4FE0-A874-FE0F00404D03}" type="datetimeFigureOut">
              <a:rPr lang="ru-RU" smtClean="0"/>
              <a:pPr/>
              <a:t>30.01.2020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E4668D8B-6CD3-4D84-85F4-8DB9CC53967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C8D4C46-F4B1-4FE0-A874-FE0F00404D03}" type="datetimeFigureOut">
              <a:rPr lang="ru-RU" smtClean="0"/>
              <a:pPr/>
              <a:t>30.01.2020</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4668D8B-6CD3-4D84-85F4-8DB9CC53967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tsikoliya.ru/published/publicdata/U164271/attachments/SC/products_pictures/40_enl.jpg"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maximumpc.com/files/u46168/browsers.jpg"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2910" y="2428868"/>
            <a:ext cx="7776864" cy="2585323"/>
          </a:xfrm>
          <a:prstGeom prst="rect">
            <a:avLst/>
          </a:prstGeom>
          <a:noFill/>
        </p:spPr>
        <p:txBody>
          <a:bodyPr wrap="square" rtlCol="0">
            <a:spAutoFit/>
          </a:bodyPr>
          <a:lstStyle/>
          <a:p>
            <a:pPr algn="ctr">
              <a:defRPr/>
            </a:pPr>
            <a:r>
              <a:rPr lang="ru-RU" sz="5400" b="1" dirty="0" smtClean="0">
                <a:ln w="50800"/>
                <a:latin typeface="Times New Roman" pitchFamily="18" charset="0"/>
                <a:cs typeface="Times New Roman" pitchFamily="18" charset="0"/>
              </a:rPr>
              <a:t>Урок № 21 </a:t>
            </a:r>
          </a:p>
          <a:p>
            <a:pPr algn="ctr">
              <a:defRPr/>
            </a:pPr>
            <a:r>
              <a:rPr lang="ru-RU" sz="5400" b="1" dirty="0" smtClean="0">
                <a:ln w="50800"/>
                <a:latin typeface="Times New Roman" pitchFamily="18" charset="0"/>
                <a:cs typeface="Times New Roman" pitchFamily="18" charset="0"/>
              </a:rPr>
              <a:t>по дисциплине «Информатика»</a:t>
            </a:r>
            <a:endParaRPr lang="ru-RU" sz="5400" b="1" dirty="0">
              <a:ln w="50800"/>
              <a:latin typeface="Times New Roman" pitchFamily="18" charset="0"/>
              <a:cs typeface="Times New Roman" pitchFamily="18" charset="0"/>
            </a:endParaRPr>
          </a:p>
        </p:txBody>
      </p:sp>
    </p:spTree>
    <p:extLst>
      <p:ext uri="{BB962C8B-B14F-4D97-AF65-F5344CB8AC3E}">
        <p14:creationId xmlns:p14="http://schemas.microsoft.com/office/powerpoint/2010/main" xmlns="" val="3607773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8229600" cy="1143000"/>
          </a:xfrm>
          <a:prstGeom prst="rect">
            <a:avLst/>
          </a:prstGeom>
        </p:spPr>
        <p:txBody>
          <a:bodyPr/>
          <a:lstStyle/>
          <a:p>
            <a:pPr fontAlgn="auto">
              <a:spcAft>
                <a:spcPts val="0"/>
              </a:spcAft>
              <a:defRPr/>
            </a:pPr>
            <a:r>
              <a:rPr lang="ru-RU" sz="5000">
                <a:solidFill>
                  <a:schemeClr val="tx2"/>
                </a:solidFill>
                <a:latin typeface="+mj-lt"/>
                <a:ea typeface="+mj-ea"/>
                <a:cs typeface="+mj-cs"/>
              </a:rPr>
              <a:t> </a:t>
            </a:r>
            <a:endParaRPr lang="ru-RU" sz="5000" dirty="0">
              <a:solidFill>
                <a:schemeClr val="tx2"/>
              </a:solidFill>
              <a:latin typeface="+mj-lt"/>
              <a:ea typeface="+mj-ea"/>
              <a:cs typeface="+mj-cs"/>
            </a:endParaRPr>
          </a:p>
        </p:txBody>
      </p:sp>
      <p:sp>
        <p:nvSpPr>
          <p:cNvPr id="5" name="TextBox 4"/>
          <p:cNvSpPr txBox="1"/>
          <p:nvPr/>
        </p:nvSpPr>
        <p:spPr>
          <a:xfrm>
            <a:off x="357158" y="214290"/>
            <a:ext cx="8572560" cy="5186035"/>
          </a:xfrm>
          <a:prstGeom prst="rect">
            <a:avLst/>
          </a:prstGeom>
          <a:noFill/>
        </p:spPr>
        <p:txBody>
          <a:bodyPr wrap="square">
            <a:spAutoFit/>
          </a:bodyPr>
          <a:lstStyle/>
          <a:p>
            <a:pPr algn="ctr">
              <a:defRPr/>
            </a:pPr>
            <a:endParaRPr lang="ru-RU" sz="2800" b="1" dirty="0" smtClean="0">
              <a:solidFill>
                <a:schemeClr val="tx1">
                  <a:lumMod val="95000"/>
                  <a:lumOff val="5000"/>
                </a:schemeClr>
              </a:solidFill>
              <a:latin typeface="Times New Roman" pitchFamily="18" charset="0"/>
              <a:cs typeface="Times New Roman" pitchFamily="18" charset="0"/>
            </a:endParaRPr>
          </a:p>
          <a:p>
            <a:pPr algn="ctr">
              <a:defRPr/>
            </a:pPr>
            <a:r>
              <a:rPr lang="ru-RU" sz="3200" b="1" dirty="0" smtClean="0">
                <a:solidFill>
                  <a:schemeClr val="tx1">
                    <a:lumMod val="95000"/>
                    <a:lumOff val="5000"/>
                  </a:schemeClr>
                </a:solidFill>
                <a:latin typeface="Times New Roman" pitchFamily="18" charset="0"/>
                <a:cs typeface="Times New Roman" pitchFamily="18" charset="0"/>
              </a:rPr>
              <a:t>Изучение </a:t>
            </a:r>
            <a:r>
              <a:rPr lang="ru-RU" sz="3200" b="1" dirty="0">
                <a:solidFill>
                  <a:schemeClr val="tx1">
                    <a:lumMod val="95000"/>
                    <a:lumOff val="5000"/>
                  </a:schemeClr>
                </a:solidFill>
                <a:latin typeface="Times New Roman" pitchFamily="18" charset="0"/>
                <a:cs typeface="Times New Roman" pitchFamily="18" charset="0"/>
              </a:rPr>
              <a:t>нового </a:t>
            </a:r>
            <a:r>
              <a:rPr lang="ru-RU" sz="3200" b="1" dirty="0" smtClean="0">
                <a:solidFill>
                  <a:schemeClr val="tx1">
                    <a:lumMod val="95000"/>
                    <a:lumOff val="5000"/>
                  </a:schemeClr>
                </a:solidFill>
                <a:latin typeface="Times New Roman" pitchFamily="18" charset="0"/>
                <a:cs typeface="Times New Roman" pitchFamily="18" charset="0"/>
              </a:rPr>
              <a:t>материала</a:t>
            </a:r>
          </a:p>
          <a:p>
            <a:pPr algn="just">
              <a:defRPr/>
            </a:pPr>
            <a:endParaRPr lang="ru-RU" sz="2800" dirty="0">
              <a:latin typeface="Times New Roman" pitchFamily="18" charset="0"/>
              <a:cs typeface="Times New Roman" pitchFamily="18" charset="0"/>
            </a:endParaRPr>
          </a:p>
          <a:p>
            <a:pPr algn="just"/>
            <a:r>
              <a:rPr lang="ru-RU" sz="2700" b="1" dirty="0" smtClean="0">
                <a:latin typeface="Times New Roman" pitchFamily="18" charset="0"/>
                <a:cs typeface="Times New Roman" pitchFamily="18" charset="0"/>
              </a:rPr>
              <a:t>1</a:t>
            </a:r>
            <a:r>
              <a:rPr lang="ru-RU" sz="27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Понятие </a:t>
            </a:r>
            <a:r>
              <a:rPr lang="ru-RU" sz="2700" dirty="0" err="1" smtClean="0">
                <a:latin typeface="Times New Roman" pitchFamily="18" charset="0"/>
                <a:cs typeface="Times New Roman" pitchFamily="18" charset="0"/>
              </a:rPr>
              <a:t>интернет-технологии</a:t>
            </a:r>
            <a:r>
              <a:rPr lang="ru-RU" sz="2700" dirty="0" smtClean="0">
                <a:latin typeface="Times New Roman" pitchFamily="18" charset="0"/>
                <a:cs typeface="Times New Roman" pitchFamily="18" charset="0"/>
              </a:rPr>
              <a:t> и логические компоненты </a:t>
            </a:r>
            <a:r>
              <a:rPr lang="ru-RU" sz="2700" dirty="0" err="1" smtClean="0">
                <a:latin typeface="Times New Roman" pitchFamily="18" charset="0"/>
                <a:cs typeface="Times New Roman" pitchFamily="18" charset="0"/>
              </a:rPr>
              <a:t>интернет-технологий</a:t>
            </a:r>
            <a:r>
              <a:rPr lang="ru-RU" sz="2700" dirty="0" smtClean="0">
                <a:latin typeface="Times New Roman" pitchFamily="18" charset="0"/>
                <a:cs typeface="Times New Roman" pitchFamily="18" charset="0"/>
              </a:rPr>
              <a:t>.</a:t>
            </a:r>
          </a:p>
          <a:p>
            <a:pPr algn="just"/>
            <a:endParaRPr lang="ru-RU" sz="2700" dirty="0" smtClean="0">
              <a:latin typeface="Times New Roman" pitchFamily="18" charset="0"/>
              <a:cs typeface="Times New Roman" pitchFamily="18" charset="0"/>
            </a:endParaRPr>
          </a:p>
          <a:p>
            <a:pPr algn="just"/>
            <a:r>
              <a:rPr lang="ru-RU" sz="2700" b="1" dirty="0" smtClean="0">
                <a:latin typeface="Times New Roman" pitchFamily="18" charset="0"/>
                <a:cs typeface="Times New Roman" pitchFamily="18" charset="0"/>
              </a:rPr>
              <a:t>2</a:t>
            </a:r>
            <a:r>
              <a:rPr lang="ru-RU" sz="27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Информационные </a:t>
            </a:r>
            <a:r>
              <a:rPr lang="ru-RU" sz="2700" dirty="0" smtClean="0">
                <a:latin typeface="Times New Roman" pitchFamily="18" charset="0"/>
                <a:cs typeface="Times New Roman" pitchFamily="18" charset="0"/>
              </a:rPr>
              <a:t>ресурсы в Интернете и способы подключения к Интернет. Провайдер.</a:t>
            </a:r>
          </a:p>
          <a:p>
            <a:pPr algn="just"/>
            <a:endParaRPr lang="ru-RU" sz="2700" dirty="0" smtClean="0">
              <a:latin typeface="Times New Roman" pitchFamily="18" charset="0"/>
              <a:cs typeface="Times New Roman" pitchFamily="18" charset="0"/>
            </a:endParaRPr>
          </a:p>
          <a:p>
            <a:r>
              <a:rPr lang="ru-RU" sz="2700" b="1" dirty="0" smtClean="0">
                <a:latin typeface="Times New Roman" pitchFamily="18" charset="0"/>
                <a:cs typeface="Times New Roman" pitchFamily="18" charset="0"/>
              </a:rPr>
              <a:t>3</a:t>
            </a:r>
            <a:r>
              <a:rPr lang="ru-RU" sz="2700" b="1"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Интернет-сервис </a:t>
            </a:r>
            <a:r>
              <a:rPr lang="en-US" sz="2700" dirty="0" smtClean="0">
                <a:latin typeface="Times New Roman" pitchFamily="18" charset="0"/>
                <a:cs typeface="Times New Roman" pitchFamily="18" charset="0"/>
              </a:rPr>
              <a:t>LearningApps.org</a:t>
            </a:r>
            <a:r>
              <a:rPr lang="tt-RU" sz="2700" dirty="0" smtClean="0">
                <a:latin typeface="Times New Roman" pitchFamily="18" charset="0"/>
                <a:cs typeface="Times New Roman" pitchFamily="18" charset="0"/>
              </a:rPr>
              <a:t> и его особенности.</a:t>
            </a:r>
            <a:endParaRPr lang="ru-RU" sz="2700" dirty="0" smtClean="0">
              <a:latin typeface="Times New Roman" pitchFamily="18" charset="0"/>
              <a:cs typeface="Times New Roman" pitchFamily="18" charset="0"/>
            </a:endParaRPr>
          </a:p>
          <a:p>
            <a:pPr algn="just"/>
            <a:r>
              <a:rPr lang="ru-RU" sz="2700" dirty="0" smtClean="0">
                <a:latin typeface="Times New Roman" pitchFamily="18" charset="0"/>
                <a:cs typeface="Times New Roman" pitchFamily="18" charset="0"/>
              </a:rPr>
              <a:t> </a:t>
            </a:r>
            <a:endParaRPr lang="ru-RU" sz="2700" kern="1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8358246" cy="1785950"/>
          </a:xfrm>
        </p:spPr>
        <p:txBody>
          <a:bodyPr>
            <a:normAutofit fontScale="90000"/>
          </a:bodyPr>
          <a:lstStyle/>
          <a:p>
            <a:pPr algn="ctr"/>
            <a:r>
              <a:rPr lang="ru-RU" sz="2700" b="1" dirty="0" smtClean="0">
                <a:solidFill>
                  <a:schemeClr val="tx1"/>
                </a:solidFill>
                <a:latin typeface="Times New Roman" pitchFamily="18" charset="0"/>
                <a:cs typeface="Times New Roman" pitchFamily="18" charset="0"/>
              </a:rPr>
              <a:t>1. Понятие </a:t>
            </a:r>
            <a:r>
              <a:rPr lang="ru-RU" sz="2700" b="1" dirty="0" err="1" smtClean="0">
                <a:solidFill>
                  <a:schemeClr val="tx1"/>
                </a:solidFill>
                <a:latin typeface="Times New Roman" pitchFamily="18" charset="0"/>
                <a:cs typeface="Times New Roman" pitchFamily="18" charset="0"/>
              </a:rPr>
              <a:t>интернет-технологии</a:t>
            </a:r>
            <a:r>
              <a:rPr lang="ru-RU" sz="2700" b="1" dirty="0" smtClean="0">
                <a:solidFill>
                  <a:schemeClr val="tx1"/>
                </a:solidFill>
                <a:latin typeface="Times New Roman" pitchFamily="18" charset="0"/>
                <a:cs typeface="Times New Roman" pitchFamily="18" charset="0"/>
              </a:rPr>
              <a:t> и логические компоненты </a:t>
            </a:r>
            <a:r>
              <a:rPr lang="ru-RU" sz="2700" b="1" dirty="0" err="1" smtClean="0">
                <a:solidFill>
                  <a:schemeClr val="tx1"/>
                </a:solidFill>
                <a:latin typeface="Times New Roman" pitchFamily="18" charset="0"/>
                <a:cs typeface="Times New Roman" pitchFamily="18" charset="0"/>
              </a:rPr>
              <a:t>интернет-технологий</a:t>
            </a:r>
            <a:r>
              <a:rPr lang="ru-RU" sz="2700" b="1" dirty="0" smtClean="0">
                <a:solidFill>
                  <a:schemeClr val="tx1"/>
                </a:solidFill>
                <a:latin typeface="Times New Roman" pitchFamily="18" charset="0"/>
                <a:cs typeface="Times New Roman" pitchFamily="18" charset="0"/>
              </a:rPr>
              <a:t>. </a:t>
            </a:r>
            <a:r>
              <a:rPr lang="ru-RU" dirty="0" smtClean="0"/>
              <a:t/>
            </a:r>
            <a:br>
              <a:rPr lang="ru-RU" dirty="0" smtClean="0"/>
            </a:br>
            <a:endParaRPr lang="ru-RU" dirty="0"/>
          </a:p>
        </p:txBody>
      </p:sp>
      <p:sp>
        <p:nvSpPr>
          <p:cNvPr id="3" name="Прямоугольник 2"/>
          <p:cNvSpPr/>
          <p:nvPr/>
        </p:nvSpPr>
        <p:spPr>
          <a:xfrm>
            <a:off x="214282" y="1928802"/>
            <a:ext cx="8643998" cy="3785652"/>
          </a:xfrm>
          <a:prstGeom prst="rect">
            <a:avLst/>
          </a:prstGeom>
        </p:spPr>
        <p:txBody>
          <a:bodyPr wrap="square">
            <a:spAutoFit/>
          </a:bodyPr>
          <a:lstStyle/>
          <a:p>
            <a:pPr algn="just"/>
            <a:r>
              <a:rPr lang="ru-RU" sz="2000" b="1" dirty="0" smtClean="0">
                <a:latin typeface="Times New Roman" pitchFamily="18" charset="0"/>
                <a:cs typeface="Times New Roman" pitchFamily="18" charset="0"/>
              </a:rPr>
              <a:t>    </a:t>
            </a:r>
            <a:r>
              <a:rPr lang="ru-RU" sz="2400" b="1" dirty="0" err="1" smtClean="0">
                <a:latin typeface="Times New Roman" pitchFamily="18" charset="0"/>
                <a:cs typeface="Times New Roman" pitchFamily="18" charset="0"/>
              </a:rPr>
              <a:t>Интернет-технологии</a:t>
            </a:r>
            <a:r>
              <a:rPr lang="ru-RU" sz="2400" b="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 это коммуникационные, информационные и иные технологии и сервисы, которые осуществляют деятельность в Интернете.  Внедрение </a:t>
            </a:r>
            <a:r>
              <a:rPr lang="ru-RU" sz="2400" i="1" dirty="0" err="1" smtClean="0">
                <a:latin typeface="Times New Roman" pitchFamily="18" charset="0"/>
                <a:cs typeface="Times New Roman" pitchFamily="18" charset="0"/>
              </a:rPr>
              <a:t>Интернет-технологий</a:t>
            </a:r>
            <a:r>
              <a:rPr lang="ru-RU" sz="2400" i="1" dirty="0" smtClean="0">
                <a:latin typeface="Times New Roman" pitchFamily="18" charset="0"/>
                <a:cs typeface="Times New Roman" pitchFamily="18" charset="0"/>
              </a:rPr>
              <a:t> во внутреннее пространство любой организации, фирмы или компании – достаточно трудоемкий процесс. Это связано с тем, что </a:t>
            </a:r>
            <a:r>
              <a:rPr lang="ru-RU" sz="2400" i="1" dirty="0" err="1" smtClean="0">
                <a:latin typeface="Times New Roman" pitchFamily="18" charset="0"/>
                <a:cs typeface="Times New Roman" pitchFamily="18" charset="0"/>
              </a:rPr>
              <a:t>Интернет-технологии</a:t>
            </a:r>
            <a:r>
              <a:rPr lang="ru-RU" sz="2400" i="1" dirty="0" smtClean="0">
                <a:latin typeface="Times New Roman" pitchFamily="18" charset="0"/>
                <a:cs typeface="Times New Roman" pitchFamily="18" charset="0"/>
              </a:rPr>
              <a:t> являются сложной системой, состоящей из </a:t>
            </a:r>
            <a:r>
              <a:rPr lang="ru-RU" sz="2400" b="1" i="1" dirty="0" smtClean="0">
                <a:latin typeface="Times New Roman" pitchFamily="18" charset="0"/>
                <a:cs typeface="Times New Roman" pitchFamily="18" charset="0"/>
              </a:rPr>
              <a:t>физических </a:t>
            </a:r>
            <a:r>
              <a:rPr lang="ru-RU" sz="2400" i="1" dirty="0" smtClean="0">
                <a:latin typeface="Times New Roman" pitchFamily="18" charset="0"/>
                <a:cs typeface="Times New Roman" pitchFamily="18" charset="0"/>
              </a:rPr>
              <a:t>и</a:t>
            </a:r>
            <a:r>
              <a:rPr lang="ru-RU" sz="2400" b="1" i="1" dirty="0" smtClean="0">
                <a:latin typeface="Times New Roman" pitchFamily="18" charset="0"/>
                <a:cs typeface="Times New Roman" pitchFamily="18" charset="0"/>
              </a:rPr>
              <a:t> логических </a:t>
            </a:r>
            <a:r>
              <a:rPr lang="ru-RU" sz="2400" i="1" dirty="0" smtClean="0">
                <a:latin typeface="Times New Roman" pitchFamily="18" charset="0"/>
                <a:cs typeface="Times New Roman" pitchFamily="18" charset="0"/>
              </a:rPr>
              <a:t>компонентов. </a:t>
            </a:r>
            <a:endParaRPr lang="ru-RU" sz="2400" i="1" dirty="0" smtClean="0">
              <a:latin typeface="Times New Roman" pitchFamily="18" charset="0"/>
              <a:cs typeface="Times New Roman" pitchFamily="18" charset="0"/>
            </a:endParaRPr>
          </a:p>
          <a:p>
            <a:pPr algn="just"/>
            <a:r>
              <a:rPr lang="ru-RU" sz="2400" i="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   </a:t>
            </a:r>
            <a:r>
              <a:rPr lang="ru-RU" sz="2400" i="1" dirty="0" err="1" smtClean="0">
                <a:latin typeface="Times New Roman" pitchFamily="18" charset="0"/>
                <a:cs typeface="Times New Roman" pitchFamily="18" charset="0"/>
              </a:rPr>
              <a:t>Интернет-технологии</a:t>
            </a:r>
            <a:r>
              <a:rPr lang="ru-RU" sz="2400" i="1" dirty="0" smtClean="0">
                <a:latin typeface="Times New Roman" pitchFamily="18" charset="0"/>
                <a:cs typeface="Times New Roman" pitchFamily="18" charset="0"/>
              </a:rPr>
              <a:t> </a:t>
            </a:r>
            <a:r>
              <a:rPr lang="ru-RU" sz="2400" i="1" dirty="0" smtClean="0">
                <a:latin typeface="Times New Roman" pitchFamily="18" charset="0"/>
                <a:cs typeface="Times New Roman" pitchFamily="18" charset="0"/>
              </a:rPr>
              <a:t>по другому называют интернет- сервисами.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496944" cy="6264696"/>
          </a:xfrm>
        </p:spPr>
        <p:txBody>
          <a:bodyPr>
            <a:normAutofit/>
          </a:bodyPr>
          <a:lstStyle/>
          <a:p>
            <a:pPr marL="0" indent="0" algn="ctr">
              <a:buNone/>
            </a:pPr>
            <a:endParaRPr lang="ru-RU" sz="3600" dirty="0">
              <a:latin typeface="Times New Roman" panose="02020603050405020304" pitchFamily="18" charset="0"/>
              <a:cs typeface="Times New Roman" panose="02020603050405020304" pitchFamily="18" charset="0"/>
            </a:endParaRPr>
          </a:p>
          <a:p>
            <a:pPr marL="0" indent="0" algn="just">
              <a:lnSpc>
                <a:spcPct val="110000"/>
              </a:lnSpc>
              <a:buNone/>
            </a:pPr>
            <a:r>
              <a:rPr lang="ru-RU" sz="2800" i="1" dirty="0" smtClean="0">
                <a:solidFill>
                  <a:schemeClr val="tx1"/>
                </a:solidFill>
                <a:latin typeface="Times New Roman" panose="02020603050405020304" pitchFamily="18" charset="0"/>
                <a:cs typeface="Times New Roman" panose="02020603050405020304" pitchFamily="18" charset="0"/>
              </a:rPr>
              <a:t>    Понятие «</a:t>
            </a:r>
            <a:r>
              <a:rPr lang="ru-RU" sz="2800" i="1" dirty="0" err="1" smtClean="0">
                <a:solidFill>
                  <a:schemeClr val="tx1"/>
                </a:solidFill>
                <a:latin typeface="Times New Roman" panose="02020603050405020304" pitchFamily="18" charset="0"/>
                <a:cs typeface="Times New Roman" panose="02020603050405020304" pitchFamily="18" charset="0"/>
              </a:rPr>
              <a:t>интернет-технологии</a:t>
            </a:r>
            <a:r>
              <a:rPr lang="ru-RU" sz="2800" i="1" dirty="0" smtClean="0">
                <a:solidFill>
                  <a:schemeClr val="tx1"/>
                </a:solidFill>
                <a:latin typeface="Times New Roman" panose="02020603050405020304" pitchFamily="18" charset="0"/>
                <a:cs typeface="Times New Roman" panose="02020603050405020304" pitchFamily="18" charset="0"/>
              </a:rPr>
              <a:t>» объединяет </a:t>
            </a:r>
            <a:r>
              <a:rPr lang="ru-RU" sz="2800" i="1" dirty="0">
                <a:solidFill>
                  <a:schemeClr val="tx1"/>
                </a:solidFill>
                <a:latin typeface="Times New Roman" panose="02020603050405020304" pitchFamily="18" charset="0"/>
                <a:cs typeface="Times New Roman" panose="02020603050405020304" pitchFamily="18" charset="0"/>
              </a:rPr>
              <a:t>все, что связано с интернетом. Это - всевозможные сайты, чаты, форумы, электронная почта, интернет коммерция, интернет магазины, социальные сети и много чего еще, что существует в интернете или с помощью интернета. </a:t>
            </a:r>
            <a:endParaRPr lang="ru-RU" sz="2800" i="1" dirty="0" smtClean="0">
              <a:solidFill>
                <a:schemeClr val="tx1"/>
              </a:solidFill>
              <a:latin typeface="Times New Roman" panose="02020603050405020304" pitchFamily="18" charset="0"/>
              <a:cs typeface="Times New Roman" panose="02020603050405020304" pitchFamily="18" charset="0"/>
            </a:endParaRPr>
          </a:p>
          <a:p>
            <a:pPr marL="0" indent="0" algn="just">
              <a:lnSpc>
                <a:spcPct val="110000"/>
              </a:lnSpc>
              <a:buNone/>
            </a:pPr>
            <a:r>
              <a:rPr lang="ru-RU" sz="2800" i="1" dirty="0" smtClean="0">
                <a:solidFill>
                  <a:schemeClr val="tx1"/>
                </a:solidFill>
                <a:latin typeface="Times New Roman" panose="02020603050405020304" pitchFamily="18" charset="0"/>
                <a:cs typeface="Times New Roman" panose="02020603050405020304" pitchFamily="18" charset="0"/>
              </a:rPr>
              <a:t> </a:t>
            </a:r>
            <a:r>
              <a:rPr lang="ru-RU" sz="2800" i="1" dirty="0" smtClean="0">
                <a:solidFill>
                  <a:schemeClr val="tx1"/>
                </a:solidFill>
                <a:latin typeface="Times New Roman" panose="02020603050405020304" pitchFamily="18" charset="0"/>
                <a:cs typeface="Times New Roman" panose="02020603050405020304" pitchFamily="18" charset="0"/>
              </a:rPr>
              <a:t>   </a:t>
            </a:r>
            <a:r>
              <a:rPr lang="ru-RU" sz="2800" i="1" dirty="0" err="1" smtClean="0">
                <a:solidFill>
                  <a:schemeClr val="tx1"/>
                </a:solidFill>
                <a:latin typeface="Times New Roman" panose="02020603050405020304" pitchFamily="18" charset="0"/>
                <a:cs typeface="Times New Roman" panose="02020603050405020304" pitchFamily="18" charset="0"/>
              </a:rPr>
              <a:t>Интернет-технологии</a:t>
            </a:r>
            <a:r>
              <a:rPr lang="ru-RU" sz="2800" i="1" dirty="0" smtClean="0">
                <a:solidFill>
                  <a:schemeClr val="tx1"/>
                </a:solidFill>
                <a:latin typeface="Times New Roman" panose="02020603050405020304" pitchFamily="18" charset="0"/>
                <a:cs typeface="Times New Roman" panose="02020603050405020304" pitchFamily="18" charset="0"/>
              </a:rPr>
              <a:t> </a:t>
            </a:r>
            <a:r>
              <a:rPr lang="ru-RU" sz="2800" i="1" dirty="0">
                <a:solidFill>
                  <a:schemeClr val="tx1"/>
                </a:solidFill>
                <a:latin typeface="Times New Roman" panose="02020603050405020304" pitchFamily="18" charset="0"/>
                <a:cs typeface="Times New Roman" panose="02020603050405020304" pitchFamily="18" charset="0"/>
              </a:rPr>
              <a:t>подразделяются по определенными критериям в зависимости от технических средств (сетей, серверов и т.п.) и специальных программ. </a:t>
            </a:r>
          </a:p>
        </p:txBody>
      </p:sp>
    </p:spTree>
    <p:extLst>
      <p:ext uri="{BB962C8B-B14F-4D97-AF65-F5344CB8AC3E}">
        <p14:creationId xmlns:p14="http://schemas.microsoft.com/office/powerpoint/2010/main" xmlns="" val="612801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43182"/>
            <a:ext cx="4114800" cy="1614486"/>
          </a:xfrm>
        </p:spPr>
        <p:txBody>
          <a:bodyPr>
            <a:normAutofit/>
          </a:bodyPr>
          <a:lstStyle/>
          <a:p>
            <a:pPr algn="ctr">
              <a:buNone/>
            </a:pPr>
            <a:r>
              <a:rPr lang="ru-RU" b="1" dirty="0" smtClean="0">
                <a:latin typeface="Cambria"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Физические компоненты </a:t>
            </a:r>
            <a:endParaRPr lang="ru-RU" dirty="0">
              <a:solidFill>
                <a:schemeClr val="tx1"/>
              </a:solidFill>
              <a:latin typeface="Times New Roman" panose="02020603050405020304" pitchFamily="18" charset="0"/>
              <a:cs typeface="Times New Roman" panose="02020603050405020304" pitchFamily="18" charset="0"/>
            </a:endParaRPr>
          </a:p>
        </p:txBody>
      </p:sp>
      <p:sp>
        <p:nvSpPr>
          <p:cNvPr id="4" name="Содержимое 2"/>
          <p:cNvSpPr txBox="1">
            <a:spLocks/>
          </p:cNvSpPr>
          <p:nvPr/>
        </p:nvSpPr>
        <p:spPr>
          <a:xfrm>
            <a:off x="4646025" y="2585900"/>
            <a:ext cx="4114800" cy="1614486"/>
          </a:xfrm>
          <a:prstGeom prst="rect">
            <a:avLst/>
          </a:prstGeom>
        </p:spPr>
        <p:txBody>
          <a:bodyPr vert="horz" lIns="91440" tIns="45720" rIns="91440" bIns="45720" rtlCol="0">
            <a:normAutofit/>
          </a:bodyPr>
          <a:lstStyle/>
          <a:p>
            <a:pPr marL="342900" indent="-342900" algn="ctr">
              <a:spcBef>
                <a:spcPct val="20000"/>
              </a:spcBef>
              <a:buFont typeface="Arial" pitchFamily="34" charset="0"/>
              <a:buNone/>
              <a:defRPr/>
            </a:pPr>
            <a:r>
              <a:rPr lang="ru-RU" sz="3200" b="1" dirty="0" smtClean="0">
                <a:solidFill>
                  <a:prstClr val="black"/>
                </a:solidFill>
                <a:latin typeface="Times New Roman" panose="02020603050405020304" pitchFamily="18" charset="0"/>
                <a:cs typeface="Times New Roman" panose="02020603050405020304" pitchFamily="18" charset="0"/>
              </a:rPr>
              <a:t>     Логические компоненты </a:t>
            </a:r>
            <a:endParaRPr lang="ru-RU" sz="3200" dirty="0">
              <a:solidFill>
                <a:prstClr val="black"/>
              </a:solidFill>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rot="16200000" flipH="1">
            <a:off x="5107785" y="1393017"/>
            <a:ext cx="1285884" cy="78581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rot="5400000">
            <a:off x="2285984" y="1357298"/>
            <a:ext cx="1143008" cy="857256"/>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22534" name="Picture 6" descr="http://onlinevsem.ru/wp-content/uploads/2013/10/polez.jpg"/>
          <p:cNvPicPr>
            <a:picLocks noChangeAspect="1" noChangeArrowheads="1"/>
          </p:cNvPicPr>
          <p:nvPr/>
        </p:nvPicPr>
        <p:blipFill>
          <a:blip r:embed="rId2" cstate="print"/>
          <a:srcRect b="510"/>
          <a:stretch>
            <a:fillRect/>
          </a:stretch>
        </p:blipFill>
        <p:spPr bwMode="auto">
          <a:xfrm>
            <a:off x="5093213" y="3714752"/>
            <a:ext cx="3860291" cy="2822857"/>
          </a:xfrm>
          <a:prstGeom prst="rect">
            <a:avLst/>
          </a:prstGeom>
          <a:noFill/>
        </p:spPr>
      </p:pic>
      <p:pic>
        <p:nvPicPr>
          <p:cNvPr id="22536" name="Picture 8" descr="http://www.montageservice.su/sites/default/files/2.jpg"/>
          <p:cNvPicPr>
            <a:picLocks noChangeAspect="1" noChangeArrowheads="1"/>
          </p:cNvPicPr>
          <p:nvPr/>
        </p:nvPicPr>
        <p:blipFill>
          <a:blip r:embed="rId3" cstate="print"/>
          <a:srcRect/>
          <a:stretch>
            <a:fillRect/>
          </a:stretch>
        </p:blipFill>
        <p:spPr bwMode="auto">
          <a:xfrm>
            <a:off x="214282" y="3714752"/>
            <a:ext cx="4573742" cy="2822857"/>
          </a:xfrm>
          <a:prstGeom prst="rect">
            <a:avLst/>
          </a:prstGeom>
          <a:noFill/>
        </p:spPr>
      </p:pic>
      <p:sp>
        <p:nvSpPr>
          <p:cNvPr id="7" name="Прямоугольник 6"/>
          <p:cNvSpPr/>
          <p:nvPr/>
        </p:nvSpPr>
        <p:spPr>
          <a:xfrm>
            <a:off x="1619672" y="340832"/>
            <a:ext cx="5684092" cy="646331"/>
          </a:xfrm>
          <a:prstGeom prst="rect">
            <a:avLst/>
          </a:prstGeom>
        </p:spPr>
        <p:txBody>
          <a:bodyPr wrap="square">
            <a:spAutoFit/>
          </a:bodyPr>
          <a:lstStyle/>
          <a:p>
            <a:pPr lvl="0" algn="ctr">
              <a:spcBef>
                <a:spcPct val="20000"/>
              </a:spcBef>
              <a:buClr>
                <a:srgbClr val="F0A22E"/>
              </a:buClr>
              <a:buSzPct val="70000"/>
            </a:pPr>
            <a:r>
              <a:rPr lang="ru-RU" sz="3600" b="1" dirty="0">
                <a:solidFill>
                  <a:srgbClr val="4E3B30"/>
                </a:solidFill>
                <a:latin typeface="Times New Roman" panose="02020603050405020304" pitchFamily="18" charset="0"/>
                <a:cs typeface="Times New Roman" panose="02020603050405020304" pitchFamily="18" charset="0"/>
              </a:rPr>
              <a:t>Интернет технологии</a:t>
            </a:r>
            <a:endParaRPr lang="en-US" sz="3600" b="1" dirty="0">
              <a:solidFill>
                <a:srgbClr val="4E3B3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691395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484784"/>
            <a:ext cx="8712968" cy="5184576"/>
          </a:xfrm>
        </p:spPr>
        <p:txBody>
          <a:bodyPr>
            <a:normAutofit lnSpcReduction="10000"/>
          </a:bodyPr>
          <a:lstStyle/>
          <a:p>
            <a:pPr marL="457200" indent="-457200" algn="ctr">
              <a:buNone/>
            </a:pPr>
            <a:r>
              <a:rPr lang="ru-RU" sz="2400" b="1" dirty="0" smtClean="0">
                <a:solidFill>
                  <a:schemeClr val="tx1"/>
                </a:solidFill>
                <a:latin typeface="Times New Roman" pitchFamily="18" charset="0"/>
                <a:cs typeface="Times New Roman" pitchFamily="18" charset="0"/>
              </a:rPr>
              <a:t>1. </a:t>
            </a:r>
            <a:r>
              <a:rPr lang="en-US" sz="2400" b="1" dirty="0" smtClean="0">
                <a:solidFill>
                  <a:schemeClr val="tx1"/>
                </a:solidFill>
                <a:latin typeface="Times New Roman" pitchFamily="18" charset="0"/>
                <a:cs typeface="Times New Roman" pitchFamily="18" charset="0"/>
              </a:rPr>
              <a:t>World </a:t>
            </a:r>
            <a:r>
              <a:rPr lang="en-US" sz="2400" b="1" dirty="0" smtClean="0">
                <a:solidFill>
                  <a:schemeClr val="tx1"/>
                </a:solidFill>
                <a:latin typeface="Times New Roman" pitchFamily="18" charset="0"/>
                <a:cs typeface="Times New Roman" pitchFamily="18" charset="0"/>
              </a:rPr>
              <a:t>Wide Web</a:t>
            </a:r>
            <a:r>
              <a:rPr lang="ru-RU" sz="2400" b="1" dirty="0" smtClean="0">
                <a:solidFill>
                  <a:schemeClr val="tx1"/>
                </a:solidFill>
                <a:latin typeface="Times New Roman" pitchFamily="18" charset="0"/>
                <a:cs typeface="Times New Roman" pitchFamily="18" charset="0"/>
              </a:rPr>
              <a:t> – всемирная </a:t>
            </a:r>
            <a:r>
              <a:rPr lang="ru-RU" sz="2400" b="1" dirty="0" smtClean="0">
                <a:solidFill>
                  <a:schemeClr val="tx1"/>
                </a:solidFill>
                <a:latin typeface="Times New Roman" pitchFamily="18" charset="0"/>
                <a:cs typeface="Times New Roman" pitchFamily="18" charset="0"/>
              </a:rPr>
              <a:t>паутина</a:t>
            </a:r>
            <a:r>
              <a:rPr lang="ru-RU" sz="2400" dirty="0" smtClean="0">
                <a:solidFill>
                  <a:schemeClr val="tx1"/>
                </a:solidFill>
                <a:latin typeface="Times New Roman" pitchFamily="18" charset="0"/>
                <a:cs typeface="Times New Roman" pitchFamily="18" charset="0"/>
              </a:rPr>
              <a:t>  </a:t>
            </a:r>
          </a:p>
          <a:p>
            <a:pPr marL="457200" indent="-457200" algn="ctr">
              <a:buAutoNum type="arabicPeriod"/>
            </a:pPr>
            <a:endParaRPr lang="ru-RU" sz="2400" dirty="0" smtClean="0">
              <a:solidFill>
                <a:schemeClr val="tx1"/>
              </a:solidFill>
              <a:latin typeface="Times New Roman" pitchFamily="18" charset="0"/>
              <a:cs typeface="Times New Roman" pitchFamily="18" charset="0"/>
            </a:endParaRPr>
          </a:p>
          <a:p>
            <a:pPr algn="just">
              <a:buNone/>
            </a:pPr>
            <a:r>
              <a:rPr lang="ru-RU" sz="2400" b="1" i="1" dirty="0" smtClean="0">
                <a:solidFill>
                  <a:schemeClr val="tx1"/>
                </a:solidFill>
                <a:latin typeface="Times New Roman" pitchFamily="18" charset="0"/>
                <a:cs typeface="Times New Roman" pitchFamily="18" charset="0"/>
              </a:rPr>
              <a:t>   </a:t>
            </a:r>
            <a:r>
              <a:rPr lang="ru-RU" sz="2400" b="1" i="1" dirty="0" err="1" smtClean="0">
                <a:solidFill>
                  <a:schemeClr val="tx1"/>
                </a:solidFill>
                <a:latin typeface="Times New Roman" pitchFamily="18" charset="0"/>
                <a:cs typeface="Times New Roman" pitchFamily="18" charset="0"/>
              </a:rPr>
              <a:t>Всеми́рная</a:t>
            </a:r>
            <a:r>
              <a:rPr lang="ru-RU" sz="2400" b="1" i="1" dirty="0" smtClean="0">
                <a:solidFill>
                  <a:schemeClr val="tx1"/>
                </a:solidFill>
                <a:latin typeface="Times New Roman" pitchFamily="18" charset="0"/>
                <a:cs typeface="Times New Roman" pitchFamily="18" charset="0"/>
              </a:rPr>
              <a:t> </a:t>
            </a:r>
            <a:r>
              <a:rPr lang="ru-RU" sz="2400" b="1" i="1" dirty="0" err="1" smtClean="0">
                <a:solidFill>
                  <a:schemeClr val="tx1"/>
                </a:solidFill>
                <a:latin typeface="Times New Roman" pitchFamily="18" charset="0"/>
                <a:cs typeface="Times New Roman" pitchFamily="18" charset="0"/>
              </a:rPr>
              <a:t>паути́на</a:t>
            </a:r>
            <a:r>
              <a:rPr lang="ru-RU" sz="2400" i="1" dirty="0" smtClean="0">
                <a:solidFill>
                  <a:schemeClr val="tx1"/>
                </a:solidFill>
                <a:latin typeface="Times New Roman" pitchFamily="18" charset="0"/>
                <a:cs typeface="Times New Roman" pitchFamily="18" charset="0"/>
              </a:rPr>
              <a:t> (англ. </a:t>
            </a:r>
            <a:r>
              <a:rPr lang="ru-RU" sz="2400" i="1" dirty="0" err="1" smtClean="0">
                <a:solidFill>
                  <a:schemeClr val="tx1"/>
                </a:solidFill>
                <a:latin typeface="Times New Roman" pitchFamily="18" charset="0"/>
                <a:cs typeface="Times New Roman" pitchFamily="18" charset="0"/>
              </a:rPr>
              <a:t>World</a:t>
            </a:r>
            <a:r>
              <a:rPr lang="ru-RU" sz="2400" i="1" dirty="0" smtClean="0">
                <a:solidFill>
                  <a:schemeClr val="tx1"/>
                </a:solidFill>
                <a:latin typeface="Times New Roman" pitchFamily="18" charset="0"/>
                <a:cs typeface="Times New Roman" pitchFamily="18" charset="0"/>
              </a:rPr>
              <a:t> </a:t>
            </a:r>
            <a:r>
              <a:rPr lang="ru-RU" sz="2400" i="1" dirty="0" err="1" smtClean="0">
                <a:solidFill>
                  <a:schemeClr val="tx1"/>
                </a:solidFill>
                <a:latin typeface="Times New Roman" pitchFamily="18" charset="0"/>
                <a:cs typeface="Times New Roman" pitchFamily="18" charset="0"/>
              </a:rPr>
              <a:t>Wide</a:t>
            </a:r>
            <a:r>
              <a:rPr lang="ru-RU" sz="2400" i="1" dirty="0" smtClean="0">
                <a:solidFill>
                  <a:schemeClr val="tx1"/>
                </a:solidFill>
                <a:latin typeface="Times New Roman" pitchFamily="18" charset="0"/>
                <a:cs typeface="Times New Roman" pitchFamily="18" charset="0"/>
              </a:rPr>
              <a:t> </a:t>
            </a:r>
            <a:r>
              <a:rPr lang="ru-RU" sz="2400" i="1" dirty="0" err="1" smtClean="0">
                <a:solidFill>
                  <a:schemeClr val="tx1"/>
                </a:solidFill>
                <a:latin typeface="Times New Roman" pitchFamily="18" charset="0"/>
                <a:cs typeface="Times New Roman" pitchFamily="18" charset="0"/>
              </a:rPr>
              <a:t>Web</a:t>
            </a:r>
            <a:r>
              <a:rPr lang="ru-RU" sz="2400" i="1" dirty="0" smtClean="0">
                <a:solidFill>
                  <a:schemeClr val="tx1"/>
                </a:solidFill>
                <a:latin typeface="Times New Roman" pitchFamily="18" charset="0"/>
                <a:cs typeface="Times New Roman" pitchFamily="18" charset="0"/>
              </a:rPr>
              <a:t>) </a:t>
            </a:r>
            <a:r>
              <a:rPr lang="ru-RU" sz="2400" i="1" dirty="0" smtClean="0">
                <a:solidFill>
                  <a:schemeClr val="tx1"/>
                </a:solidFill>
                <a:latin typeface="Times New Roman" pitchFamily="18" charset="0"/>
                <a:cs typeface="Times New Roman" pitchFamily="18" charset="0"/>
              </a:rPr>
              <a:t>— распределённая</a:t>
            </a:r>
          </a:p>
          <a:p>
            <a:pPr algn="just">
              <a:buNone/>
            </a:pPr>
            <a:r>
              <a:rPr lang="ru-RU" sz="2400" i="1" dirty="0" smtClean="0">
                <a:solidFill>
                  <a:schemeClr val="tx1"/>
                </a:solidFill>
                <a:latin typeface="Times New Roman" pitchFamily="18" charset="0"/>
                <a:cs typeface="Times New Roman" pitchFamily="18" charset="0"/>
              </a:rPr>
              <a:t>система</a:t>
            </a:r>
            <a:r>
              <a:rPr lang="ru-RU" sz="2400" i="1" dirty="0" smtClean="0">
                <a:solidFill>
                  <a:schemeClr val="tx1"/>
                </a:solidFill>
                <a:latin typeface="Times New Roman" pitchFamily="18" charset="0"/>
                <a:cs typeface="Times New Roman" pitchFamily="18" charset="0"/>
              </a:rPr>
              <a:t>, </a:t>
            </a:r>
            <a:r>
              <a:rPr lang="ru-RU" sz="2400" i="1" dirty="0" smtClean="0">
                <a:solidFill>
                  <a:schemeClr val="tx1"/>
                </a:solidFill>
                <a:latin typeface="Times New Roman" pitchFamily="18" charset="0"/>
                <a:cs typeface="Times New Roman" pitchFamily="18" charset="0"/>
              </a:rPr>
              <a:t>предоставляющая доступ </a:t>
            </a:r>
            <a:r>
              <a:rPr lang="ru-RU" sz="2400" i="1" dirty="0" smtClean="0">
                <a:solidFill>
                  <a:schemeClr val="tx1"/>
                </a:solidFill>
                <a:latin typeface="Times New Roman" pitchFamily="18" charset="0"/>
                <a:cs typeface="Times New Roman" pitchFamily="18" charset="0"/>
              </a:rPr>
              <a:t>к связанным между </a:t>
            </a:r>
            <a:r>
              <a:rPr lang="ru-RU" sz="2400" i="1" dirty="0" smtClean="0">
                <a:solidFill>
                  <a:schemeClr val="tx1"/>
                </a:solidFill>
                <a:latin typeface="Times New Roman" pitchFamily="18" charset="0"/>
                <a:cs typeface="Times New Roman" pitchFamily="18" charset="0"/>
              </a:rPr>
              <a:t>собой</a:t>
            </a:r>
          </a:p>
          <a:p>
            <a:pPr algn="just">
              <a:buNone/>
            </a:pPr>
            <a:r>
              <a:rPr lang="ru-RU" sz="2400" i="1" dirty="0" smtClean="0">
                <a:solidFill>
                  <a:schemeClr val="tx1"/>
                </a:solidFill>
                <a:latin typeface="Times New Roman" pitchFamily="18" charset="0"/>
                <a:cs typeface="Times New Roman" pitchFamily="18" charset="0"/>
              </a:rPr>
              <a:t>документам, расположенным </a:t>
            </a:r>
            <a:r>
              <a:rPr lang="ru-RU" sz="2400" i="1" dirty="0" smtClean="0">
                <a:solidFill>
                  <a:schemeClr val="tx1"/>
                </a:solidFill>
                <a:latin typeface="Times New Roman" pitchFamily="18" charset="0"/>
                <a:cs typeface="Times New Roman" pitchFamily="18" charset="0"/>
              </a:rPr>
              <a:t>на различных </a:t>
            </a:r>
            <a:r>
              <a:rPr lang="ru-RU" sz="2400" i="1" dirty="0" smtClean="0">
                <a:solidFill>
                  <a:schemeClr val="tx1"/>
                </a:solidFill>
                <a:latin typeface="Times New Roman" pitchFamily="18" charset="0"/>
                <a:cs typeface="Times New Roman" pitchFamily="18" charset="0"/>
              </a:rPr>
              <a:t>компьютерах,</a:t>
            </a:r>
          </a:p>
          <a:p>
            <a:pPr algn="just">
              <a:buNone/>
            </a:pPr>
            <a:r>
              <a:rPr lang="ru-RU" sz="2400" i="1" dirty="0" smtClean="0">
                <a:solidFill>
                  <a:schemeClr val="tx1"/>
                </a:solidFill>
                <a:latin typeface="Times New Roman" pitchFamily="18" charset="0"/>
                <a:cs typeface="Times New Roman" pitchFamily="18" charset="0"/>
              </a:rPr>
              <a:t>подключённых </a:t>
            </a:r>
            <a:r>
              <a:rPr lang="ru-RU" sz="2400" i="1" dirty="0" smtClean="0">
                <a:solidFill>
                  <a:schemeClr val="tx1"/>
                </a:solidFill>
                <a:latin typeface="Times New Roman" pitchFamily="18" charset="0"/>
                <a:cs typeface="Times New Roman" pitchFamily="18" charset="0"/>
              </a:rPr>
              <a:t>к сети Интернет. </a:t>
            </a:r>
            <a:endParaRPr lang="ru-RU" sz="2400" i="1" dirty="0" smtClean="0">
              <a:solidFill>
                <a:schemeClr val="tx1"/>
              </a:solidFill>
              <a:latin typeface="Times New Roman" pitchFamily="18" charset="0"/>
              <a:cs typeface="Times New Roman" pitchFamily="18" charset="0"/>
            </a:endParaRPr>
          </a:p>
          <a:p>
            <a:pPr algn="just">
              <a:buNone/>
            </a:pPr>
            <a:r>
              <a:rPr lang="ru-RU" sz="2400" i="1" dirty="0" smtClean="0">
                <a:solidFill>
                  <a:schemeClr val="tx1"/>
                </a:solidFill>
                <a:latin typeface="Times New Roman" pitchFamily="18" charset="0"/>
                <a:cs typeface="Times New Roman" pitchFamily="18" charset="0"/>
              </a:rPr>
              <a:t>  Компьютеры, подключенные </a:t>
            </a:r>
            <a:r>
              <a:rPr lang="ru-RU" sz="2400" i="1" dirty="0" smtClean="0">
                <a:solidFill>
                  <a:schemeClr val="tx1"/>
                </a:solidFill>
                <a:latin typeface="Times New Roman" pitchFamily="18" charset="0"/>
                <a:cs typeface="Times New Roman" pitchFamily="18" charset="0"/>
              </a:rPr>
              <a:t>к сети Интернет  </a:t>
            </a:r>
            <a:r>
              <a:rPr lang="ru-RU" sz="2400" i="1" dirty="0" smtClean="0">
                <a:solidFill>
                  <a:schemeClr val="tx1"/>
                </a:solidFill>
                <a:latin typeface="Times New Roman" pitchFamily="18" charset="0"/>
                <a:cs typeface="Times New Roman" pitchFamily="18" charset="0"/>
              </a:rPr>
              <a:t>называются</a:t>
            </a:r>
          </a:p>
          <a:p>
            <a:pPr algn="just">
              <a:buNone/>
            </a:pPr>
            <a:r>
              <a:rPr lang="ru-RU" sz="2400" b="1" i="1" dirty="0" smtClean="0">
                <a:solidFill>
                  <a:schemeClr val="tx1"/>
                </a:solidFill>
                <a:latin typeface="Times New Roman" pitchFamily="18" charset="0"/>
                <a:cs typeface="Times New Roman" pitchFamily="18" charset="0"/>
              </a:rPr>
              <a:t>рабочими </a:t>
            </a:r>
            <a:r>
              <a:rPr lang="ru-RU" sz="2400" b="1" i="1" dirty="0" smtClean="0">
                <a:solidFill>
                  <a:schemeClr val="tx1"/>
                </a:solidFill>
                <a:latin typeface="Times New Roman" pitchFamily="18" charset="0"/>
                <a:cs typeface="Times New Roman" pitchFamily="18" charset="0"/>
              </a:rPr>
              <a:t>станциями. </a:t>
            </a:r>
            <a:endParaRPr lang="ru-RU" sz="2400" b="1" i="1" dirty="0" smtClean="0">
              <a:solidFill>
                <a:schemeClr val="tx1"/>
              </a:solidFill>
              <a:latin typeface="Times New Roman" pitchFamily="18" charset="0"/>
              <a:cs typeface="Times New Roman" pitchFamily="18" charset="0"/>
            </a:endParaRPr>
          </a:p>
          <a:p>
            <a:pPr algn="just">
              <a:buNone/>
            </a:pPr>
            <a:r>
              <a:rPr lang="ru-RU" sz="2400" i="1" dirty="0" smtClean="0">
                <a:solidFill>
                  <a:schemeClr val="tx1"/>
                </a:solidFill>
                <a:latin typeface="Times New Roman" pitchFamily="18" charset="0"/>
                <a:cs typeface="Times New Roman" pitchFamily="18" charset="0"/>
              </a:rPr>
              <a:t>   Для обозначения</a:t>
            </a:r>
            <a:r>
              <a:rPr lang="ru-RU" sz="2400" i="1" dirty="0" smtClean="0">
                <a:solidFill>
                  <a:schemeClr val="tx1"/>
                </a:solidFill>
                <a:latin typeface="Times New Roman" pitchFamily="18" charset="0"/>
                <a:cs typeface="Times New Roman" pitchFamily="18" charset="0"/>
              </a:rPr>
              <a:t> Всемирной паутины также </a:t>
            </a:r>
            <a:r>
              <a:rPr lang="ru-RU" sz="2400" i="1" dirty="0" smtClean="0">
                <a:solidFill>
                  <a:schemeClr val="tx1"/>
                </a:solidFill>
                <a:latin typeface="Times New Roman" pitchFamily="18" charset="0"/>
                <a:cs typeface="Times New Roman" pitchFamily="18" charset="0"/>
              </a:rPr>
              <a:t>используют</a:t>
            </a:r>
          </a:p>
          <a:p>
            <a:pPr algn="just">
              <a:buNone/>
            </a:pPr>
            <a:r>
              <a:rPr lang="ru-RU" sz="2400" i="1" dirty="0" smtClean="0">
                <a:solidFill>
                  <a:schemeClr val="tx1"/>
                </a:solidFill>
                <a:latin typeface="Times New Roman" pitchFamily="18" charset="0"/>
                <a:cs typeface="Times New Roman" pitchFamily="18" charset="0"/>
              </a:rPr>
              <a:t>слово </a:t>
            </a:r>
            <a:r>
              <a:rPr lang="ru-RU" sz="2400" i="1" dirty="0" err="1" smtClean="0">
                <a:solidFill>
                  <a:schemeClr val="tx1"/>
                </a:solidFill>
                <a:latin typeface="Times New Roman" pitchFamily="18" charset="0"/>
                <a:cs typeface="Times New Roman" pitchFamily="18" charset="0"/>
              </a:rPr>
              <a:t>веб</a:t>
            </a:r>
            <a:r>
              <a:rPr lang="ru-RU" sz="2400" i="1" dirty="0" smtClean="0">
                <a:solidFill>
                  <a:schemeClr val="tx1"/>
                </a:solidFill>
                <a:latin typeface="Times New Roman" pitchFamily="18" charset="0"/>
                <a:cs typeface="Times New Roman" pitchFamily="18" charset="0"/>
              </a:rPr>
              <a:t> </a:t>
            </a:r>
            <a:r>
              <a:rPr lang="ru-RU" sz="2400" i="1" dirty="0" smtClean="0">
                <a:solidFill>
                  <a:schemeClr val="tx1"/>
                </a:solidFill>
                <a:latin typeface="Times New Roman" pitchFamily="18" charset="0"/>
                <a:cs typeface="Times New Roman" pitchFamily="18" charset="0"/>
              </a:rPr>
              <a:t>(англ. </a:t>
            </a:r>
            <a:r>
              <a:rPr lang="ru-RU" sz="2400" i="1" dirty="0" err="1" smtClean="0">
                <a:solidFill>
                  <a:schemeClr val="tx1"/>
                </a:solidFill>
                <a:latin typeface="Times New Roman" pitchFamily="18" charset="0"/>
                <a:cs typeface="Times New Roman" pitchFamily="18" charset="0"/>
              </a:rPr>
              <a:t>web</a:t>
            </a:r>
            <a:r>
              <a:rPr lang="ru-RU" sz="2400" i="1" dirty="0" smtClean="0">
                <a:solidFill>
                  <a:schemeClr val="tx1"/>
                </a:solidFill>
                <a:latin typeface="Times New Roman" pitchFamily="18" charset="0"/>
                <a:cs typeface="Times New Roman" pitchFamily="18" charset="0"/>
              </a:rPr>
              <a:t> «паутина») и </a:t>
            </a:r>
            <a:r>
              <a:rPr lang="ru-RU" sz="2400" i="1" dirty="0" smtClean="0">
                <a:solidFill>
                  <a:schemeClr val="tx1"/>
                </a:solidFill>
                <a:latin typeface="Times New Roman" pitchFamily="18" charset="0"/>
                <a:cs typeface="Times New Roman" pitchFamily="18" charset="0"/>
              </a:rPr>
              <a:t>аббревиатуру  </a:t>
            </a:r>
            <a:r>
              <a:rPr lang="en-US" sz="2400" i="1" dirty="0" smtClean="0">
                <a:solidFill>
                  <a:schemeClr val="tx1"/>
                </a:solidFill>
                <a:latin typeface="Times New Roman" pitchFamily="18" charset="0"/>
                <a:cs typeface="Times New Roman" pitchFamily="18" charset="0"/>
              </a:rPr>
              <a:t>WWW.</a:t>
            </a:r>
            <a:endParaRPr lang="ru-RU" sz="2400" i="1" dirty="0" smtClean="0">
              <a:solidFill>
                <a:schemeClr val="tx1"/>
              </a:solidFill>
              <a:latin typeface="Times New Roman" pitchFamily="18" charset="0"/>
              <a:cs typeface="Times New Roman" pitchFamily="18" charset="0"/>
            </a:endParaRPr>
          </a:p>
          <a:p>
            <a:pPr algn="just">
              <a:buNone/>
            </a:pPr>
            <a:r>
              <a:rPr lang="ru-RU" sz="2400" i="1" dirty="0" smtClean="0">
                <a:solidFill>
                  <a:schemeClr val="tx1"/>
                </a:solidFill>
                <a:latin typeface="Times New Roman" pitchFamily="18" charset="0"/>
                <a:cs typeface="Times New Roman" pitchFamily="18" charset="0"/>
              </a:rPr>
              <a:t> </a:t>
            </a:r>
            <a:r>
              <a:rPr lang="ru-RU" sz="2400" i="1" dirty="0" smtClean="0">
                <a:solidFill>
                  <a:schemeClr val="tx1"/>
                </a:solidFill>
                <a:latin typeface="Times New Roman" pitchFamily="18" charset="0"/>
                <a:cs typeface="Times New Roman" pitchFamily="18" charset="0"/>
              </a:rPr>
              <a:t>   Всемирную</a:t>
            </a:r>
            <a:r>
              <a:rPr lang="ru-RU" sz="2400" i="1" dirty="0" smtClean="0">
                <a:solidFill>
                  <a:schemeClr val="tx1"/>
                </a:solidFill>
                <a:latin typeface="Times New Roman" pitchFamily="18" charset="0"/>
                <a:cs typeface="Times New Roman" pitchFamily="18" charset="0"/>
              </a:rPr>
              <a:t> паутину образуют сотни миллионов </a:t>
            </a:r>
            <a:r>
              <a:rPr lang="ru-RU" sz="2400" i="1" dirty="0" err="1" smtClean="0">
                <a:solidFill>
                  <a:schemeClr val="tx1"/>
                </a:solidFill>
                <a:latin typeface="Times New Roman" pitchFamily="18" charset="0"/>
                <a:cs typeface="Times New Roman" pitchFamily="18" charset="0"/>
              </a:rPr>
              <a:t>веб</a:t>
            </a:r>
            <a:endParaRPr lang="ru-RU" sz="2400" i="1" dirty="0" smtClean="0">
              <a:solidFill>
                <a:schemeClr val="tx1"/>
              </a:solidFill>
              <a:latin typeface="Times New Roman" pitchFamily="18" charset="0"/>
              <a:cs typeface="Times New Roman" pitchFamily="18" charset="0"/>
            </a:endParaRPr>
          </a:p>
          <a:p>
            <a:pPr algn="just">
              <a:buNone/>
            </a:pPr>
            <a:r>
              <a:rPr lang="ru-RU" sz="2400" i="1" dirty="0" smtClean="0">
                <a:solidFill>
                  <a:schemeClr val="tx1"/>
                </a:solidFill>
                <a:latin typeface="Times New Roman" pitchFamily="18" charset="0"/>
                <a:cs typeface="Times New Roman" pitchFamily="18" charset="0"/>
              </a:rPr>
              <a:t>серверов</a:t>
            </a:r>
            <a:r>
              <a:rPr lang="ru-RU" sz="2400" i="1" dirty="0" smtClean="0">
                <a:solidFill>
                  <a:schemeClr val="tx1"/>
                </a:solidFill>
                <a:latin typeface="Times New Roman" pitchFamily="18" charset="0"/>
                <a:cs typeface="Times New Roman" pitchFamily="18" charset="0"/>
              </a:rPr>
              <a:t>.</a:t>
            </a:r>
            <a:endParaRPr lang="ru-RU" sz="2400" dirty="0">
              <a:solidFill>
                <a:schemeClr val="tx1"/>
              </a:solidFill>
              <a:latin typeface="Times New Roman" pitchFamily="18" charset="0"/>
              <a:cs typeface="Times New Roman" pitchFamily="18" charset="0"/>
            </a:endParaRPr>
          </a:p>
        </p:txBody>
      </p:sp>
      <p:sp>
        <p:nvSpPr>
          <p:cNvPr id="4" name="TextBox 3"/>
          <p:cNvSpPr txBox="1"/>
          <p:nvPr/>
        </p:nvSpPr>
        <p:spPr>
          <a:xfrm>
            <a:off x="539552" y="188640"/>
            <a:ext cx="8136904" cy="1077218"/>
          </a:xfrm>
          <a:prstGeom prst="rect">
            <a:avLst/>
          </a:prstGeom>
          <a:noFill/>
        </p:spPr>
        <p:txBody>
          <a:bodyPr wrap="square" rtlCol="0">
            <a:spAutoFit/>
          </a:bodyPr>
          <a:lstStyle/>
          <a:p>
            <a:pPr lvl="0" algn="ctr">
              <a:spcBef>
                <a:spcPct val="20000"/>
              </a:spcBef>
              <a:spcAft>
                <a:spcPts val="1000"/>
              </a:spcAft>
              <a:buClr>
                <a:srgbClr val="F0A22E"/>
              </a:buClr>
              <a:buSzPct val="70000"/>
            </a:pPr>
            <a:r>
              <a:rPr lang="ru-RU" sz="3200" b="1" kern="1000" dirty="0" smtClean="0">
                <a:latin typeface="Times New Roman"/>
                <a:ea typeface="Calibri"/>
                <a:cs typeface="Times New Roman"/>
              </a:rPr>
              <a:t>Логические компоненты </a:t>
            </a:r>
            <a:r>
              <a:rPr lang="ru-RU" sz="3200" b="1" kern="1000" dirty="0" err="1" smtClean="0">
                <a:latin typeface="Times New Roman"/>
                <a:ea typeface="Calibri"/>
                <a:cs typeface="Times New Roman"/>
              </a:rPr>
              <a:t>Интернет-технологий</a:t>
            </a:r>
            <a:r>
              <a:rPr lang="ru-RU" sz="3200" b="1" kern="1000" dirty="0" smtClean="0">
                <a:latin typeface="Times New Roman"/>
                <a:ea typeface="Calibri"/>
                <a:cs typeface="Times New Roman"/>
              </a:rPr>
              <a:t>:</a:t>
            </a:r>
            <a:endParaRPr lang="ru-RU" sz="2400" kern="1000" dirty="0">
              <a:latin typeface="Calibri"/>
              <a:ea typeface="Calibri"/>
              <a:cs typeface="Times New Roman"/>
            </a:endParaRPr>
          </a:p>
        </p:txBody>
      </p:sp>
    </p:spTree>
    <p:extLst>
      <p:ext uri="{BB962C8B-B14F-4D97-AF65-F5344CB8AC3E}">
        <p14:creationId xmlns:p14="http://schemas.microsoft.com/office/powerpoint/2010/main" xmlns="" val="3815414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484784"/>
            <a:ext cx="8784976" cy="5184576"/>
          </a:xfrm>
        </p:spPr>
        <p:txBody>
          <a:bodyPr>
            <a:normAutofit fontScale="70000" lnSpcReduction="20000"/>
          </a:bodyPr>
          <a:lstStyle/>
          <a:p>
            <a:pPr algn="ctr">
              <a:buNone/>
            </a:pPr>
            <a:r>
              <a:rPr lang="ru-RU" sz="3400" b="1" dirty="0" smtClean="0">
                <a:solidFill>
                  <a:schemeClr val="tx1"/>
                </a:solidFill>
                <a:latin typeface="Times New Roman" pitchFamily="18" charset="0"/>
                <a:cs typeface="Times New Roman" pitchFamily="18" charset="0"/>
              </a:rPr>
              <a:t>2. Электронная почта</a:t>
            </a:r>
          </a:p>
          <a:p>
            <a:pPr algn="ctr">
              <a:buNone/>
            </a:pPr>
            <a:endParaRPr lang="ru-RU" sz="3100" b="1" dirty="0" smtClean="0">
              <a:solidFill>
                <a:schemeClr val="tx1"/>
              </a:solidFill>
              <a:latin typeface="Times New Roman" pitchFamily="18" charset="0"/>
              <a:cs typeface="Times New Roman" pitchFamily="18" charset="0"/>
            </a:endParaRPr>
          </a:p>
          <a:p>
            <a:pPr algn="just">
              <a:buNone/>
            </a:pPr>
            <a:r>
              <a:rPr lang="ru-RU" sz="3100" b="1" i="1" dirty="0" smtClean="0">
                <a:solidFill>
                  <a:schemeClr val="tx1"/>
                </a:solidFill>
                <a:latin typeface="Times New Roman" pitchFamily="18" charset="0"/>
                <a:cs typeface="Times New Roman" pitchFamily="18" charset="0"/>
              </a:rPr>
              <a:t>Электронная </a:t>
            </a:r>
            <a:r>
              <a:rPr lang="ru-RU" sz="3100" b="1" i="1" dirty="0" smtClean="0">
                <a:solidFill>
                  <a:schemeClr val="tx1"/>
                </a:solidFill>
                <a:latin typeface="Times New Roman" pitchFamily="18" charset="0"/>
                <a:cs typeface="Times New Roman" pitchFamily="18" charset="0"/>
              </a:rPr>
              <a:t>почта </a:t>
            </a:r>
            <a:r>
              <a:rPr lang="ru-RU" sz="3100" i="1" dirty="0" smtClean="0">
                <a:solidFill>
                  <a:schemeClr val="tx1"/>
                </a:solidFill>
                <a:latin typeface="Times New Roman" pitchFamily="18" charset="0"/>
                <a:cs typeface="Times New Roman" pitchFamily="18" charset="0"/>
              </a:rPr>
              <a:t>(</a:t>
            </a:r>
            <a:r>
              <a:rPr lang="ru-RU" sz="3100" i="1" dirty="0" err="1" smtClean="0">
                <a:solidFill>
                  <a:schemeClr val="tx1"/>
                </a:solidFill>
                <a:latin typeface="Times New Roman" pitchFamily="18" charset="0"/>
                <a:cs typeface="Times New Roman" pitchFamily="18" charset="0"/>
              </a:rPr>
              <a:t>electronic</a:t>
            </a:r>
            <a:r>
              <a:rPr lang="ru-RU" sz="3100" i="1" dirty="0" smtClean="0">
                <a:solidFill>
                  <a:schemeClr val="tx1"/>
                </a:solidFill>
                <a:latin typeface="Times New Roman" pitchFamily="18" charset="0"/>
                <a:cs typeface="Times New Roman" pitchFamily="18" charset="0"/>
              </a:rPr>
              <a:t> </a:t>
            </a:r>
            <a:r>
              <a:rPr lang="ru-RU" sz="3100" i="1" dirty="0" err="1" smtClean="0">
                <a:solidFill>
                  <a:schemeClr val="tx1"/>
                </a:solidFill>
                <a:latin typeface="Times New Roman" pitchFamily="18" charset="0"/>
                <a:cs typeface="Times New Roman" pitchFamily="18" charset="0"/>
              </a:rPr>
              <a:t>mail</a:t>
            </a:r>
            <a:r>
              <a:rPr lang="ru-RU" sz="3100" i="1" dirty="0" smtClean="0">
                <a:solidFill>
                  <a:schemeClr val="tx1"/>
                </a:solidFill>
                <a:latin typeface="Times New Roman" pitchFamily="18" charset="0"/>
                <a:cs typeface="Times New Roman" pitchFamily="18" charset="0"/>
              </a:rPr>
              <a:t>, </a:t>
            </a:r>
            <a:r>
              <a:rPr lang="ru-RU" sz="3100" i="1" dirty="0" err="1" smtClean="0">
                <a:solidFill>
                  <a:schemeClr val="tx1"/>
                </a:solidFill>
                <a:latin typeface="Times New Roman" pitchFamily="18" charset="0"/>
                <a:cs typeface="Times New Roman" pitchFamily="18" charset="0"/>
              </a:rPr>
              <a:t>E-mail</a:t>
            </a:r>
            <a:r>
              <a:rPr lang="ru-RU" sz="3100" i="1" dirty="0" smtClean="0">
                <a:solidFill>
                  <a:schemeClr val="tx1"/>
                </a:solidFill>
                <a:latin typeface="Times New Roman" pitchFamily="18" charset="0"/>
                <a:cs typeface="Times New Roman" pitchFamily="18" charset="0"/>
              </a:rPr>
              <a:t>) – это одна из </a:t>
            </a:r>
            <a:r>
              <a:rPr lang="ru-RU" sz="3100" i="1" dirty="0" smtClean="0">
                <a:solidFill>
                  <a:schemeClr val="tx1"/>
                </a:solidFill>
                <a:latin typeface="Times New Roman" pitchFamily="18" charset="0"/>
                <a:cs typeface="Times New Roman" pitchFamily="18" charset="0"/>
              </a:rPr>
              <a:t>первых</a:t>
            </a:r>
          </a:p>
          <a:p>
            <a:pPr algn="just">
              <a:buNone/>
            </a:pPr>
            <a:r>
              <a:rPr lang="ru-RU" sz="3100" i="1" dirty="0" smtClean="0">
                <a:solidFill>
                  <a:schemeClr val="tx1"/>
                </a:solidFill>
                <a:latin typeface="Times New Roman" pitchFamily="18" charset="0"/>
                <a:cs typeface="Times New Roman" pitchFamily="18" charset="0"/>
              </a:rPr>
              <a:t>и </a:t>
            </a:r>
            <a:r>
              <a:rPr lang="ru-RU" sz="3100" i="1" dirty="0" smtClean="0">
                <a:solidFill>
                  <a:schemeClr val="tx1"/>
                </a:solidFill>
                <a:latin typeface="Times New Roman" pitchFamily="18" charset="0"/>
                <a:cs typeface="Times New Roman" pitchFamily="18" charset="0"/>
              </a:rPr>
              <a:t>наиболее распространенных услуг Интернет. В </a:t>
            </a:r>
            <a:r>
              <a:rPr lang="ru-RU" sz="3100" i="1" dirty="0" smtClean="0">
                <a:solidFill>
                  <a:schemeClr val="tx1"/>
                </a:solidFill>
                <a:latin typeface="Times New Roman" pitchFamily="18" charset="0"/>
                <a:cs typeface="Times New Roman" pitchFamily="18" charset="0"/>
              </a:rPr>
              <a:t>мире</a:t>
            </a:r>
          </a:p>
          <a:p>
            <a:pPr algn="just">
              <a:buNone/>
            </a:pPr>
            <a:r>
              <a:rPr lang="ru-RU" sz="3100" i="1" dirty="0" smtClean="0">
                <a:solidFill>
                  <a:schemeClr val="tx1"/>
                </a:solidFill>
                <a:latin typeface="Times New Roman" pitchFamily="18" charset="0"/>
                <a:cs typeface="Times New Roman" pitchFamily="18" charset="0"/>
              </a:rPr>
              <a:t>насчитывается </a:t>
            </a:r>
            <a:r>
              <a:rPr lang="ru-RU" sz="3100" i="1" dirty="0" smtClean="0">
                <a:solidFill>
                  <a:schemeClr val="tx1"/>
                </a:solidFill>
                <a:latin typeface="Times New Roman" pitchFamily="18" charset="0"/>
                <a:cs typeface="Times New Roman" pitchFamily="18" charset="0"/>
              </a:rPr>
              <a:t>более 200 млн. активных почтовых </a:t>
            </a:r>
            <a:r>
              <a:rPr lang="ru-RU" sz="3100" i="1" dirty="0" smtClean="0">
                <a:solidFill>
                  <a:schemeClr val="tx1"/>
                </a:solidFill>
                <a:latin typeface="Times New Roman" pitchFamily="18" charset="0"/>
                <a:cs typeface="Times New Roman" pitchFamily="18" charset="0"/>
              </a:rPr>
              <a:t>ящиков,</a:t>
            </a:r>
          </a:p>
          <a:p>
            <a:pPr algn="just">
              <a:buNone/>
            </a:pPr>
            <a:r>
              <a:rPr lang="ru-RU" sz="3100" i="1" dirty="0" smtClean="0">
                <a:solidFill>
                  <a:schemeClr val="tx1"/>
                </a:solidFill>
                <a:latin typeface="Times New Roman" pitchFamily="18" charset="0"/>
                <a:cs typeface="Times New Roman" pitchFamily="18" charset="0"/>
              </a:rPr>
              <a:t>которые </a:t>
            </a:r>
            <a:r>
              <a:rPr lang="ru-RU" sz="3100" i="1" dirty="0" smtClean="0">
                <a:solidFill>
                  <a:schemeClr val="tx1"/>
                </a:solidFill>
                <a:latin typeface="Times New Roman" pitchFamily="18" charset="0"/>
                <a:cs typeface="Times New Roman" pitchFamily="18" charset="0"/>
              </a:rPr>
              <a:t>не только обеспечивают пересылку сообщений </a:t>
            </a:r>
            <a:r>
              <a:rPr lang="ru-RU" sz="3100" i="1" dirty="0" smtClean="0">
                <a:solidFill>
                  <a:schemeClr val="tx1"/>
                </a:solidFill>
                <a:latin typeface="Times New Roman" pitchFamily="18" charset="0"/>
                <a:cs typeface="Times New Roman" pitchFamily="18" charset="0"/>
              </a:rPr>
              <a:t>между</a:t>
            </a:r>
          </a:p>
          <a:p>
            <a:pPr algn="just">
              <a:buNone/>
            </a:pPr>
            <a:r>
              <a:rPr lang="ru-RU" sz="3100" i="1" dirty="0" smtClean="0">
                <a:solidFill>
                  <a:schemeClr val="tx1"/>
                </a:solidFill>
                <a:latin typeface="Times New Roman" pitchFamily="18" charset="0"/>
                <a:cs typeface="Times New Roman" pitchFamily="18" charset="0"/>
              </a:rPr>
              <a:t>пользователями </a:t>
            </a:r>
            <a:r>
              <a:rPr lang="ru-RU" sz="3100" i="1" dirty="0" smtClean="0">
                <a:solidFill>
                  <a:schemeClr val="tx1"/>
                </a:solidFill>
                <a:latin typeface="Times New Roman" pitchFamily="18" charset="0"/>
                <a:cs typeface="Times New Roman" pitchFamily="18" charset="0"/>
              </a:rPr>
              <a:t>сети (абонентами), но и служат в </a:t>
            </a:r>
            <a:r>
              <a:rPr lang="ru-RU" sz="3100" i="1" dirty="0" smtClean="0">
                <a:solidFill>
                  <a:schemeClr val="tx1"/>
                </a:solidFill>
                <a:latin typeface="Times New Roman" pitchFamily="18" charset="0"/>
                <a:cs typeface="Times New Roman" pitchFamily="18" charset="0"/>
              </a:rPr>
              <a:t>качестве</a:t>
            </a:r>
          </a:p>
          <a:p>
            <a:pPr algn="just">
              <a:buNone/>
            </a:pPr>
            <a:r>
              <a:rPr lang="ru-RU" sz="3100" i="1" dirty="0" smtClean="0">
                <a:solidFill>
                  <a:schemeClr val="tx1"/>
                </a:solidFill>
                <a:latin typeface="Times New Roman" pitchFamily="18" charset="0"/>
                <a:cs typeface="Times New Roman" pitchFamily="18" charset="0"/>
              </a:rPr>
              <a:t>своеобразной </a:t>
            </a:r>
            <a:r>
              <a:rPr lang="ru-RU" sz="3100" i="1" dirty="0" smtClean="0">
                <a:solidFill>
                  <a:schemeClr val="tx1"/>
                </a:solidFill>
                <a:latin typeface="Times New Roman" pitchFamily="18" charset="0"/>
                <a:cs typeface="Times New Roman" pitchFamily="18" charset="0"/>
              </a:rPr>
              <a:t>базы данных документов, записей </a:t>
            </a:r>
            <a:r>
              <a:rPr lang="ru-RU" sz="3100" i="1" dirty="0" smtClean="0">
                <a:solidFill>
                  <a:schemeClr val="tx1"/>
                </a:solidFill>
                <a:latin typeface="Times New Roman" pitchFamily="18" charset="0"/>
                <a:cs typeface="Times New Roman" pitchFamily="18" charset="0"/>
              </a:rPr>
              <a:t>назначенных</a:t>
            </a:r>
          </a:p>
          <a:p>
            <a:pPr algn="just">
              <a:buNone/>
            </a:pPr>
            <a:r>
              <a:rPr lang="ru-RU" sz="3100" i="1" dirty="0" smtClean="0">
                <a:solidFill>
                  <a:schemeClr val="tx1"/>
                </a:solidFill>
                <a:latin typeface="Times New Roman" pitchFamily="18" charset="0"/>
                <a:cs typeface="Times New Roman" pitchFamily="18" charset="0"/>
              </a:rPr>
              <a:t>встреч</a:t>
            </a:r>
            <a:r>
              <a:rPr lang="ru-RU" sz="3100" i="1" dirty="0" smtClean="0">
                <a:solidFill>
                  <a:schemeClr val="tx1"/>
                </a:solidFill>
                <a:latin typeface="Times New Roman" pitchFamily="18" charset="0"/>
                <a:cs typeface="Times New Roman" pitchFamily="18" charset="0"/>
              </a:rPr>
              <a:t>, новостей.</a:t>
            </a:r>
            <a:endParaRPr lang="ru-RU" sz="3100" dirty="0" smtClean="0">
              <a:solidFill>
                <a:schemeClr val="tx1"/>
              </a:solidFill>
              <a:latin typeface="Times New Roman" pitchFamily="18" charset="0"/>
              <a:cs typeface="Times New Roman" pitchFamily="18" charset="0"/>
            </a:endParaRPr>
          </a:p>
          <a:p>
            <a:pPr algn="just">
              <a:buNone/>
            </a:pPr>
            <a:endParaRPr lang="ru-RU" sz="3100" b="1" i="1" dirty="0" smtClean="0">
              <a:solidFill>
                <a:schemeClr val="tx1"/>
              </a:solidFill>
              <a:latin typeface="Times New Roman" pitchFamily="18" charset="0"/>
              <a:cs typeface="Times New Roman" pitchFamily="18" charset="0"/>
            </a:endParaRPr>
          </a:p>
          <a:p>
            <a:pPr algn="just">
              <a:buNone/>
            </a:pPr>
            <a:r>
              <a:rPr lang="ru-RU" sz="3100" b="1" i="1" dirty="0" err="1" smtClean="0">
                <a:solidFill>
                  <a:schemeClr val="tx1"/>
                </a:solidFill>
                <a:latin typeface="Times New Roman" pitchFamily="18" charset="0"/>
                <a:cs typeface="Times New Roman" pitchFamily="18" charset="0"/>
              </a:rPr>
              <a:t>Электро́нная</a:t>
            </a:r>
            <a:r>
              <a:rPr lang="ru-RU" sz="3100" b="1" i="1" dirty="0" smtClean="0">
                <a:solidFill>
                  <a:schemeClr val="tx1"/>
                </a:solidFill>
                <a:latin typeface="Times New Roman" pitchFamily="18" charset="0"/>
                <a:cs typeface="Times New Roman" pitchFamily="18" charset="0"/>
              </a:rPr>
              <a:t> </a:t>
            </a:r>
            <a:r>
              <a:rPr lang="ru-RU" sz="3100" b="1" i="1" dirty="0" err="1" smtClean="0">
                <a:solidFill>
                  <a:schemeClr val="tx1"/>
                </a:solidFill>
                <a:latin typeface="Times New Roman" pitchFamily="18" charset="0"/>
                <a:cs typeface="Times New Roman" pitchFamily="18" charset="0"/>
              </a:rPr>
              <a:t>по́чта</a:t>
            </a:r>
            <a:r>
              <a:rPr lang="ru-RU" sz="3100" i="1" dirty="0" smtClean="0">
                <a:solidFill>
                  <a:schemeClr val="tx1"/>
                </a:solidFill>
                <a:latin typeface="Times New Roman" pitchFamily="18" charset="0"/>
                <a:cs typeface="Times New Roman" pitchFamily="18" charset="0"/>
              </a:rPr>
              <a:t> важная  технология и служба по пересылке </a:t>
            </a:r>
            <a:r>
              <a:rPr lang="ru-RU" sz="3100" i="1" dirty="0" smtClean="0">
                <a:solidFill>
                  <a:schemeClr val="tx1"/>
                </a:solidFill>
                <a:latin typeface="Times New Roman" pitchFamily="18" charset="0"/>
                <a:cs typeface="Times New Roman" pitchFamily="18" charset="0"/>
              </a:rPr>
              <a:t>и</a:t>
            </a:r>
          </a:p>
          <a:p>
            <a:pPr algn="just">
              <a:buNone/>
            </a:pPr>
            <a:r>
              <a:rPr lang="ru-RU" sz="3100" i="1" dirty="0" smtClean="0">
                <a:solidFill>
                  <a:schemeClr val="tx1"/>
                </a:solidFill>
                <a:latin typeface="Times New Roman" pitchFamily="18" charset="0"/>
                <a:cs typeface="Times New Roman" pitchFamily="18" charset="0"/>
              </a:rPr>
              <a:t>получению </a:t>
            </a:r>
            <a:r>
              <a:rPr lang="ru-RU" sz="3100" i="1" dirty="0" smtClean="0">
                <a:solidFill>
                  <a:schemeClr val="tx1"/>
                </a:solidFill>
                <a:latin typeface="Times New Roman" pitchFamily="18" charset="0"/>
                <a:cs typeface="Times New Roman" pitchFamily="18" charset="0"/>
              </a:rPr>
              <a:t>электронных сообщений между </a:t>
            </a:r>
            <a:r>
              <a:rPr lang="ru-RU" sz="3100" i="1" dirty="0" smtClean="0">
                <a:solidFill>
                  <a:schemeClr val="tx1"/>
                </a:solidFill>
                <a:latin typeface="Times New Roman" pitchFamily="18" charset="0"/>
                <a:cs typeface="Times New Roman" pitchFamily="18" charset="0"/>
              </a:rPr>
              <a:t>пользователями</a:t>
            </a:r>
          </a:p>
          <a:p>
            <a:pPr algn="just">
              <a:buNone/>
            </a:pPr>
            <a:r>
              <a:rPr lang="ru-RU" sz="3100" i="1" dirty="0" smtClean="0">
                <a:solidFill>
                  <a:schemeClr val="tx1"/>
                </a:solidFill>
                <a:latin typeface="Times New Roman" pitchFamily="18" charset="0"/>
                <a:cs typeface="Times New Roman" pitchFamily="18" charset="0"/>
              </a:rPr>
              <a:t>компьютерной </a:t>
            </a:r>
            <a:r>
              <a:rPr lang="ru-RU" sz="3100" i="1" dirty="0" smtClean="0">
                <a:solidFill>
                  <a:schemeClr val="tx1"/>
                </a:solidFill>
                <a:latin typeface="Times New Roman" pitchFamily="18" charset="0"/>
                <a:cs typeface="Times New Roman" pitchFamily="18" charset="0"/>
              </a:rPr>
              <a:t>сети.</a:t>
            </a:r>
            <a:endParaRPr lang="ru-RU" sz="3100" dirty="0" smtClean="0">
              <a:solidFill>
                <a:schemeClr val="tx1"/>
              </a:solidFill>
              <a:latin typeface="Times New Roman" pitchFamily="18" charset="0"/>
              <a:cs typeface="Times New Roman" pitchFamily="18" charset="0"/>
            </a:endParaRPr>
          </a:p>
          <a:p>
            <a:pPr algn="ctr">
              <a:buNone/>
            </a:pPr>
            <a:endParaRPr lang="ru-RU" sz="2400" dirty="0" smtClean="0">
              <a:solidFill>
                <a:schemeClr val="tx1"/>
              </a:solidFill>
              <a:latin typeface="Times New Roman" pitchFamily="18" charset="0"/>
              <a:cs typeface="Times New Roman" pitchFamily="18" charset="0"/>
            </a:endParaRPr>
          </a:p>
          <a:p>
            <a:pPr algn="just">
              <a:buNone/>
            </a:pPr>
            <a:r>
              <a:rPr lang="ru-RU" sz="2400" b="1" i="1" dirty="0" smtClean="0">
                <a:solidFill>
                  <a:schemeClr val="tx1"/>
                </a:solidFill>
                <a:latin typeface="Times New Roman" pitchFamily="18" charset="0"/>
                <a:cs typeface="Times New Roman" pitchFamily="18" charset="0"/>
              </a:rPr>
              <a:t>   </a:t>
            </a:r>
            <a:endParaRPr lang="ru-RU" sz="2400" dirty="0">
              <a:solidFill>
                <a:schemeClr val="tx1"/>
              </a:solidFill>
              <a:latin typeface="Times New Roman" pitchFamily="18" charset="0"/>
              <a:cs typeface="Times New Roman" pitchFamily="18" charset="0"/>
            </a:endParaRPr>
          </a:p>
        </p:txBody>
      </p:sp>
      <p:sp>
        <p:nvSpPr>
          <p:cNvPr id="4" name="TextBox 3"/>
          <p:cNvSpPr txBox="1"/>
          <p:nvPr/>
        </p:nvSpPr>
        <p:spPr>
          <a:xfrm>
            <a:off x="539552" y="188640"/>
            <a:ext cx="8136904" cy="1077218"/>
          </a:xfrm>
          <a:prstGeom prst="rect">
            <a:avLst/>
          </a:prstGeom>
          <a:noFill/>
        </p:spPr>
        <p:txBody>
          <a:bodyPr wrap="square" rtlCol="0">
            <a:spAutoFit/>
          </a:bodyPr>
          <a:lstStyle/>
          <a:p>
            <a:pPr lvl="0" algn="ctr">
              <a:spcBef>
                <a:spcPct val="20000"/>
              </a:spcBef>
              <a:spcAft>
                <a:spcPts val="1000"/>
              </a:spcAft>
              <a:buClr>
                <a:srgbClr val="F0A22E"/>
              </a:buClr>
              <a:buSzPct val="70000"/>
            </a:pPr>
            <a:r>
              <a:rPr lang="ru-RU" sz="3200" b="1" kern="1000" dirty="0" smtClean="0">
                <a:latin typeface="Times New Roman"/>
                <a:ea typeface="Calibri"/>
                <a:cs typeface="Times New Roman"/>
              </a:rPr>
              <a:t>Логические компоненты </a:t>
            </a:r>
            <a:r>
              <a:rPr lang="ru-RU" sz="3200" b="1" kern="1000" dirty="0" err="1" smtClean="0">
                <a:latin typeface="Times New Roman"/>
                <a:ea typeface="Calibri"/>
                <a:cs typeface="Times New Roman"/>
              </a:rPr>
              <a:t>Интернет-технологий</a:t>
            </a:r>
            <a:r>
              <a:rPr lang="ru-RU" sz="3200" b="1" kern="1000" dirty="0" smtClean="0">
                <a:latin typeface="Times New Roman"/>
                <a:ea typeface="Calibri"/>
                <a:cs typeface="Times New Roman"/>
              </a:rPr>
              <a:t>:</a:t>
            </a:r>
            <a:endParaRPr lang="ru-RU" sz="2400" kern="1000" dirty="0">
              <a:latin typeface="Calibri"/>
              <a:ea typeface="Calibri"/>
              <a:cs typeface="Times New Roman"/>
            </a:endParaRPr>
          </a:p>
        </p:txBody>
      </p:sp>
    </p:spTree>
    <p:extLst>
      <p:ext uri="{BB962C8B-B14F-4D97-AF65-F5344CB8AC3E}">
        <p14:creationId xmlns:p14="http://schemas.microsoft.com/office/powerpoint/2010/main" xmlns="" val="38154141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ds04.infourok.ru/uploads/ex/0439/0009c838-4ce2115b/img9.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268760"/>
            <a:ext cx="8784976" cy="5256584"/>
          </a:xfrm>
        </p:spPr>
        <p:txBody>
          <a:bodyPr>
            <a:normAutofit/>
          </a:bodyPr>
          <a:lstStyle/>
          <a:p>
            <a:pPr algn="ctr">
              <a:buNone/>
            </a:pPr>
            <a:r>
              <a:rPr lang="ru-RU" sz="2800" b="1" dirty="0" smtClean="0">
                <a:solidFill>
                  <a:schemeClr val="tx1"/>
                </a:solidFill>
                <a:latin typeface="Times New Roman" pitchFamily="18" charset="0"/>
                <a:cs typeface="Times New Roman" pitchFamily="18" charset="0"/>
              </a:rPr>
              <a:t>3. Передача файлов</a:t>
            </a:r>
          </a:p>
          <a:p>
            <a:pPr algn="ctr">
              <a:buNone/>
            </a:pPr>
            <a:endParaRPr lang="ru-RU" sz="3400" b="1" dirty="0" smtClean="0">
              <a:solidFill>
                <a:schemeClr val="tx1"/>
              </a:solidFill>
              <a:latin typeface="Times New Roman" pitchFamily="18" charset="0"/>
              <a:cs typeface="Times New Roman" pitchFamily="18" charset="0"/>
            </a:endParaRPr>
          </a:p>
          <a:p>
            <a:pPr algn="just">
              <a:buNone/>
            </a:pPr>
            <a:r>
              <a:rPr lang="ru-RU" sz="2800" b="1" dirty="0" smtClean="0">
                <a:solidFill>
                  <a:schemeClr val="tx1"/>
                </a:solidFill>
                <a:latin typeface="Times New Roman" pitchFamily="18" charset="0"/>
                <a:cs typeface="Times New Roman" pitchFamily="18" charset="0"/>
              </a:rPr>
              <a:t>    </a:t>
            </a:r>
            <a:endParaRPr lang="ru-RU" sz="3100" b="1" dirty="0" smtClean="0">
              <a:solidFill>
                <a:schemeClr val="tx1"/>
              </a:solidFill>
              <a:latin typeface="Times New Roman" pitchFamily="18" charset="0"/>
              <a:cs typeface="Times New Roman" pitchFamily="18" charset="0"/>
            </a:endParaRPr>
          </a:p>
          <a:p>
            <a:pPr algn="ctr">
              <a:buNone/>
            </a:pPr>
            <a:endParaRPr lang="ru-RU" sz="2400" dirty="0" smtClean="0">
              <a:solidFill>
                <a:schemeClr val="tx1"/>
              </a:solidFill>
              <a:latin typeface="Times New Roman" pitchFamily="18" charset="0"/>
              <a:cs typeface="Times New Roman" pitchFamily="18" charset="0"/>
            </a:endParaRPr>
          </a:p>
          <a:p>
            <a:pPr algn="just">
              <a:buNone/>
            </a:pPr>
            <a:r>
              <a:rPr lang="ru-RU" sz="2400" b="1" i="1" dirty="0" smtClean="0">
                <a:solidFill>
                  <a:schemeClr val="tx1"/>
                </a:solidFill>
                <a:latin typeface="Times New Roman" pitchFamily="18" charset="0"/>
                <a:cs typeface="Times New Roman" pitchFamily="18" charset="0"/>
              </a:rPr>
              <a:t>   </a:t>
            </a:r>
            <a:endParaRPr lang="ru-RU" sz="2400" dirty="0">
              <a:solidFill>
                <a:schemeClr val="tx1"/>
              </a:solidFill>
              <a:latin typeface="Times New Roman" pitchFamily="18" charset="0"/>
              <a:cs typeface="Times New Roman" pitchFamily="18" charset="0"/>
            </a:endParaRPr>
          </a:p>
        </p:txBody>
      </p:sp>
      <p:sp>
        <p:nvSpPr>
          <p:cNvPr id="4" name="TextBox 3"/>
          <p:cNvSpPr txBox="1"/>
          <p:nvPr/>
        </p:nvSpPr>
        <p:spPr>
          <a:xfrm>
            <a:off x="539552" y="188640"/>
            <a:ext cx="8136904" cy="1077218"/>
          </a:xfrm>
          <a:prstGeom prst="rect">
            <a:avLst/>
          </a:prstGeom>
          <a:noFill/>
        </p:spPr>
        <p:txBody>
          <a:bodyPr wrap="square" rtlCol="0">
            <a:spAutoFit/>
          </a:bodyPr>
          <a:lstStyle/>
          <a:p>
            <a:pPr lvl="0" algn="ctr">
              <a:spcBef>
                <a:spcPct val="20000"/>
              </a:spcBef>
              <a:spcAft>
                <a:spcPts val="1000"/>
              </a:spcAft>
              <a:buClr>
                <a:srgbClr val="F0A22E"/>
              </a:buClr>
              <a:buSzPct val="70000"/>
            </a:pPr>
            <a:r>
              <a:rPr lang="ru-RU" sz="3200" b="1" kern="1000" dirty="0" smtClean="0">
                <a:latin typeface="Times New Roman"/>
                <a:ea typeface="Calibri"/>
                <a:cs typeface="Times New Roman"/>
              </a:rPr>
              <a:t>Логические компоненты </a:t>
            </a:r>
            <a:r>
              <a:rPr lang="ru-RU" sz="3200" b="1" kern="1000" dirty="0" err="1" smtClean="0">
                <a:latin typeface="Times New Roman"/>
                <a:ea typeface="Calibri"/>
                <a:cs typeface="Times New Roman"/>
              </a:rPr>
              <a:t>Интернет-технологий</a:t>
            </a:r>
            <a:r>
              <a:rPr lang="ru-RU" sz="3200" b="1" kern="1000" dirty="0" smtClean="0">
                <a:latin typeface="Times New Roman"/>
                <a:ea typeface="Calibri"/>
                <a:cs typeface="Times New Roman"/>
              </a:rPr>
              <a:t>:</a:t>
            </a:r>
            <a:endParaRPr lang="ru-RU" sz="2400" kern="1000" dirty="0">
              <a:latin typeface="Calibri"/>
              <a:ea typeface="Calibri"/>
              <a:cs typeface="Times New Roman"/>
            </a:endParaRPr>
          </a:p>
        </p:txBody>
      </p:sp>
      <p:pic>
        <p:nvPicPr>
          <p:cNvPr id="5" name="Picture 2" descr="https://ds04.infourok.ru/uploads/ex/1226/000eb825-9fb05728/img19.jpg"/>
          <p:cNvPicPr>
            <a:picLocks noChangeAspect="1" noChangeArrowheads="1"/>
          </p:cNvPicPr>
          <p:nvPr/>
        </p:nvPicPr>
        <p:blipFill>
          <a:blip r:embed="rId2" cstate="print"/>
          <a:srcRect/>
          <a:stretch>
            <a:fillRect/>
          </a:stretch>
        </p:blipFill>
        <p:spPr bwMode="auto">
          <a:xfrm>
            <a:off x="1043608" y="1916832"/>
            <a:ext cx="7128792" cy="4752528"/>
          </a:xfrm>
          <a:prstGeom prst="rect">
            <a:avLst/>
          </a:prstGeom>
          <a:noFill/>
        </p:spPr>
      </p:pic>
    </p:spTree>
    <p:extLst>
      <p:ext uri="{BB962C8B-B14F-4D97-AF65-F5344CB8AC3E}">
        <p14:creationId xmlns:p14="http://schemas.microsoft.com/office/powerpoint/2010/main" xmlns="" val="38154141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484784"/>
            <a:ext cx="8784976" cy="5184576"/>
          </a:xfrm>
        </p:spPr>
        <p:txBody>
          <a:bodyPr>
            <a:normAutofit/>
          </a:bodyPr>
          <a:lstStyle/>
          <a:p>
            <a:pPr algn="ctr">
              <a:buNone/>
            </a:pPr>
            <a:r>
              <a:rPr lang="ru-RU" sz="2800" b="1" dirty="0" smtClean="0">
                <a:solidFill>
                  <a:schemeClr val="tx1"/>
                </a:solidFill>
                <a:latin typeface="Times New Roman" pitchFamily="18" charset="0"/>
                <a:cs typeface="Times New Roman" pitchFamily="18" charset="0"/>
              </a:rPr>
              <a:t>4. Интерактивный </a:t>
            </a:r>
            <a:r>
              <a:rPr lang="ru-RU" sz="2800" b="1" dirty="0" smtClean="0">
                <a:solidFill>
                  <a:schemeClr val="tx1"/>
                </a:solidFill>
                <a:latin typeface="Times New Roman" pitchFamily="18" charset="0"/>
                <a:cs typeface="Times New Roman" pitchFamily="18" charset="0"/>
              </a:rPr>
              <a:t>чат</a:t>
            </a:r>
          </a:p>
          <a:p>
            <a:pPr lvl="0" algn="just">
              <a:buNone/>
            </a:pPr>
            <a:r>
              <a:rPr lang="ru-RU" sz="2800" b="1" dirty="0" smtClean="0">
                <a:solidFill>
                  <a:schemeClr val="tx1"/>
                </a:solidFill>
                <a:latin typeface="Times New Roman" pitchFamily="18" charset="0"/>
                <a:ea typeface="Calibri"/>
                <a:cs typeface="Times New Roman" pitchFamily="18" charset="0"/>
              </a:rPr>
              <a:t>  </a:t>
            </a:r>
          </a:p>
          <a:p>
            <a:pPr lvl="0" algn="just">
              <a:buNone/>
            </a:pPr>
            <a:r>
              <a:rPr lang="ru-RU" sz="2800" b="1" i="1" dirty="0" smtClean="0">
                <a:solidFill>
                  <a:schemeClr val="tx1"/>
                </a:solidFill>
                <a:latin typeface="Times New Roman" pitchFamily="18" charset="0"/>
                <a:ea typeface="Calibri"/>
                <a:cs typeface="Times New Roman" pitchFamily="18" charset="0"/>
              </a:rPr>
              <a:t> </a:t>
            </a:r>
            <a:r>
              <a:rPr lang="ru-RU" sz="2800" b="1" i="1" dirty="0" smtClean="0">
                <a:solidFill>
                  <a:schemeClr val="tx1"/>
                </a:solidFill>
                <a:latin typeface="Times New Roman" pitchFamily="18" charset="0"/>
                <a:ea typeface="Calibri"/>
                <a:cs typeface="Times New Roman" pitchFamily="18" charset="0"/>
              </a:rPr>
              <a:t>  Чат</a:t>
            </a:r>
            <a:r>
              <a:rPr lang="ru-RU" sz="2800" i="1" dirty="0" smtClean="0">
                <a:solidFill>
                  <a:schemeClr val="tx1"/>
                </a:solidFill>
                <a:latin typeface="Times New Roman" pitchFamily="18" charset="0"/>
                <a:ea typeface="Calibri"/>
                <a:cs typeface="Times New Roman" pitchFamily="18" charset="0"/>
              </a:rPr>
              <a:t> </a:t>
            </a:r>
            <a:r>
              <a:rPr lang="ru-RU" sz="2800" i="1" dirty="0" smtClean="0">
                <a:solidFill>
                  <a:schemeClr val="tx1"/>
                </a:solidFill>
                <a:latin typeface="Times New Roman" pitchFamily="18" charset="0"/>
                <a:ea typeface="Calibri"/>
                <a:cs typeface="Times New Roman" pitchFamily="18" charset="0"/>
              </a:rPr>
              <a:t>– средство общения пользователей по сети </a:t>
            </a:r>
            <a:r>
              <a:rPr lang="ru-RU" sz="2800" i="1" dirty="0" smtClean="0">
                <a:solidFill>
                  <a:schemeClr val="tx1"/>
                </a:solidFill>
                <a:latin typeface="Times New Roman" pitchFamily="18" charset="0"/>
                <a:ea typeface="Calibri"/>
                <a:cs typeface="Times New Roman" pitchFamily="18" charset="0"/>
              </a:rPr>
              <a:t>в</a:t>
            </a:r>
          </a:p>
          <a:p>
            <a:pPr lvl="0" algn="just">
              <a:buNone/>
            </a:pPr>
            <a:r>
              <a:rPr lang="ru-RU" sz="2800" i="1" dirty="0" smtClean="0">
                <a:solidFill>
                  <a:schemeClr val="tx1"/>
                </a:solidFill>
                <a:latin typeface="Times New Roman" pitchFamily="18" charset="0"/>
                <a:ea typeface="Calibri"/>
                <a:cs typeface="Times New Roman" pitchFamily="18" charset="0"/>
              </a:rPr>
              <a:t>р</a:t>
            </a:r>
            <a:r>
              <a:rPr lang="ru-RU" sz="2800" i="1" dirty="0" smtClean="0">
                <a:solidFill>
                  <a:schemeClr val="tx1"/>
                </a:solidFill>
                <a:latin typeface="Times New Roman" pitchFamily="18" charset="0"/>
                <a:ea typeface="Calibri"/>
                <a:cs typeface="Times New Roman" pitchFamily="18" charset="0"/>
              </a:rPr>
              <a:t>ежиме реального </a:t>
            </a:r>
            <a:r>
              <a:rPr lang="ru-RU" sz="2800" i="1" dirty="0" smtClean="0">
                <a:solidFill>
                  <a:schemeClr val="tx1"/>
                </a:solidFill>
                <a:latin typeface="Times New Roman" pitchFamily="18" charset="0"/>
                <a:ea typeface="Calibri"/>
                <a:cs typeface="Times New Roman" pitchFamily="18" charset="0"/>
              </a:rPr>
              <a:t>времени, а так же </a:t>
            </a:r>
            <a:r>
              <a:rPr lang="ru-RU" sz="2800" i="1" dirty="0" smtClean="0">
                <a:solidFill>
                  <a:schemeClr val="tx1"/>
                </a:solidFill>
                <a:latin typeface="Times New Roman" pitchFamily="18" charset="0"/>
                <a:ea typeface="Calibri"/>
                <a:cs typeface="Times New Roman" pitchFamily="18" charset="0"/>
              </a:rPr>
              <a:t>программное</a:t>
            </a:r>
          </a:p>
          <a:p>
            <a:pPr lvl="0" algn="just">
              <a:buNone/>
            </a:pPr>
            <a:r>
              <a:rPr lang="ru-RU" sz="2800" i="1" dirty="0" smtClean="0">
                <a:solidFill>
                  <a:schemeClr val="tx1"/>
                </a:solidFill>
                <a:latin typeface="Times New Roman" pitchFamily="18" charset="0"/>
                <a:ea typeface="Calibri"/>
                <a:cs typeface="Times New Roman" pitchFamily="18" charset="0"/>
              </a:rPr>
              <a:t>обеспечение, позволяющее </a:t>
            </a:r>
            <a:r>
              <a:rPr lang="ru-RU" sz="2800" i="1" dirty="0" smtClean="0">
                <a:solidFill>
                  <a:schemeClr val="tx1"/>
                </a:solidFill>
                <a:latin typeface="Times New Roman" pitchFamily="18" charset="0"/>
                <a:ea typeface="Calibri"/>
                <a:cs typeface="Times New Roman" pitchFamily="18" charset="0"/>
              </a:rPr>
              <a:t>организовывать </a:t>
            </a:r>
            <a:r>
              <a:rPr lang="ru-RU" sz="2800" i="1" dirty="0" smtClean="0">
                <a:solidFill>
                  <a:schemeClr val="tx1"/>
                </a:solidFill>
                <a:latin typeface="Times New Roman" pitchFamily="18" charset="0"/>
                <a:ea typeface="Calibri"/>
                <a:cs typeface="Times New Roman" pitchFamily="18" charset="0"/>
              </a:rPr>
              <a:t>такое</a:t>
            </a:r>
          </a:p>
          <a:p>
            <a:pPr lvl="0" algn="just">
              <a:buNone/>
            </a:pPr>
            <a:r>
              <a:rPr lang="ru-RU" sz="2800" i="1" dirty="0" smtClean="0">
                <a:solidFill>
                  <a:schemeClr val="tx1"/>
                </a:solidFill>
                <a:latin typeface="Times New Roman" pitchFamily="18" charset="0"/>
                <a:ea typeface="Calibri"/>
                <a:cs typeface="Times New Roman" pitchFamily="18" charset="0"/>
              </a:rPr>
              <a:t>общение</a:t>
            </a:r>
            <a:r>
              <a:rPr lang="ru-RU" sz="2800" i="1" dirty="0" smtClean="0">
                <a:solidFill>
                  <a:schemeClr val="tx1"/>
                </a:solidFill>
                <a:latin typeface="Times New Roman" pitchFamily="18" charset="0"/>
                <a:ea typeface="Calibri"/>
                <a:cs typeface="Times New Roman" pitchFamily="18" charset="0"/>
              </a:rPr>
              <a:t>. </a:t>
            </a:r>
          </a:p>
          <a:p>
            <a:pPr algn="ctr">
              <a:buNone/>
            </a:pPr>
            <a:endParaRPr lang="ru-RU" sz="2800" b="1" dirty="0" smtClean="0">
              <a:solidFill>
                <a:schemeClr val="tx1"/>
              </a:solidFill>
              <a:latin typeface="Times New Roman" pitchFamily="18" charset="0"/>
              <a:cs typeface="Times New Roman" pitchFamily="18" charset="0"/>
            </a:endParaRPr>
          </a:p>
          <a:p>
            <a:pPr algn="ctr">
              <a:buNone/>
            </a:pPr>
            <a:endParaRPr lang="ru-RU" sz="2400" dirty="0" smtClean="0">
              <a:solidFill>
                <a:schemeClr val="tx1"/>
              </a:solidFill>
              <a:latin typeface="Times New Roman" pitchFamily="18" charset="0"/>
              <a:cs typeface="Times New Roman" pitchFamily="18" charset="0"/>
            </a:endParaRPr>
          </a:p>
          <a:p>
            <a:pPr algn="just">
              <a:buNone/>
            </a:pPr>
            <a:endParaRPr lang="ru-RU" sz="2400" dirty="0">
              <a:solidFill>
                <a:schemeClr val="tx1"/>
              </a:solidFill>
              <a:latin typeface="Times New Roman" pitchFamily="18" charset="0"/>
              <a:cs typeface="Times New Roman" pitchFamily="18" charset="0"/>
            </a:endParaRPr>
          </a:p>
        </p:txBody>
      </p:sp>
      <p:sp>
        <p:nvSpPr>
          <p:cNvPr id="4" name="TextBox 3"/>
          <p:cNvSpPr txBox="1"/>
          <p:nvPr/>
        </p:nvSpPr>
        <p:spPr>
          <a:xfrm>
            <a:off x="539552" y="188640"/>
            <a:ext cx="8136904" cy="1077218"/>
          </a:xfrm>
          <a:prstGeom prst="rect">
            <a:avLst/>
          </a:prstGeom>
          <a:noFill/>
        </p:spPr>
        <p:txBody>
          <a:bodyPr wrap="square" rtlCol="0">
            <a:spAutoFit/>
          </a:bodyPr>
          <a:lstStyle/>
          <a:p>
            <a:pPr lvl="0" algn="ctr">
              <a:spcBef>
                <a:spcPct val="20000"/>
              </a:spcBef>
              <a:spcAft>
                <a:spcPts val="1000"/>
              </a:spcAft>
              <a:buClr>
                <a:srgbClr val="F0A22E"/>
              </a:buClr>
              <a:buSzPct val="70000"/>
            </a:pPr>
            <a:r>
              <a:rPr lang="ru-RU" sz="3200" b="1" kern="1000" dirty="0" smtClean="0">
                <a:latin typeface="Times New Roman"/>
                <a:ea typeface="Calibri"/>
                <a:cs typeface="Times New Roman"/>
              </a:rPr>
              <a:t>Логические компоненты </a:t>
            </a:r>
            <a:r>
              <a:rPr lang="ru-RU" sz="3200" b="1" kern="1000" dirty="0" err="1" smtClean="0">
                <a:latin typeface="Times New Roman"/>
                <a:ea typeface="Calibri"/>
                <a:cs typeface="Times New Roman"/>
              </a:rPr>
              <a:t>Интернет-технологий</a:t>
            </a:r>
            <a:r>
              <a:rPr lang="ru-RU" sz="3200" b="1" kern="1000" dirty="0" smtClean="0">
                <a:latin typeface="Times New Roman"/>
                <a:ea typeface="Calibri"/>
                <a:cs typeface="Times New Roman"/>
              </a:rPr>
              <a:t>:</a:t>
            </a:r>
            <a:endParaRPr lang="ru-RU" sz="2400" kern="1000" dirty="0">
              <a:latin typeface="Calibri"/>
              <a:ea typeface="Calibri"/>
              <a:cs typeface="Times New Roman"/>
            </a:endParaRPr>
          </a:p>
        </p:txBody>
      </p:sp>
    </p:spTree>
    <p:extLst>
      <p:ext uri="{BB962C8B-B14F-4D97-AF65-F5344CB8AC3E}">
        <p14:creationId xmlns:p14="http://schemas.microsoft.com/office/powerpoint/2010/main" xmlns="" val="3815414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http://images.myshared.ru/19/1224889/slide_4.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rot="20980591">
            <a:off x="1232576" y="2467077"/>
            <a:ext cx="6358232" cy="1754326"/>
          </a:xfrm>
          <a:prstGeom prst="rect">
            <a:avLst/>
          </a:prstGeom>
          <a:noFill/>
        </p:spPr>
        <p:txBody>
          <a:bodyPr wrap="square">
            <a:spAutoFit/>
          </a:bodyPr>
          <a:lstStyle/>
          <a:p>
            <a:pPr algn="ctr">
              <a:defRPr/>
            </a:pPr>
            <a:r>
              <a:rPr lang="ru-RU" sz="5400" b="1" dirty="0">
                <a:ln w="1905"/>
                <a:solidFill>
                  <a:srgbClr val="FF0000"/>
                </a:solidFill>
                <a:effectLst>
                  <a:innerShdw blurRad="69850" dist="43180" dir="5400000">
                    <a:srgbClr val="000000">
                      <a:alpha val="65000"/>
                    </a:srgbClr>
                  </a:innerShdw>
                </a:effectLst>
              </a:rPr>
              <a:t>Проверка знаний </a:t>
            </a:r>
          </a:p>
          <a:p>
            <a:pPr algn="ctr">
              <a:defRPr/>
            </a:pPr>
            <a:r>
              <a:rPr lang="ru-RU" sz="5400" b="1" dirty="0">
                <a:ln w="1905"/>
                <a:solidFill>
                  <a:srgbClr val="FF0000"/>
                </a:solidFill>
                <a:effectLst>
                  <a:innerShdw blurRad="69850" dist="43180" dir="5400000">
                    <a:srgbClr val="000000">
                      <a:alpha val="65000"/>
                    </a:srgbClr>
                  </a:innerShdw>
                </a:effectLst>
              </a:rPr>
              <a:t>и умений студентов</a:t>
            </a:r>
          </a:p>
        </p:txBody>
      </p:sp>
      <p:pic>
        <p:nvPicPr>
          <p:cNvPr id="1026" name="Picture 2" descr="C:\Program Files\Microsoft Office\MEDIA\CAGCAT10\j0205582.wmf"/>
          <p:cNvPicPr>
            <a:picLocks noChangeAspect="1" noChangeArrowheads="1"/>
          </p:cNvPicPr>
          <p:nvPr/>
        </p:nvPicPr>
        <p:blipFill>
          <a:blip r:embed="rId2" cstate="print"/>
          <a:srcRect/>
          <a:stretch>
            <a:fillRect/>
          </a:stretch>
        </p:blipFill>
        <p:spPr bwMode="auto">
          <a:xfrm>
            <a:off x="500034" y="357166"/>
            <a:ext cx="1928826" cy="1769993"/>
          </a:xfrm>
          <a:prstGeom prst="rect">
            <a:avLst/>
          </a:prstGeom>
          <a:noFill/>
        </p:spPr>
      </p:pic>
      <p:pic>
        <p:nvPicPr>
          <p:cNvPr id="5" name="Picture 2" descr="C:\Program Files\Microsoft Office\MEDIA\CAGCAT10\j0300520.gif"/>
          <p:cNvPicPr>
            <a:picLocks noChangeAspect="1" noChangeArrowheads="1" noCrop="1"/>
          </p:cNvPicPr>
          <p:nvPr/>
        </p:nvPicPr>
        <p:blipFill>
          <a:blip r:embed="rId3" cstate="print"/>
          <a:srcRect/>
          <a:stretch>
            <a:fillRect/>
          </a:stretch>
        </p:blipFill>
        <p:spPr bwMode="auto">
          <a:xfrm>
            <a:off x="6190154" y="4214818"/>
            <a:ext cx="2159754" cy="1857388"/>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51520" y="1857364"/>
            <a:ext cx="4248472" cy="4667979"/>
          </a:xfrm>
        </p:spPr>
        <p:txBody>
          <a:bodyPr>
            <a:normAutofit fontScale="25000" lnSpcReduction="20000"/>
          </a:bodyPr>
          <a:lstStyle/>
          <a:p>
            <a:pPr algn="just">
              <a:lnSpc>
                <a:spcPct val="120000"/>
              </a:lnSpc>
              <a:buNone/>
              <a:defRPr/>
            </a:pPr>
            <a:r>
              <a:rPr lang="ru-RU" sz="7200" dirty="0" smtClean="0">
                <a:solidFill>
                  <a:schemeClr val="tx1"/>
                </a:solidFill>
                <a:latin typeface="Times New Roman" panose="02020603050405020304" pitchFamily="18" charset="0"/>
                <a:cs typeface="Times New Roman" panose="02020603050405020304" pitchFamily="18" charset="0"/>
              </a:rPr>
              <a:t>                             </a:t>
            </a:r>
            <a:r>
              <a:rPr lang="ru-RU" sz="7200" b="1" dirty="0" smtClean="0">
                <a:solidFill>
                  <a:schemeClr val="tx1"/>
                </a:solidFill>
                <a:latin typeface="Times New Roman" panose="02020603050405020304" pitchFamily="18" charset="0"/>
                <a:cs typeface="Times New Roman" panose="02020603050405020304" pitchFamily="18" charset="0"/>
              </a:rPr>
              <a:t>IP</a:t>
            </a:r>
            <a:r>
              <a:rPr lang="ru-RU" sz="7200" dirty="0" smtClean="0">
                <a:solidFill>
                  <a:schemeClr val="tx1"/>
                </a:solidFill>
                <a:latin typeface="Times New Roman" panose="02020603050405020304" pitchFamily="18" charset="0"/>
                <a:cs typeface="Times New Roman" panose="02020603050405020304" pitchFamily="18" charset="0"/>
              </a:rPr>
              <a:t> </a:t>
            </a:r>
            <a:r>
              <a:rPr lang="ru-RU" sz="7200" b="1" dirty="0" smtClean="0">
                <a:solidFill>
                  <a:schemeClr val="tx1"/>
                </a:solidFill>
                <a:latin typeface="Times New Roman" panose="02020603050405020304" pitchFamily="18" charset="0"/>
                <a:cs typeface="Times New Roman" panose="02020603050405020304" pitchFamily="18" charset="0"/>
              </a:rPr>
              <a:t>- адрес</a:t>
            </a:r>
            <a:r>
              <a:rPr lang="ru-RU" sz="7200" dirty="0" smtClean="0">
                <a:solidFill>
                  <a:schemeClr val="tx1"/>
                </a:solidFill>
                <a:latin typeface="Times New Roman" panose="02020603050405020304" pitchFamily="18" charset="0"/>
                <a:cs typeface="Times New Roman" panose="02020603050405020304" pitchFamily="18" charset="0"/>
              </a:rPr>
              <a:t> </a:t>
            </a:r>
            <a:endParaRPr lang="en-US" sz="7200"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b="1" dirty="0">
                <a:solidFill>
                  <a:schemeClr val="tx1"/>
                </a:solidFill>
                <a:latin typeface="Times New Roman" panose="02020603050405020304" pitchFamily="18" charset="0"/>
                <a:cs typeface="Times New Roman" panose="02020603050405020304" pitchFamily="18" charset="0"/>
              </a:rPr>
              <a:t>       IP-адрес </a:t>
            </a:r>
            <a:r>
              <a:rPr lang="ru-RU" sz="7200" dirty="0">
                <a:solidFill>
                  <a:schemeClr val="tx1"/>
                </a:solidFill>
                <a:latin typeface="Times New Roman" panose="02020603050405020304" pitchFamily="18" charset="0"/>
                <a:cs typeface="Times New Roman" panose="02020603050405020304" pitchFamily="18" charset="0"/>
              </a:rPr>
              <a:t>представляется в виде четырех однобайтовых групп. Каждый байт переводят в десятичное число и при записи разделяют на эти числа точками. Значение каждого десятичного числа лежит в диапазоне от 0 до 255.</a:t>
            </a:r>
          </a:p>
          <a:p>
            <a:pPr algn="just">
              <a:lnSpc>
                <a:spcPct val="120000"/>
              </a:lnSpc>
              <a:buNone/>
              <a:defRPr/>
            </a:pPr>
            <a:r>
              <a:rPr lang="ru-RU" sz="7200" dirty="0" smtClean="0">
                <a:solidFill>
                  <a:schemeClr val="tx1"/>
                </a:solidFill>
                <a:latin typeface="Times New Roman" panose="02020603050405020304" pitchFamily="18" charset="0"/>
                <a:cs typeface="Times New Roman" panose="02020603050405020304" pitchFamily="18" charset="0"/>
              </a:rPr>
              <a:t>       IP-адрес </a:t>
            </a:r>
            <a:r>
              <a:rPr lang="ru-RU" sz="7200" dirty="0">
                <a:solidFill>
                  <a:schemeClr val="tx1"/>
                </a:solidFill>
                <a:latin typeface="Times New Roman" panose="02020603050405020304" pitchFamily="18" charset="0"/>
                <a:cs typeface="Times New Roman" panose="02020603050405020304" pitchFamily="18" charset="0"/>
              </a:rPr>
              <a:t>состоит из двух логических частей – номера сети, которой он принадлежит, и номера узла в этой сети. </a:t>
            </a:r>
          </a:p>
          <a:p>
            <a:pPr algn="just">
              <a:lnSpc>
                <a:spcPct val="120000"/>
              </a:lnSpc>
              <a:buNone/>
              <a:defRPr/>
            </a:pPr>
            <a:r>
              <a:rPr lang="ru-RU" sz="7200" dirty="0" smtClean="0">
                <a:solidFill>
                  <a:schemeClr val="tx1"/>
                </a:solidFill>
                <a:latin typeface="Times New Roman" panose="02020603050405020304" pitchFamily="18" charset="0"/>
                <a:cs typeface="Times New Roman" panose="02020603050405020304" pitchFamily="18" charset="0"/>
              </a:rPr>
              <a:t>       Например:</a:t>
            </a:r>
            <a:endParaRPr lang="en-US" sz="7200"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b="1" dirty="0" smtClean="0">
                <a:solidFill>
                  <a:schemeClr val="tx1"/>
                </a:solidFill>
                <a:latin typeface="Times New Roman" panose="02020603050405020304" pitchFamily="18" charset="0"/>
                <a:cs typeface="Times New Roman" panose="02020603050405020304" pitchFamily="18" charset="0"/>
              </a:rPr>
              <a:t>       84.42.63.1</a:t>
            </a:r>
            <a:endParaRPr lang="en-US" sz="7200" b="1"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b="1" dirty="0" smtClean="0">
                <a:solidFill>
                  <a:schemeClr val="tx1"/>
                </a:solidFill>
                <a:latin typeface="Times New Roman" panose="02020603050405020304" pitchFamily="18" charset="0"/>
                <a:cs typeface="Times New Roman" panose="02020603050405020304" pitchFamily="18" charset="0"/>
              </a:rPr>
              <a:t>       </a:t>
            </a:r>
            <a:r>
              <a:rPr lang="en-US" sz="7200" b="1" dirty="0" smtClean="0">
                <a:solidFill>
                  <a:schemeClr val="tx1"/>
                </a:solidFill>
                <a:latin typeface="Times New Roman" panose="02020603050405020304" pitchFamily="18" charset="0"/>
                <a:cs typeface="Times New Roman" panose="02020603050405020304" pitchFamily="18" charset="0"/>
              </a:rPr>
              <a:t>192.168.3.11</a:t>
            </a:r>
            <a:endParaRPr lang="ru-RU" sz="7200" b="1" dirty="0" smtClean="0">
              <a:solidFill>
                <a:schemeClr val="tx1"/>
              </a:solidFill>
              <a:latin typeface="Times New Roman" panose="02020603050405020304" pitchFamily="18" charset="0"/>
              <a:cs typeface="Times New Roman" panose="02020603050405020304" pitchFamily="18" charset="0"/>
            </a:endParaRPr>
          </a:p>
          <a:p>
            <a:pPr marL="447675" lvl="2">
              <a:lnSpc>
                <a:spcPct val="120000"/>
              </a:lnSpc>
              <a:buNone/>
              <a:defRPr/>
            </a:pPr>
            <a:r>
              <a:rPr lang="ru-RU" sz="6200" dirty="0" smtClean="0">
                <a:solidFill>
                  <a:schemeClr val="accent2">
                    <a:lumMod val="75000"/>
                  </a:schemeClr>
                </a:solidFill>
                <a:latin typeface="Times New Roman" panose="02020603050405020304" pitchFamily="18" charset="0"/>
                <a:cs typeface="Times New Roman" panose="02020603050405020304" pitchFamily="18" charset="0"/>
              </a:rPr>
              <a:t>    </a:t>
            </a:r>
            <a:endParaRPr lang="ru-RU" sz="3300" dirty="0">
              <a:solidFill>
                <a:schemeClr val="accent2">
                  <a:lumMod val="75000"/>
                </a:schemeClr>
              </a:solidFill>
              <a:latin typeface="Times New Roman" panose="02020603050405020304" pitchFamily="18" charset="0"/>
              <a:cs typeface="Times New Roman" panose="02020603050405020304" pitchFamily="18" charset="0"/>
            </a:endParaRPr>
          </a:p>
          <a:p>
            <a:pPr marL="447675" lvl="2">
              <a:lnSpc>
                <a:spcPct val="80000"/>
              </a:lnSpc>
              <a:buNone/>
              <a:defRPr/>
            </a:pPr>
            <a:r>
              <a:rPr lang="ru-RU" sz="3300" dirty="0" smtClean="0">
                <a:solidFill>
                  <a:schemeClr val="accent2">
                    <a:lumMod val="75000"/>
                  </a:schemeClr>
                </a:solidFill>
                <a:latin typeface="Times New Roman" panose="02020603050405020304" pitchFamily="18" charset="0"/>
                <a:cs typeface="Times New Roman" panose="02020603050405020304" pitchFamily="18" charset="0"/>
              </a:rPr>
              <a:t> </a:t>
            </a:r>
            <a:endParaRPr lang="ru-RU" sz="33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Содержимое 3"/>
          <p:cNvSpPr>
            <a:spLocks noGrp="1"/>
          </p:cNvSpPr>
          <p:nvPr>
            <p:ph sz="half" idx="2"/>
          </p:nvPr>
        </p:nvSpPr>
        <p:spPr>
          <a:xfrm>
            <a:off x="4500562" y="1857364"/>
            <a:ext cx="4286280" cy="4525963"/>
          </a:xfrm>
        </p:spPr>
        <p:txBody>
          <a:bodyPr>
            <a:normAutofit fontScale="25000" lnSpcReduction="20000"/>
          </a:bodyPr>
          <a:lstStyle/>
          <a:p>
            <a:pPr algn="just">
              <a:lnSpc>
                <a:spcPct val="120000"/>
              </a:lnSpc>
              <a:buNone/>
              <a:defRPr/>
            </a:pPr>
            <a:r>
              <a:rPr lang="ru-RU" sz="7200" b="1" dirty="0" smtClean="0">
                <a:solidFill>
                  <a:schemeClr val="tx1"/>
                </a:solidFill>
                <a:latin typeface="Times New Roman" panose="02020603050405020304" pitchFamily="18" charset="0"/>
                <a:cs typeface="Times New Roman" panose="02020603050405020304" pitchFamily="18" charset="0"/>
              </a:rPr>
              <a:t>             DNS - адрес </a:t>
            </a:r>
            <a:endParaRPr lang="en-US" sz="7200" b="1"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dirty="0" smtClean="0">
                <a:solidFill>
                  <a:schemeClr val="tx1"/>
                </a:solidFill>
                <a:latin typeface="Times New Roman" panose="02020603050405020304" pitchFamily="18" charset="0"/>
                <a:cs typeface="Times New Roman" panose="02020603050405020304" pitchFamily="18" charset="0"/>
              </a:rPr>
              <a:t>       включает более удобные для пользователя буквенные сокращения, которые также разделяются точками на отдельные информационные блоки (домены). </a:t>
            </a:r>
            <a:endParaRPr lang="en-US" sz="7200"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dirty="0" smtClean="0">
                <a:solidFill>
                  <a:schemeClr val="tx1"/>
                </a:solidFill>
                <a:latin typeface="Times New Roman" panose="02020603050405020304" pitchFamily="18" charset="0"/>
                <a:cs typeface="Times New Roman" panose="02020603050405020304" pitchFamily="18" charset="0"/>
              </a:rPr>
              <a:t>      Например:</a:t>
            </a:r>
            <a:endParaRPr lang="en-US" sz="7200"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b="1" dirty="0" smtClean="0">
                <a:solidFill>
                  <a:schemeClr val="tx1"/>
                </a:solidFill>
                <a:latin typeface="Times New Roman" panose="02020603050405020304" pitchFamily="18" charset="0"/>
                <a:cs typeface="Times New Roman" panose="02020603050405020304" pitchFamily="18" charset="0"/>
              </a:rPr>
              <a:t>      </a:t>
            </a:r>
            <a:r>
              <a:rPr lang="en-US" sz="7200" b="1" dirty="0" smtClean="0">
                <a:solidFill>
                  <a:schemeClr val="tx1"/>
                </a:solidFill>
                <a:latin typeface="Times New Roman" panose="02020603050405020304" pitchFamily="18" charset="0"/>
                <a:cs typeface="Times New Roman" panose="02020603050405020304" pitchFamily="18" charset="0"/>
              </a:rPr>
              <a:t>http://</a:t>
            </a:r>
            <a:r>
              <a:rPr lang="ru-RU" sz="7200" b="1" dirty="0" err="1" smtClean="0">
                <a:solidFill>
                  <a:schemeClr val="tx1"/>
                </a:solidFill>
                <a:latin typeface="Times New Roman" panose="02020603050405020304" pitchFamily="18" charset="0"/>
                <a:cs typeface="Times New Roman" panose="02020603050405020304" pitchFamily="18" charset="0"/>
              </a:rPr>
              <a:t>усполитех.рф</a:t>
            </a:r>
            <a:endParaRPr lang="ru-RU" sz="7200" b="1" dirty="0" smtClean="0">
              <a:solidFill>
                <a:schemeClr val="tx1"/>
              </a:solidFill>
              <a:latin typeface="Times New Roman" panose="02020603050405020304" pitchFamily="18" charset="0"/>
              <a:cs typeface="Times New Roman" panose="02020603050405020304" pitchFamily="18" charset="0"/>
            </a:endParaRPr>
          </a:p>
          <a:p>
            <a:pPr algn="just">
              <a:lnSpc>
                <a:spcPct val="120000"/>
              </a:lnSpc>
              <a:buNone/>
              <a:defRPr/>
            </a:pPr>
            <a:r>
              <a:rPr lang="ru-RU" sz="7200" b="1" dirty="0" smtClean="0">
                <a:solidFill>
                  <a:schemeClr val="tx1"/>
                </a:solidFill>
                <a:latin typeface="Times New Roman" panose="02020603050405020304" pitchFamily="18" charset="0"/>
                <a:cs typeface="Times New Roman" panose="02020603050405020304" pitchFamily="18" charset="0"/>
              </a:rPr>
              <a:t>      </a:t>
            </a:r>
            <a:r>
              <a:rPr lang="en-US" sz="7200" b="1" dirty="0" smtClean="0">
                <a:solidFill>
                  <a:schemeClr val="tx1"/>
                </a:solidFill>
                <a:latin typeface="Times New Roman" panose="02020603050405020304" pitchFamily="18" charset="0"/>
                <a:cs typeface="Times New Roman" panose="02020603050405020304" pitchFamily="18" charset="0"/>
              </a:rPr>
              <a:t>www.yandex.ru</a:t>
            </a:r>
            <a:endParaRPr lang="ru-RU" sz="7200" b="1" dirty="0" smtClean="0">
              <a:solidFill>
                <a:schemeClr val="tx1"/>
              </a:solidFill>
              <a:latin typeface="Times New Roman" panose="02020603050405020304" pitchFamily="18" charset="0"/>
              <a:cs typeface="Times New Roman" panose="02020603050405020304" pitchFamily="18" charset="0"/>
            </a:endParaRPr>
          </a:p>
          <a:p>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rot="5400000">
            <a:off x="2857488" y="1142984"/>
            <a:ext cx="571504" cy="428628"/>
          </a:xfrm>
          <a:prstGeom prst="straightConnector1">
            <a:avLst/>
          </a:prstGeom>
          <a:ln w="76200">
            <a:tailEnd type="arrow"/>
          </a:ln>
        </p:spPr>
        <p:style>
          <a:lnRef idx="3">
            <a:schemeClr val="accent2"/>
          </a:lnRef>
          <a:fillRef idx="0">
            <a:schemeClr val="accent2"/>
          </a:fillRef>
          <a:effectRef idx="2">
            <a:schemeClr val="accent2"/>
          </a:effectRef>
          <a:fontRef idx="minor">
            <a:schemeClr val="tx1"/>
          </a:fontRef>
        </p:style>
      </p:cxnSp>
      <p:cxnSp>
        <p:nvCxnSpPr>
          <p:cNvPr id="7" name="Прямая со стрелкой 6"/>
          <p:cNvCxnSpPr/>
          <p:nvPr/>
        </p:nvCxnSpPr>
        <p:spPr>
          <a:xfrm rot="16200000" flipH="1">
            <a:off x="5643570" y="1142984"/>
            <a:ext cx="500066" cy="500066"/>
          </a:xfrm>
          <a:prstGeom prst="straightConnector1">
            <a:avLst/>
          </a:prstGeom>
          <a:ln w="76200">
            <a:tailEnd type="arrow"/>
          </a:ln>
        </p:spPr>
        <p:style>
          <a:lnRef idx="3">
            <a:schemeClr val="accent2"/>
          </a:lnRef>
          <a:fillRef idx="0">
            <a:schemeClr val="accent2"/>
          </a:fillRef>
          <a:effectRef idx="2">
            <a:schemeClr val="accent2"/>
          </a:effectRef>
          <a:fontRef idx="minor">
            <a:schemeClr val="tx1"/>
          </a:fontRef>
        </p:style>
      </p:cxnSp>
      <p:sp>
        <p:nvSpPr>
          <p:cNvPr id="8" name="TextBox 7"/>
          <p:cNvSpPr txBox="1"/>
          <p:nvPr/>
        </p:nvSpPr>
        <p:spPr>
          <a:xfrm>
            <a:off x="1043608" y="425215"/>
            <a:ext cx="7056784" cy="646331"/>
          </a:xfrm>
          <a:prstGeom prst="rect">
            <a:avLst/>
          </a:prstGeom>
          <a:noFill/>
        </p:spPr>
        <p:txBody>
          <a:bodyPr wrap="square" rtlCol="0">
            <a:spAutoFit/>
          </a:bodyPr>
          <a:lstStyle/>
          <a:p>
            <a:pPr algn="ctr"/>
            <a:r>
              <a:rPr lang="ru-RU" sz="3600" b="1" dirty="0">
                <a:solidFill>
                  <a:schemeClr val="accent2">
                    <a:lumMod val="75000"/>
                  </a:schemeClr>
                </a:solidFill>
                <a:latin typeface="Times New Roman" panose="02020603050405020304" pitchFamily="18" charset="0"/>
                <a:cs typeface="Times New Roman" panose="02020603050405020304" pitchFamily="18" charset="0"/>
              </a:rPr>
              <a:t>Адресация в Интернете </a:t>
            </a:r>
          </a:p>
        </p:txBody>
      </p:sp>
    </p:spTree>
    <p:extLst>
      <p:ext uri="{BB962C8B-B14F-4D97-AF65-F5344CB8AC3E}">
        <p14:creationId xmlns:p14="http://schemas.microsoft.com/office/powerpoint/2010/main" xmlns="" val="42582248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358775" y="642938"/>
            <a:ext cx="8570913" cy="1016000"/>
          </a:xfrm>
          <a:prstGeom prst="rect">
            <a:avLst/>
          </a:prstGeom>
          <a:noFill/>
          <a:ln w="9525">
            <a:noFill/>
            <a:miter lim="800000"/>
            <a:headEnd/>
            <a:tailEnd/>
          </a:ln>
        </p:spPr>
        <p:txBody>
          <a:bodyPr>
            <a:spAutoFit/>
          </a:bodyPr>
          <a:lstStyle/>
          <a:p>
            <a:pPr algn="just">
              <a:spcBef>
                <a:spcPct val="50000"/>
              </a:spcBef>
            </a:pPr>
            <a:r>
              <a:rPr lang="en-US" sz="2000" b="1"/>
              <a:t>  </a:t>
            </a:r>
            <a:r>
              <a:rPr lang="ru-RU" sz="2000" b="1"/>
              <a:t>Для того чтобы в процессе обмена информацией компьютеры могли найти друг друга, в Интернете существует единая адресация, основанная на использовании </a:t>
            </a:r>
            <a:r>
              <a:rPr lang="en-US" sz="2000" b="1"/>
              <a:t>IP</a:t>
            </a:r>
            <a:r>
              <a:rPr lang="ru-RU" sz="2000" b="1"/>
              <a:t>-адреса.</a:t>
            </a:r>
          </a:p>
        </p:txBody>
      </p:sp>
      <p:sp>
        <p:nvSpPr>
          <p:cNvPr id="43011" name="Text Box 4"/>
          <p:cNvSpPr txBox="1">
            <a:spLocks noChangeArrowheads="1"/>
          </p:cNvSpPr>
          <p:nvPr/>
        </p:nvSpPr>
        <p:spPr bwMode="auto">
          <a:xfrm>
            <a:off x="250825" y="1785938"/>
            <a:ext cx="8642350" cy="4087812"/>
          </a:xfrm>
          <a:prstGeom prst="rect">
            <a:avLst/>
          </a:prstGeom>
          <a:noFill/>
          <a:ln w="9525">
            <a:noFill/>
            <a:miter lim="800000"/>
            <a:headEnd/>
            <a:tailEnd/>
          </a:ln>
        </p:spPr>
        <p:txBody>
          <a:bodyPr>
            <a:spAutoFit/>
          </a:bodyPr>
          <a:lstStyle/>
          <a:p>
            <a:pPr>
              <a:spcBef>
                <a:spcPct val="50000"/>
              </a:spcBef>
            </a:pPr>
            <a:r>
              <a:rPr lang="ru-RU" sz="2400" b="1" u="sng">
                <a:solidFill>
                  <a:srgbClr val="FF0000"/>
                </a:solidFill>
              </a:rPr>
              <a:t>Каждый компьютер , подключенный к Интернету имеет свой уникальный 32 – битный ( в двоичной системе) – </a:t>
            </a:r>
            <a:r>
              <a:rPr lang="en-US" sz="2400" b="1" u="sng">
                <a:solidFill>
                  <a:srgbClr val="FF0000"/>
                </a:solidFill>
              </a:rPr>
              <a:t>IP</a:t>
            </a:r>
            <a:r>
              <a:rPr lang="ru-RU" sz="2400" b="1" u="sng">
                <a:solidFill>
                  <a:srgbClr val="FF0000"/>
                </a:solidFill>
              </a:rPr>
              <a:t>-адрес . </a:t>
            </a:r>
          </a:p>
          <a:p>
            <a:pPr>
              <a:spcBef>
                <a:spcPct val="50000"/>
              </a:spcBef>
            </a:pPr>
            <a:r>
              <a:rPr lang="ru-RU" sz="2400" b="1">
                <a:solidFill>
                  <a:srgbClr val="003300"/>
                </a:solidFill>
              </a:rPr>
              <a:t>В десятичной записи </a:t>
            </a:r>
            <a:r>
              <a:rPr lang="en-US" sz="2400" b="1">
                <a:solidFill>
                  <a:srgbClr val="003300"/>
                </a:solidFill>
              </a:rPr>
              <a:t>IP</a:t>
            </a:r>
            <a:r>
              <a:rPr lang="ru-RU" sz="2400" b="1">
                <a:solidFill>
                  <a:srgbClr val="003300"/>
                </a:solidFill>
              </a:rPr>
              <a:t>-адрес состоит из 4 чисел, разделенных точками, каждое из которых лежит в диапазоне от 0 до 255.</a:t>
            </a:r>
          </a:p>
          <a:p>
            <a:pPr>
              <a:spcBef>
                <a:spcPct val="50000"/>
              </a:spcBef>
            </a:pPr>
            <a:endParaRPr lang="ru-RU" sz="2400" b="1">
              <a:solidFill>
                <a:srgbClr val="003300"/>
              </a:solidFill>
            </a:endParaRPr>
          </a:p>
          <a:p>
            <a:pPr>
              <a:spcBef>
                <a:spcPct val="50000"/>
              </a:spcBef>
            </a:pPr>
            <a:endParaRPr lang="ru-RU" sz="2400" b="1">
              <a:solidFill>
                <a:srgbClr val="003300"/>
              </a:solidFill>
            </a:endParaRPr>
          </a:p>
          <a:p>
            <a:pPr>
              <a:spcBef>
                <a:spcPct val="50000"/>
              </a:spcBef>
            </a:pPr>
            <a:endParaRPr lang="ru-RU" b="1">
              <a:solidFill>
                <a:srgbClr val="003300"/>
              </a:solidFill>
            </a:endParaRPr>
          </a:p>
        </p:txBody>
      </p:sp>
      <p:sp>
        <p:nvSpPr>
          <p:cNvPr id="43012" name="Text Box 5"/>
          <p:cNvSpPr txBox="1">
            <a:spLocks noChangeArrowheads="1"/>
          </p:cNvSpPr>
          <p:nvPr/>
        </p:nvSpPr>
        <p:spPr bwMode="auto">
          <a:xfrm>
            <a:off x="179388" y="4429125"/>
            <a:ext cx="8748712" cy="1692275"/>
          </a:xfrm>
          <a:prstGeom prst="rect">
            <a:avLst/>
          </a:prstGeom>
          <a:noFill/>
          <a:ln w="9525">
            <a:noFill/>
            <a:miter lim="800000"/>
            <a:headEnd/>
            <a:tailEnd/>
          </a:ln>
        </p:spPr>
        <p:txBody>
          <a:bodyPr>
            <a:spAutoFit/>
          </a:bodyPr>
          <a:lstStyle/>
          <a:p>
            <a:pPr>
              <a:spcBef>
                <a:spcPct val="50000"/>
              </a:spcBef>
            </a:pPr>
            <a:r>
              <a:rPr lang="ru-RU" sz="2000">
                <a:solidFill>
                  <a:srgbClr val="003300"/>
                </a:solidFill>
              </a:rPr>
              <a:t>Например: </a:t>
            </a:r>
            <a:r>
              <a:rPr lang="en-US" sz="2000" b="1">
                <a:solidFill>
                  <a:srgbClr val="003300"/>
                </a:solidFill>
              </a:rPr>
              <a:t>IP</a:t>
            </a:r>
            <a:r>
              <a:rPr lang="ru-RU" sz="2000" b="1">
                <a:solidFill>
                  <a:srgbClr val="003300"/>
                </a:solidFill>
              </a:rPr>
              <a:t>-адрес</a:t>
            </a:r>
            <a:r>
              <a:rPr lang="ru-RU" sz="2000">
                <a:solidFill>
                  <a:srgbClr val="003300"/>
                </a:solidFill>
              </a:rPr>
              <a:t>  сервера компании МТУ –Интел записывается как:</a:t>
            </a:r>
          </a:p>
          <a:p>
            <a:pPr>
              <a:spcBef>
                <a:spcPct val="50000"/>
              </a:spcBef>
            </a:pPr>
            <a:r>
              <a:rPr lang="ru-RU" sz="2000">
                <a:solidFill>
                  <a:srgbClr val="003300"/>
                </a:solidFill>
              </a:rPr>
              <a:t>                                            </a:t>
            </a:r>
            <a:r>
              <a:rPr lang="ru-RU" sz="2000" b="1">
                <a:solidFill>
                  <a:srgbClr val="003300"/>
                </a:solidFill>
              </a:rPr>
              <a:t>195.34.32.11</a:t>
            </a:r>
            <a:endParaRPr lang="en-US" sz="2000" b="1">
              <a:solidFill>
                <a:srgbClr val="003300"/>
              </a:solidFill>
            </a:endParaRPr>
          </a:p>
          <a:p>
            <a:pPr algn="ctr">
              <a:spcBef>
                <a:spcPct val="50000"/>
              </a:spcBef>
            </a:pPr>
            <a:r>
              <a:rPr lang="en-US" sz="3600" b="1">
                <a:solidFill>
                  <a:srgbClr val="003300"/>
                </a:solidFill>
              </a:rPr>
              <a:t>192.198.192.192;  192.112.36.5</a:t>
            </a:r>
            <a:endParaRPr lang="ru-RU" sz="3600" b="1">
              <a:solidFill>
                <a:srgbClr val="003300"/>
              </a:solidFill>
            </a:endParaRPr>
          </a:p>
        </p:txBody>
      </p:sp>
      <p:sp>
        <p:nvSpPr>
          <p:cNvPr id="43013" name="Text Box 6"/>
          <p:cNvSpPr txBox="1">
            <a:spLocks noChangeArrowheads="1"/>
          </p:cNvSpPr>
          <p:nvPr/>
        </p:nvSpPr>
        <p:spPr bwMode="auto">
          <a:xfrm>
            <a:off x="395288" y="188913"/>
            <a:ext cx="4392612" cy="366712"/>
          </a:xfrm>
          <a:prstGeom prst="rect">
            <a:avLst/>
          </a:prstGeom>
          <a:noFill/>
          <a:ln w="9525">
            <a:noFill/>
            <a:miter lim="800000"/>
            <a:headEnd/>
            <a:tailEnd/>
          </a:ln>
        </p:spPr>
        <p:txBody>
          <a:bodyPr>
            <a:spAutoFit/>
          </a:bodyPr>
          <a:lstStyle/>
          <a:p>
            <a:pPr>
              <a:spcBef>
                <a:spcPct val="50000"/>
              </a:spcBef>
            </a:pPr>
            <a:r>
              <a:rPr lang="ru-RU" b="1">
                <a:solidFill>
                  <a:srgbClr val="FF0000"/>
                </a:solidFill>
              </a:rPr>
              <a:t>Адресация в Интернете</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Oval 10"/>
          <p:cNvSpPr>
            <a:spLocks noChangeArrowheads="1"/>
          </p:cNvSpPr>
          <p:nvPr/>
        </p:nvSpPr>
        <p:spPr bwMode="auto">
          <a:xfrm>
            <a:off x="395288" y="2781300"/>
            <a:ext cx="792162" cy="719138"/>
          </a:xfrm>
          <a:prstGeom prst="ellipse">
            <a:avLst/>
          </a:prstGeom>
          <a:solidFill>
            <a:srgbClr val="FF66CC"/>
          </a:solidFill>
          <a:ln w="9525">
            <a:solidFill>
              <a:schemeClr val="tx1"/>
            </a:solidFill>
            <a:round/>
            <a:headEnd/>
            <a:tailEnd/>
          </a:ln>
        </p:spPr>
        <p:txBody>
          <a:bodyPr wrap="none" anchor="ctr"/>
          <a:lstStyle/>
          <a:p>
            <a:endParaRPr lang="ru-RU"/>
          </a:p>
        </p:txBody>
      </p:sp>
      <p:sp>
        <p:nvSpPr>
          <p:cNvPr id="44035" name="Oval 9"/>
          <p:cNvSpPr>
            <a:spLocks noChangeArrowheads="1"/>
          </p:cNvSpPr>
          <p:nvPr/>
        </p:nvSpPr>
        <p:spPr bwMode="auto">
          <a:xfrm>
            <a:off x="1187450" y="2781300"/>
            <a:ext cx="792163" cy="719138"/>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44036" name="Rectangle 4"/>
          <p:cNvSpPr>
            <a:spLocks noChangeArrowheads="1"/>
          </p:cNvSpPr>
          <p:nvPr/>
        </p:nvSpPr>
        <p:spPr bwMode="auto">
          <a:xfrm>
            <a:off x="250825" y="188913"/>
            <a:ext cx="4529138" cy="523875"/>
          </a:xfrm>
          <a:prstGeom prst="rect">
            <a:avLst/>
          </a:prstGeom>
          <a:noFill/>
          <a:ln w="9525">
            <a:noFill/>
            <a:miter lim="800000"/>
            <a:headEnd/>
            <a:tailEnd/>
          </a:ln>
        </p:spPr>
        <p:txBody>
          <a:bodyPr wrap="none">
            <a:spAutoFit/>
          </a:bodyPr>
          <a:lstStyle/>
          <a:p>
            <a:pPr algn="ctr">
              <a:spcBef>
                <a:spcPct val="50000"/>
              </a:spcBef>
            </a:pPr>
            <a:r>
              <a:rPr lang="ru-RU" sz="2800" b="1"/>
              <a:t>Доменная система имен</a:t>
            </a:r>
          </a:p>
        </p:txBody>
      </p:sp>
      <p:sp>
        <p:nvSpPr>
          <p:cNvPr id="44037" name="Rectangle 5"/>
          <p:cNvSpPr>
            <a:spLocks noChangeArrowheads="1"/>
          </p:cNvSpPr>
          <p:nvPr/>
        </p:nvSpPr>
        <p:spPr bwMode="auto">
          <a:xfrm>
            <a:off x="395536" y="836613"/>
            <a:ext cx="8569077" cy="708025"/>
          </a:xfrm>
          <a:prstGeom prst="rect">
            <a:avLst/>
          </a:prstGeom>
          <a:noFill/>
          <a:ln w="9525">
            <a:noFill/>
            <a:miter lim="800000"/>
            <a:headEnd/>
            <a:tailEnd/>
          </a:ln>
        </p:spPr>
        <p:txBody>
          <a:bodyPr wrap="square">
            <a:spAutoFit/>
          </a:bodyPr>
          <a:lstStyle/>
          <a:p>
            <a:pPr>
              <a:spcBef>
                <a:spcPct val="50000"/>
              </a:spcBef>
            </a:pPr>
            <a:r>
              <a:rPr lang="ru-RU" sz="2000" b="1" i="1" u="sng" dirty="0">
                <a:latin typeface="Times New Roman" pitchFamily="18" charset="0"/>
                <a:cs typeface="Times New Roman" pitchFamily="18" charset="0"/>
              </a:rPr>
              <a:t>Домен </a:t>
            </a:r>
            <a:r>
              <a:rPr lang="ru-RU" sz="2000" dirty="0">
                <a:latin typeface="Times New Roman" pitchFamily="18" charset="0"/>
                <a:cs typeface="Times New Roman" pitchFamily="18" charset="0"/>
              </a:rPr>
              <a:t>– группа узлов Интернета, объединенная по тематическому, географическому принципу.</a:t>
            </a:r>
          </a:p>
        </p:txBody>
      </p:sp>
      <p:sp>
        <p:nvSpPr>
          <p:cNvPr id="44038" name="Rectangle 6"/>
          <p:cNvSpPr>
            <a:spLocks noChangeArrowheads="1"/>
          </p:cNvSpPr>
          <p:nvPr/>
        </p:nvSpPr>
        <p:spPr bwMode="auto">
          <a:xfrm>
            <a:off x="395288" y="1844675"/>
            <a:ext cx="8424862" cy="708025"/>
          </a:xfrm>
          <a:prstGeom prst="rect">
            <a:avLst/>
          </a:prstGeom>
          <a:noFill/>
          <a:ln w="9525">
            <a:noFill/>
            <a:miter lim="800000"/>
            <a:headEnd/>
            <a:tailEnd/>
          </a:ln>
        </p:spPr>
        <p:txBody>
          <a:bodyPr>
            <a:spAutoFit/>
          </a:bodyPr>
          <a:lstStyle/>
          <a:p>
            <a:pPr>
              <a:spcBef>
                <a:spcPct val="50000"/>
              </a:spcBef>
            </a:pPr>
            <a:r>
              <a:rPr lang="ru-RU" sz="2000" b="1" i="1" u="sng" dirty="0">
                <a:latin typeface="Times New Roman" pitchFamily="18" charset="0"/>
                <a:cs typeface="Times New Roman" pitchFamily="18" charset="0"/>
              </a:rPr>
              <a:t>Доменная система имен (</a:t>
            </a:r>
            <a:r>
              <a:rPr lang="en-US" sz="2000" b="1" i="1" u="sng" dirty="0">
                <a:latin typeface="Times New Roman" pitchFamily="18" charset="0"/>
                <a:cs typeface="Times New Roman" pitchFamily="18" charset="0"/>
              </a:rPr>
              <a:t>DNS – Domain Name System</a:t>
            </a:r>
            <a:r>
              <a:rPr lang="en-US" sz="2000" b="1" dirty="0">
                <a:latin typeface="Times New Roman" pitchFamily="18" charset="0"/>
                <a:cs typeface="Times New Roman" pitchFamily="18" charset="0"/>
              </a:rPr>
              <a:t>)</a:t>
            </a:r>
            <a:r>
              <a:rPr lang="ru-RU" sz="2000" dirty="0">
                <a:latin typeface="Times New Roman" pitchFamily="18" charset="0"/>
                <a:cs typeface="Times New Roman" pitchFamily="18" charset="0"/>
              </a:rPr>
              <a:t> ставит в соответствие числовому </a:t>
            </a:r>
            <a:r>
              <a:rPr lang="en-US" sz="2000" dirty="0">
                <a:latin typeface="Times New Roman" pitchFamily="18" charset="0"/>
                <a:cs typeface="Times New Roman" pitchFamily="18" charset="0"/>
              </a:rPr>
              <a:t>IP</a:t>
            </a:r>
            <a:r>
              <a:rPr lang="ru-RU" sz="2000" dirty="0">
                <a:latin typeface="Times New Roman" pitchFamily="18" charset="0"/>
                <a:cs typeface="Times New Roman" pitchFamily="18" charset="0"/>
              </a:rPr>
              <a:t>-адресу уникальное доменное имя.</a:t>
            </a:r>
          </a:p>
        </p:txBody>
      </p:sp>
      <p:sp>
        <p:nvSpPr>
          <p:cNvPr id="44039" name="Text Box 7"/>
          <p:cNvSpPr txBox="1">
            <a:spLocks noChangeArrowheads="1"/>
          </p:cNvSpPr>
          <p:nvPr/>
        </p:nvSpPr>
        <p:spPr bwMode="auto">
          <a:xfrm>
            <a:off x="107950" y="2924175"/>
            <a:ext cx="7704138" cy="400050"/>
          </a:xfrm>
          <a:prstGeom prst="rect">
            <a:avLst/>
          </a:prstGeom>
          <a:noFill/>
          <a:ln w="9525">
            <a:noFill/>
            <a:miter lim="800000"/>
            <a:headEnd/>
            <a:tailEnd/>
          </a:ln>
        </p:spPr>
        <p:txBody>
          <a:bodyPr>
            <a:spAutoFit/>
          </a:bodyPr>
          <a:lstStyle/>
          <a:p>
            <a:pPr>
              <a:spcBef>
                <a:spcPct val="50000"/>
              </a:spcBef>
            </a:pPr>
            <a:r>
              <a:rPr lang="en-US" sz="2000" b="1"/>
              <a:t>www.ege.edu.ru</a:t>
            </a:r>
            <a:endParaRPr lang="ru-RU" sz="2000" b="1"/>
          </a:p>
        </p:txBody>
      </p:sp>
      <p:sp>
        <p:nvSpPr>
          <p:cNvPr id="44040" name="Line 11"/>
          <p:cNvSpPr>
            <a:spLocks noChangeShapeType="1"/>
          </p:cNvSpPr>
          <p:nvPr/>
        </p:nvSpPr>
        <p:spPr bwMode="auto">
          <a:xfrm>
            <a:off x="1979613" y="3141663"/>
            <a:ext cx="936625" cy="0"/>
          </a:xfrm>
          <a:prstGeom prst="line">
            <a:avLst/>
          </a:prstGeom>
          <a:noFill/>
          <a:ln w="9525">
            <a:solidFill>
              <a:schemeClr val="tx1"/>
            </a:solidFill>
            <a:round/>
            <a:headEnd/>
            <a:tailEnd type="triangle" w="med" len="med"/>
          </a:ln>
        </p:spPr>
        <p:txBody>
          <a:bodyPr/>
          <a:lstStyle/>
          <a:p>
            <a:endParaRPr lang="ru-RU"/>
          </a:p>
        </p:txBody>
      </p:sp>
      <p:sp>
        <p:nvSpPr>
          <p:cNvPr id="44041" name="Text Box 12"/>
          <p:cNvSpPr txBox="1">
            <a:spLocks noChangeArrowheads="1"/>
          </p:cNvSpPr>
          <p:nvPr/>
        </p:nvSpPr>
        <p:spPr bwMode="auto">
          <a:xfrm>
            <a:off x="2916238" y="2781300"/>
            <a:ext cx="3600450" cy="400050"/>
          </a:xfrm>
          <a:prstGeom prst="rect">
            <a:avLst/>
          </a:prstGeom>
          <a:noFill/>
          <a:ln w="9525">
            <a:noFill/>
            <a:miter lim="800000"/>
            <a:headEnd/>
            <a:tailEnd/>
          </a:ln>
        </p:spPr>
        <p:txBody>
          <a:bodyPr>
            <a:spAutoFit/>
          </a:bodyPr>
          <a:lstStyle/>
          <a:p>
            <a:pPr>
              <a:spcBef>
                <a:spcPct val="50000"/>
              </a:spcBef>
            </a:pPr>
            <a:r>
              <a:rPr lang="ru-RU" sz="2000" b="1">
                <a:solidFill>
                  <a:srgbClr val="990000"/>
                </a:solidFill>
              </a:rPr>
              <a:t>Домен верхнего уровня</a:t>
            </a:r>
          </a:p>
        </p:txBody>
      </p:sp>
      <p:sp>
        <p:nvSpPr>
          <p:cNvPr id="44042" name="Line 13"/>
          <p:cNvSpPr>
            <a:spLocks noChangeShapeType="1"/>
          </p:cNvSpPr>
          <p:nvPr/>
        </p:nvSpPr>
        <p:spPr bwMode="auto">
          <a:xfrm>
            <a:off x="755650" y="3500438"/>
            <a:ext cx="0" cy="576262"/>
          </a:xfrm>
          <a:prstGeom prst="line">
            <a:avLst/>
          </a:prstGeom>
          <a:noFill/>
          <a:ln w="9525">
            <a:solidFill>
              <a:schemeClr val="tx1"/>
            </a:solidFill>
            <a:round/>
            <a:headEnd/>
            <a:tailEnd type="triangle" w="med" len="med"/>
          </a:ln>
        </p:spPr>
        <p:txBody>
          <a:bodyPr/>
          <a:lstStyle/>
          <a:p>
            <a:endParaRPr lang="ru-RU"/>
          </a:p>
        </p:txBody>
      </p:sp>
      <p:sp>
        <p:nvSpPr>
          <p:cNvPr id="44043" name="Text Box 14"/>
          <p:cNvSpPr txBox="1">
            <a:spLocks noChangeArrowheads="1"/>
          </p:cNvSpPr>
          <p:nvPr/>
        </p:nvSpPr>
        <p:spPr bwMode="auto">
          <a:xfrm>
            <a:off x="179388" y="4005263"/>
            <a:ext cx="3529012" cy="815975"/>
          </a:xfrm>
          <a:prstGeom prst="rect">
            <a:avLst/>
          </a:prstGeom>
          <a:noFill/>
          <a:ln w="9525">
            <a:noFill/>
            <a:miter lim="800000"/>
            <a:headEnd/>
            <a:tailEnd/>
          </a:ln>
        </p:spPr>
        <p:txBody>
          <a:bodyPr>
            <a:spAutoFit/>
          </a:bodyPr>
          <a:lstStyle/>
          <a:p>
            <a:pPr>
              <a:spcBef>
                <a:spcPct val="50000"/>
              </a:spcBef>
            </a:pPr>
            <a:r>
              <a:rPr lang="ru-RU" sz="2000" b="1">
                <a:solidFill>
                  <a:schemeClr val="accent2"/>
                </a:solidFill>
              </a:rPr>
              <a:t>Домен второго  уровня</a:t>
            </a:r>
          </a:p>
          <a:p>
            <a:pPr>
              <a:spcBef>
                <a:spcPct val="50000"/>
              </a:spcBef>
            </a:pPr>
            <a:endParaRPr lang="ru-RU" b="1">
              <a:solidFill>
                <a:schemeClr val="accent1"/>
              </a:solidFill>
            </a:endParaRPr>
          </a:p>
        </p:txBody>
      </p:sp>
      <p:sp>
        <p:nvSpPr>
          <p:cNvPr id="44044" name="Text Box 15"/>
          <p:cNvSpPr txBox="1">
            <a:spLocks noChangeArrowheads="1"/>
          </p:cNvSpPr>
          <p:nvPr/>
        </p:nvSpPr>
        <p:spPr bwMode="auto">
          <a:xfrm>
            <a:off x="571500" y="4214813"/>
            <a:ext cx="8143875" cy="2308225"/>
          </a:xfrm>
          <a:prstGeom prst="rect">
            <a:avLst/>
          </a:prstGeom>
          <a:noFill/>
          <a:ln w="9525">
            <a:noFill/>
            <a:miter lim="800000"/>
            <a:headEnd/>
            <a:tailEnd/>
          </a:ln>
        </p:spPr>
        <p:txBody>
          <a:bodyPr>
            <a:spAutoFit/>
          </a:bodyPr>
          <a:lstStyle/>
          <a:p>
            <a:pPr>
              <a:spcBef>
                <a:spcPct val="50000"/>
              </a:spcBef>
            </a:pPr>
            <a:endParaRPr lang="en-US" b="1" i="1"/>
          </a:p>
          <a:p>
            <a:pPr>
              <a:spcBef>
                <a:spcPct val="50000"/>
              </a:spcBef>
            </a:pPr>
            <a:r>
              <a:rPr lang="ru-RU" b="1" i="1"/>
              <a:t>протокол</a:t>
            </a:r>
            <a:r>
              <a:rPr lang="en-US" sz="2800" b="1"/>
              <a:t> </a:t>
            </a:r>
            <a:r>
              <a:rPr lang="ru-RU" sz="2800" b="1"/>
              <a:t> </a:t>
            </a:r>
            <a:r>
              <a:rPr lang="en-US" sz="2800" b="1"/>
              <a:t>→</a:t>
            </a:r>
            <a:r>
              <a:rPr lang="ru-RU" sz="2800" b="1"/>
              <a:t> </a:t>
            </a:r>
            <a:r>
              <a:rPr lang="en-US" sz="2800" b="1"/>
              <a:t>                 //www.</a:t>
            </a:r>
            <a:r>
              <a:rPr lang="ru-RU" sz="2800" b="1"/>
              <a:t>                     </a:t>
            </a:r>
            <a:r>
              <a:rPr lang="en-US" sz="2800" b="1"/>
              <a:t>       ru</a:t>
            </a:r>
            <a:endParaRPr lang="ru-RU" sz="2800" b="1"/>
          </a:p>
          <a:p>
            <a:pPr>
              <a:spcBef>
                <a:spcPct val="50000"/>
              </a:spcBef>
            </a:pPr>
            <a:r>
              <a:rPr lang="ru-RU" sz="2800" b="1" i="1"/>
              <a:t>                                              </a:t>
            </a:r>
            <a:r>
              <a:rPr lang="en-US" sz="2800" b="1" i="1"/>
              <a:t>              </a:t>
            </a:r>
            <a:r>
              <a:rPr lang="ru-RU" sz="2800" b="1" i="1"/>
              <a:t>↑</a:t>
            </a:r>
            <a:endParaRPr lang="en-US" sz="2800" b="1" i="1"/>
          </a:p>
          <a:p>
            <a:pPr>
              <a:spcBef>
                <a:spcPct val="50000"/>
              </a:spcBef>
            </a:pPr>
            <a:r>
              <a:rPr lang="en-US" sz="2800" b="1" i="1"/>
              <a:t>                                                       </a:t>
            </a:r>
            <a:r>
              <a:rPr lang="ru-RU" b="1" i="1"/>
              <a:t>имя домена</a:t>
            </a:r>
            <a:endParaRPr lang="ru-RU" sz="2800" b="1" i="1"/>
          </a:p>
        </p:txBody>
      </p:sp>
      <p:sp>
        <p:nvSpPr>
          <p:cNvPr id="16" name="Овал 15"/>
          <p:cNvSpPr/>
          <p:nvPr/>
        </p:nvSpPr>
        <p:spPr>
          <a:xfrm>
            <a:off x="5500688" y="4643438"/>
            <a:ext cx="2357437" cy="64293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err="1">
                <a:solidFill>
                  <a:schemeClr val="tx1"/>
                </a:solidFill>
              </a:rPr>
              <a:t>pcweec</a:t>
            </a:r>
            <a:r>
              <a:rPr lang="en-US" sz="2800" dirty="0">
                <a:solidFill>
                  <a:schemeClr val="tx1"/>
                </a:solidFill>
              </a:rPr>
              <a:t>.</a:t>
            </a:r>
            <a:endParaRPr lang="ru-RU" sz="2800" dirty="0">
              <a:solidFill>
                <a:schemeClr val="tx1"/>
              </a:solidFill>
            </a:endParaRPr>
          </a:p>
        </p:txBody>
      </p:sp>
      <p:sp>
        <p:nvSpPr>
          <p:cNvPr id="17" name="Овал 16"/>
          <p:cNvSpPr/>
          <p:nvPr/>
        </p:nvSpPr>
        <p:spPr>
          <a:xfrm>
            <a:off x="2428875" y="4643438"/>
            <a:ext cx="1571625" cy="642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b="1" dirty="0">
                <a:solidFill>
                  <a:schemeClr val="tx1"/>
                </a:solidFill>
              </a:rPr>
              <a:t>http:</a:t>
            </a:r>
            <a:endParaRPr lang="ru-RU" sz="2800" b="1"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96752"/>
            <a:ext cx="8568952" cy="2592288"/>
          </a:xfrm>
        </p:spPr>
        <p:txBody>
          <a:bodyPr>
            <a:normAutofit/>
          </a:bodyPr>
          <a:lstStyle/>
          <a:p>
            <a:pPr marL="0" indent="0">
              <a:lnSpc>
                <a:spcPct val="115000"/>
              </a:lnSpc>
              <a:spcAft>
                <a:spcPts val="1000"/>
              </a:spcAft>
              <a:buClr>
                <a:srgbClr val="F0A22E"/>
              </a:buClr>
              <a:buNone/>
            </a:pPr>
            <a:r>
              <a:rPr lang="ru-RU" sz="2800" dirty="0" smtClean="0">
                <a:solidFill>
                  <a:schemeClr val="tx1"/>
                </a:solidFill>
                <a:latin typeface="Times New Roman" pitchFamily="18" charset="0"/>
                <a:ea typeface="Calibri"/>
                <a:cs typeface="Times New Roman" pitchFamily="18" charset="0"/>
              </a:rPr>
              <a:t> </a:t>
            </a:r>
            <a:r>
              <a:rPr lang="ru-RU" sz="2800" b="1" dirty="0" smtClean="0">
                <a:solidFill>
                  <a:schemeClr val="tx1"/>
                </a:solidFill>
                <a:latin typeface="Times New Roman" pitchFamily="18" charset="0"/>
                <a:ea typeface="Calibri"/>
                <a:cs typeface="Times New Roman" pitchFamily="18" charset="0"/>
              </a:rPr>
              <a:t>Домен</a:t>
            </a:r>
            <a:r>
              <a:rPr lang="ru-RU" sz="2000" dirty="0" smtClean="0">
                <a:solidFill>
                  <a:schemeClr val="tx1"/>
                </a:solidFill>
                <a:latin typeface="Times New Roman" pitchFamily="18" charset="0"/>
                <a:ea typeface="Calibri"/>
                <a:cs typeface="Times New Roman" pitchFamily="18" charset="0"/>
              </a:rPr>
              <a:t> </a:t>
            </a:r>
            <a:r>
              <a:rPr lang="ru-RU" sz="2800" dirty="0" smtClean="0">
                <a:solidFill>
                  <a:schemeClr val="tx1"/>
                </a:solidFill>
                <a:latin typeface="Times New Roman" pitchFamily="18" charset="0"/>
                <a:ea typeface="Calibri"/>
                <a:cs typeface="Times New Roman" pitchFamily="18" charset="0"/>
              </a:rPr>
              <a:t>- </a:t>
            </a:r>
            <a:r>
              <a:rPr lang="ru-RU" sz="2800" dirty="0">
                <a:solidFill>
                  <a:schemeClr val="tx1"/>
                </a:solidFill>
                <a:latin typeface="Times New Roman" pitchFamily="18" charset="0"/>
                <a:ea typeface="Calibri"/>
                <a:cs typeface="Times New Roman" pitchFamily="18" charset="0"/>
              </a:rPr>
              <a:t>это символьное имя, помогающее находить адреса интернет-серверов. Другими словами, домен в информатике – это система адресации. </a:t>
            </a:r>
            <a:endParaRPr lang="ru-RU" sz="2800" dirty="0">
              <a:solidFill>
                <a:schemeClr val="tx1"/>
              </a:solidFill>
              <a:latin typeface="Times New Roman" pitchFamily="18" charset="0"/>
              <a:cs typeface="Times New Roman" pitchFamily="18" charset="0"/>
            </a:endParaRPr>
          </a:p>
        </p:txBody>
      </p:sp>
      <p:pic>
        <p:nvPicPr>
          <p:cNvPr id="3074" name="Picture 2" descr="C:\Users\днс\Desktop\138721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672" y="2900461"/>
            <a:ext cx="5349974" cy="35615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206978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16632"/>
            <a:ext cx="4176464" cy="6264696"/>
          </a:xfrm>
        </p:spPr>
        <p:txBody>
          <a:bodyPr>
            <a:noAutofit/>
          </a:bodyPr>
          <a:lstStyle/>
          <a:p>
            <a:pPr marL="0" lvl="0" indent="0">
              <a:lnSpc>
                <a:spcPct val="115000"/>
              </a:lnSpc>
              <a:spcAft>
                <a:spcPts val="1000"/>
              </a:spcAft>
              <a:buClr>
                <a:srgbClr val="F0A22E"/>
              </a:buClr>
              <a:buNone/>
            </a:pPr>
            <a:r>
              <a:rPr lang="ru-RU" sz="2400" b="1" dirty="0">
                <a:solidFill>
                  <a:schemeClr val="tx1"/>
                </a:solidFill>
                <a:effectLst>
                  <a:outerShdw blurRad="38100" dist="38100" dir="2700000" algn="tl">
                    <a:srgbClr val="000000">
                      <a:alpha val="43137"/>
                    </a:srgbClr>
                  </a:outerShdw>
                </a:effectLst>
                <a:latin typeface="Times New Roman"/>
                <a:ea typeface="Calibri"/>
                <a:cs typeface="Times New Roman"/>
              </a:rPr>
              <a:t>Международные </a:t>
            </a:r>
            <a:r>
              <a:rPr lang="ru-RU" sz="2400" b="1" dirty="0" smtClean="0">
                <a:solidFill>
                  <a:schemeClr val="tx1"/>
                </a:solidFill>
                <a:effectLst>
                  <a:outerShdw blurRad="38100" dist="38100" dir="2700000" algn="tl">
                    <a:srgbClr val="000000">
                      <a:alpha val="43137"/>
                    </a:srgbClr>
                  </a:outerShdw>
                </a:effectLst>
                <a:latin typeface="Times New Roman"/>
                <a:ea typeface="Calibri"/>
                <a:cs typeface="Times New Roman"/>
              </a:rPr>
              <a:t>домены</a:t>
            </a:r>
          </a:p>
          <a:p>
            <a:pPr marL="0" lvl="0" indent="0">
              <a:spcAft>
                <a:spcPts val="1000"/>
              </a:spcAft>
              <a:buClr>
                <a:srgbClr val="F0A22E"/>
              </a:buClr>
              <a:buNone/>
            </a:pPr>
            <a:r>
              <a:rPr lang="ru-RU" sz="1800" b="1" dirty="0" smtClean="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smtClean="0">
                <a:solidFill>
                  <a:schemeClr val="tx1"/>
                </a:solidFill>
                <a:effectLst>
                  <a:outerShdw blurRad="38100" dist="38100" dir="2700000" algn="tl">
                    <a:srgbClr val="000000">
                      <a:alpha val="43137"/>
                    </a:srgbClr>
                  </a:outerShdw>
                </a:effectLst>
                <a:latin typeface="Times New Roman"/>
                <a:ea typeface="Calibri"/>
                <a:cs typeface="Times New Roman"/>
              </a:rPr>
              <a:t>biz</a:t>
            </a:r>
            <a:r>
              <a:rPr lang="ru-RU" sz="1800" b="1" dirty="0" smtClean="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сайты для бизнеса</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com</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сайты коммерческих организаций</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edu</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образовательные ресурсы</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gov</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сайты правительственных учреждений</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info</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информационные сайты</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mil</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сайты военных организаций</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movie</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официальные сайты фильмов</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museum</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сайты музеев</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net</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провайдеры и сетевые организации</a:t>
            </a:r>
          </a:p>
          <a:p>
            <a:pPr marL="0" lvl="0" indent="0">
              <a:spcAft>
                <a:spcPts val="1000"/>
              </a:spcAft>
              <a:buClr>
                <a:srgbClr val="F0A22E"/>
              </a:buClr>
              <a:buNone/>
            </a:pP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a:t>
            </a:r>
            <a:r>
              <a:rPr lang="ru-RU" sz="1800" b="1" dirty="0" err="1">
                <a:solidFill>
                  <a:schemeClr val="tx1"/>
                </a:solidFill>
                <a:effectLst>
                  <a:outerShdw blurRad="38100" dist="38100" dir="2700000" algn="tl">
                    <a:srgbClr val="000000">
                      <a:alpha val="43137"/>
                    </a:srgbClr>
                  </a:outerShdw>
                </a:effectLst>
                <a:latin typeface="Times New Roman"/>
                <a:ea typeface="Calibri"/>
                <a:cs typeface="Times New Roman"/>
              </a:rPr>
              <a:t>org</a:t>
            </a:r>
            <a:r>
              <a:rPr lang="ru-RU" sz="1800" b="1" dirty="0">
                <a:solidFill>
                  <a:schemeClr val="tx1"/>
                </a:solidFill>
                <a:effectLst>
                  <a:outerShdw blurRad="38100" dist="38100" dir="2700000" algn="tl">
                    <a:srgbClr val="000000">
                      <a:alpha val="43137"/>
                    </a:srgbClr>
                  </a:outerShdw>
                </a:effectLst>
                <a:latin typeface="Times New Roman"/>
                <a:ea typeface="Calibri"/>
                <a:cs typeface="Times New Roman"/>
              </a:rPr>
              <a:t> </a:t>
            </a:r>
            <a:r>
              <a:rPr lang="ru-RU" sz="1800" dirty="0">
                <a:solidFill>
                  <a:schemeClr val="tx1"/>
                </a:solidFill>
                <a:effectLst>
                  <a:outerShdw blurRad="38100" dist="38100" dir="2700000" algn="tl">
                    <a:srgbClr val="000000">
                      <a:alpha val="43137"/>
                    </a:srgbClr>
                  </a:outerShdw>
                </a:effectLst>
                <a:latin typeface="Times New Roman"/>
                <a:ea typeface="Calibri"/>
                <a:cs typeface="Times New Roman"/>
              </a:rPr>
              <a:t>— некоммерческие организации</a:t>
            </a:r>
          </a:p>
          <a:p>
            <a:pPr marL="0" lvl="0" indent="0">
              <a:spcAft>
                <a:spcPts val="1000"/>
              </a:spcAft>
              <a:buClr>
                <a:srgbClr val="F0A22E"/>
              </a:buClr>
              <a:buNone/>
            </a:pPr>
            <a:r>
              <a:rPr lang="ru-RU" sz="1800" dirty="0" smtClean="0">
                <a:solidFill>
                  <a:schemeClr val="tx1"/>
                </a:solidFill>
                <a:effectLst>
                  <a:outerShdw blurRad="38100" dist="38100" dir="2700000" algn="tl">
                    <a:srgbClr val="000000">
                      <a:alpha val="43137"/>
                    </a:srgbClr>
                  </a:outerShdw>
                </a:effectLst>
                <a:latin typeface="Times New Roman"/>
                <a:ea typeface="Calibri"/>
                <a:cs typeface="Times New Roman"/>
              </a:rPr>
              <a:t>.</a:t>
            </a:r>
            <a:endParaRPr lang="ru-RU" sz="1800" dirty="0">
              <a:solidFill>
                <a:schemeClr val="tx1"/>
              </a:solidFill>
              <a:effectLst>
                <a:outerShdw blurRad="38100" dist="38100" dir="2700000" algn="tl">
                  <a:srgbClr val="000000">
                    <a:alpha val="43137"/>
                  </a:srgbClr>
                </a:outerShdw>
              </a:effectLst>
            </a:endParaRPr>
          </a:p>
        </p:txBody>
      </p:sp>
      <p:sp>
        <p:nvSpPr>
          <p:cNvPr id="2" name="TextBox 1"/>
          <p:cNvSpPr txBox="1"/>
          <p:nvPr/>
        </p:nvSpPr>
        <p:spPr>
          <a:xfrm>
            <a:off x="5076056" y="116632"/>
            <a:ext cx="3816424" cy="6278642"/>
          </a:xfrm>
          <a:prstGeom prst="rect">
            <a:avLst/>
          </a:prstGeom>
          <a:noFill/>
        </p:spPr>
        <p:txBody>
          <a:bodyPr wrap="square" rtlCol="0">
            <a:spAutoFit/>
          </a:bodyPr>
          <a:lstStyle/>
          <a:p>
            <a:r>
              <a:rPr lang="ru-RU"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Домены различных стран</a:t>
            </a:r>
            <a:endParaRPr lang="ru-RU"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Армения</a:t>
            </a:r>
          </a:p>
          <a:p>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Австрия</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az</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Азербайджан</a:t>
            </a:r>
          </a:p>
          <a:p>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be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Бельгия</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by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Беларусь</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Швейцария</a:t>
            </a:r>
          </a:p>
          <a:p>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cn</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Китай</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ee</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Эстония</a:t>
            </a:r>
          </a:p>
          <a:p>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eg</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Египет</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Франция</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gr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Греция</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il</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Израиль</a:t>
            </a:r>
          </a:p>
          <a:p>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Италия</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jp</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Япония</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ru</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Россия</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su</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Бывший СССР</a:t>
            </a:r>
          </a:p>
          <a:p>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Турция</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ua</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 </a:t>
            </a:r>
            <a:r>
              <a:rPr lang="ru-RU"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Украина</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us — </a:t>
            </a:r>
            <a:r>
              <a:rPr lang="ru-RU"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США</a:t>
            </a:r>
          </a:p>
          <a:p>
            <a:endParaRPr lang="ru-RU" b="0" i="0" dirty="0">
              <a:solidFill>
                <a:srgbClr val="414141"/>
              </a:solidFill>
              <a:effectLst/>
              <a:latin typeface="Open Sans"/>
            </a:endParaRPr>
          </a:p>
        </p:txBody>
      </p:sp>
    </p:spTree>
    <p:extLst>
      <p:ext uri="{BB962C8B-B14F-4D97-AF65-F5344CB8AC3E}">
        <p14:creationId xmlns:p14="http://schemas.microsoft.com/office/powerpoint/2010/main" xmlns="" val="679722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23528" y="285728"/>
            <a:ext cx="8568952" cy="6215106"/>
          </a:xfrm>
        </p:spPr>
        <p:txBody>
          <a:bodyPr>
            <a:normAutofit lnSpcReduction="10000"/>
          </a:bodyPr>
          <a:lstStyle/>
          <a:p>
            <a:pPr algn="just" eaLnBrk="1" fontAlgn="auto" hangingPunct="1">
              <a:spcAft>
                <a:spcPts val="0"/>
              </a:spcAft>
              <a:buClr>
                <a:schemeClr val="accent3"/>
              </a:buClr>
              <a:buFont typeface="Wingdings 2"/>
              <a:buNone/>
              <a:defRPr/>
            </a:pPr>
            <a:r>
              <a:rPr lang="ru-RU" dirty="0" smtClean="0"/>
              <a:t> </a:t>
            </a:r>
            <a:r>
              <a:rPr lang="ru-RU" sz="2000" b="1" dirty="0" smtClean="0">
                <a:solidFill>
                  <a:schemeClr val="tx1"/>
                </a:solidFill>
                <a:latin typeface="Arial" pitchFamily="34" charset="0"/>
                <a:cs typeface="Arial" pitchFamily="34" charset="0"/>
              </a:rPr>
              <a:t>Физически Интернет </a:t>
            </a:r>
            <a:r>
              <a:rPr lang="ru-RU" sz="2000" dirty="0" smtClean="0">
                <a:solidFill>
                  <a:schemeClr val="tx1"/>
                </a:solidFill>
                <a:latin typeface="Arial" pitchFamily="34" charset="0"/>
                <a:cs typeface="Arial" pitchFamily="34" charset="0"/>
              </a:rPr>
              <a:t>– это всемирное объединение больших и малых компьютерных сетей. </a:t>
            </a:r>
            <a:r>
              <a:rPr lang="ru-RU" sz="2000" b="1" dirty="0" smtClean="0">
                <a:solidFill>
                  <a:schemeClr val="tx1"/>
                </a:solidFill>
                <a:latin typeface="Arial" pitchFamily="34" charset="0"/>
                <a:cs typeface="Arial" pitchFamily="34" charset="0"/>
              </a:rPr>
              <a:t>Логически </a:t>
            </a:r>
            <a:r>
              <a:rPr lang="ru-RU" sz="2000" dirty="0" smtClean="0">
                <a:solidFill>
                  <a:schemeClr val="tx1"/>
                </a:solidFill>
                <a:latin typeface="Arial" pitchFamily="34" charset="0"/>
                <a:cs typeface="Arial" pitchFamily="34" charset="0"/>
              </a:rPr>
              <a:t>– это несколько служб, использующих одни и те же физические связи, но различные протоколы для обмена информацией. </a:t>
            </a:r>
          </a:p>
          <a:p>
            <a:pPr algn="just" eaLnBrk="1" fontAlgn="auto" hangingPunct="1">
              <a:spcAft>
                <a:spcPts val="0"/>
              </a:spcAft>
              <a:buClr>
                <a:schemeClr val="accent3"/>
              </a:buClr>
              <a:buFont typeface="Wingdings 2"/>
              <a:buNone/>
              <a:defRPr/>
            </a:pPr>
            <a:r>
              <a:rPr lang="ru-RU" sz="2000" dirty="0" smtClean="0">
                <a:solidFill>
                  <a:schemeClr val="tx1"/>
                </a:solidFill>
                <a:latin typeface="Arial" pitchFamily="34" charset="0"/>
                <a:cs typeface="Arial" pitchFamily="34" charset="0"/>
              </a:rPr>
              <a:t>  Для получения доступа к </a:t>
            </a:r>
            <a:r>
              <a:rPr lang="en-US" sz="2000" dirty="0" smtClean="0">
                <a:solidFill>
                  <a:schemeClr val="tx1"/>
                </a:solidFill>
                <a:latin typeface="Arial" pitchFamily="34" charset="0"/>
                <a:cs typeface="Arial" pitchFamily="34" charset="0"/>
              </a:rPr>
              <a:t>Internet</a:t>
            </a:r>
            <a:r>
              <a:rPr lang="ru-RU" sz="2000" dirty="0" smtClean="0">
                <a:solidFill>
                  <a:schemeClr val="tx1"/>
                </a:solidFill>
                <a:latin typeface="Arial" pitchFamily="34" charset="0"/>
                <a:cs typeface="Arial" pitchFamily="34" charset="0"/>
              </a:rPr>
              <a:t> </a:t>
            </a:r>
            <a:r>
              <a:rPr lang="tt-RU" sz="2000" dirty="0" smtClean="0">
                <a:solidFill>
                  <a:schemeClr val="tx1"/>
                </a:solidFill>
                <a:latin typeface="Arial" pitchFamily="34" charset="0"/>
                <a:cs typeface="Arial" pitchFamily="34" charset="0"/>
              </a:rPr>
              <a:t>нужно заключить договор с провайдером (поставщиком услуг) </a:t>
            </a:r>
            <a:r>
              <a:rPr lang="en-US" sz="2000" dirty="0" smtClean="0">
                <a:solidFill>
                  <a:schemeClr val="tx1"/>
                </a:solidFill>
                <a:latin typeface="Arial" pitchFamily="34" charset="0"/>
                <a:cs typeface="Arial" pitchFamily="34" charset="0"/>
              </a:rPr>
              <a:t>Internet.</a:t>
            </a:r>
            <a:r>
              <a:rPr lang="ru-RU" sz="2000" dirty="0" smtClean="0">
                <a:solidFill>
                  <a:schemeClr val="tx1"/>
                </a:solidFill>
                <a:latin typeface="Arial" pitchFamily="34" charset="0"/>
                <a:cs typeface="Arial" pitchFamily="34" charset="0"/>
              </a:rPr>
              <a:t> </a:t>
            </a:r>
          </a:p>
          <a:p>
            <a:pPr algn="just" eaLnBrk="1" fontAlgn="auto" hangingPunct="1">
              <a:spcAft>
                <a:spcPts val="0"/>
              </a:spcAft>
              <a:buClr>
                <a:schemeClr val="accent3"/>
              </a:buClr>
              <a:buFont typeface="Wingdings 2"/>
              <a:buNone/>
              <a:defRPr/>
            </a:pPr>
            <a:endParaRPr lang="ru-RU" sz="2000" dirty="0" smtClean="0">
              <a:solidFill>
                <a:schemeClr val="tx1"/>
              </a:solidFill>
              <a:latin typeface="Arial" pitchFamily="34" charset="0"/>
              <a:cs typeface="Arial" pitchFamily="34" charset="0"/>
            </a:endParaRPr>
          </a:p>
          <a:p>
            <a:pPr algn="just" eaLnBrk="1" fontAlgn="auto" hangingPunct="1">
              <a:spcAft>
                <a:spcPts val="0"/>
              </a:spcAft>
              <a:buClr>
                <a:schemeClr val="accent3"/>
              </a:buClr>
              <a:buFont typeface="Wingdings 2"/>
              <a:buNone/>
              <a:defRPr/>
            </a:pPr>
            <a:r>
              <a:rPr lang="ru-RU" sz="2000" dirty="0" smtClean="0">
                <a:solidFill>
                  <a:schemeClr val="tx1"/>
                </a:solidFill>
                <a:latin typeface="Arial" pitchFamily="34" charset="0"/>
                <a:cs typeface="Arial" pitchFamily="34" charset="0"/>
              </a:rPr>
              <a:t>  Сеть объединяет разные компьютеры, каждой из которых имеет собственный язык. В этих условиях для обеспечения работы сети используются правила взаимодействия отдельных её элементов, которые называются </a:t>
            </a:r>
            <a:r>
              <a:rPr lang="ru-RU" sz="2000" b="1" i="1" dirty="0" smtClean="0">
                <a:solidFill>
                  <a:schemeClr val="tx1"/>
                </a:solidFill>
                <a:latin typeface="Arial" pitchFamily="34" charset="0"/>
                <a:cs typeface="Arial" pitchFamily="34" charset="0"/>
              </a:rPr>
              <a:t>протоколами. </a:t>
            </a:r>
            <a:r>
              <a:rPr lang="ru-RU" sz="2000" dirty="0" smtClean="0">
                <a:solidFill>
                  <a:schemeClr val="tx1"/>
                </a:solidFill>
                <a:latin typeface="Arial" pitchFamily="34" charset="0"/>
                <a:cs typeface="Arial" pitchFamily="34" charset="0"/>
              </a:rPr>
              <a:t> Протокол описывает синтаксис сообщения, имена элементов данных, операции управления и состояния сети.</a:t>
            </a:r>
          </a:p>
          <a:p>
            <a:pPr algn="just" eaLnBrk="1" fontAlgn="auto" hangingPunct="1">
              <a:spcAft>
                <a:spcPts val="0"/>
              </a:spcAft>
              <a:buClr>
                <a:schemeClr val="accent3"/>
              </a:buClr>
              <a:buFont typeface="Wingdings 2"/>
              <a:buNone/>
              <a:defRPr/>
            </a:pPr>
            <a:endParaRPr lang="ru-RU" sz="2000" dirty="0" smtClean="0">
              <a:latin typeface="Arial" pitchFamily="34" charset="0"/>
              <a:cs typeface="Arial" pitchFamily="34" charset="0"/>
            </a:endParaRPr>
          </a:p>
          <a:p>
            <a:pPr eaLnBrk="1" fontAlgn="auto" hangingPunct="1">
              <a:spcAft>
                <a:spcPts val="0"/>
              </a:spcAft>
              <a:buClr>
                <a:schemeClr val="accent3"/>
              </a:buClr>
              <a:buFont typeface="Wingdings 2"/>
              <a:buNone/>
              <a:defRPr/>
            </a:pPr>
            <a:endParaRPr lang="ru-RU" sz="1800" b="1" i="1" dirty="0" smtClean="0">
              <a:latin typeface="Arial" pitchFamily="34" charset="0"/>
              <a:cs typeface="Arial" pitchFamily="34" charset="0"/>
            </a:endParaRPr>
          </a:p>
          <a:p>
            <a:pPr eaLnBrk="1" fontAlgn="auto" hangingPunct="1">
              <a:spcAft>
                <a:spcPts val="0"/>
              </a:spcAft>
              <a:buClr>
                <a:schemeClr val="accent3"/>
              </a:buClr>
              <a:buFont typeface="Wingdings 2"/>
              <a:buNone/>
              <a:defRPr/>
            </a:pPr>
            <a:r>
              <a:rPr lang="ru-RU" sz="28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t>
            </a:r>
          </a:p>
          <a:p>
            <a:pPr algn="ctr" eaLnBrk="1" fontAlgn="auto" hangingPunct="1">
              <a:spcAft>
                <a:spcPts val="0"/>
              </a:spcAft>
              <a:buClr>
                <a:schemeClr val="accent3"/>
              </a:buClr>
              <a:buFont typeface="Wingdings 2"/>
              <a:buNone/>
              <a:defRPr/>
            </a:pPr>
            <a:r>
              <a:rPr lang="ru-RU" sz="2800"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 ПРОТОКОЛ</a:t>
            </a:r>
            <a:endParaRPr lang="ru-RU" sz="2800" b="1" i="1" dirty="0" smtClean="0">
              <a:latin typeface="Arial" pitchFamily="34" charset="0"/>
              <a:cs typeface="Arial" pitchFamily="34" charset="0"/>
            </a:endParaRPr>
          </a:p>
          <a:p>
            <a:pPr algn="ctr" eaLnBrk="1" fontAlgn="auto" hangingPunct="1">
              <a:spcAft>
                <a:spcPts val="0"/>
              </a:spcAft>
              <a:buClr>
                <a:schemeClr val="accent3"/>
              </a:buClr>
              <a:buFont typeface="Wingdings 2"/>
              <a:buNone/>
              <a:defRPr/>
            </a:pPr>
            <a:r>
              <a:rPr lang="ru-RU" sz="2800" b="1" i="1" dirty="0" smtClean="0">
                <a:latin typeface="Arial" pitchFamily="34" charset="0"/>
                <a:cs typeface="Arial" pitchFamily="34" charset="0"/>
              </a:rPr>
              <a:t> </a:t>
            </a:r>
            <a:endParaRPr lang="ru-RU" b="1" i="1" dirty="0"/>
          </a:p>
        </p:txBody>
      </p:sp>
      <p:pic>
        <p:nvPicPr>
          <p:cNvPr id="39939" name="i-main-pic" descr="Картинка 51 из 187352">
            <a:hlinkClick r:id="rId2"/>
          </p:cNvPr>
          <p:cNvPicPr>
            <a:picLocks noChangeAspect="1" noChangeArrowheads="1"/>
          </p:cNvPicPr>
          <p:nvPr/>
        </p:nvPicPr>
        <p:blipFill>
          <a:blip r:embed="rId3" cstate="print"/>
          <a:srcRect/>
          <a:stretch>
            <a:fillRect/>
          </a:stretch>
        </p:blipFill>
        <p:spPr bwMode="auto">
          <a:xfrm>
            <a:off x="1143001" y="4547074"/>
            <a:ext cx="3789040" cy="20251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p:cNvSpPr txBox="1">
            <a:spLocks noChangeArrowheads="1"/>
          </p:cNvSpPr>
          <p:nvPr/>
        </p:nvSpPr>
        <p:spPr bwMode="auto">
          <a:xfrm>
            <a:off x="2123728" y="188640"/>
            <a:ext cx="5256212" cy="400110"/>
          </a:xfrm>
          <a:prstGeom prst="rect">
            <a:avLst/>
          </a:prstGeom>
          <a:noFill/>
          <a:ln w="9525">
            <a:noFill/>
            <a:miter lim="800000"/>
            <a:headEnd/>
            <a:tailEnd/>
          </a:ln>
        </p:spPr>
        <p:txBody>
          <a:bodyPr>
            <a:spAutoFit/>
          </a:bodyPr>
          <a:lstStyle/>
          <a:p>
            <a:pPr algn="ctr">
              <a:spcBef>
                <a:spcPct val="50000"/>
              </a:spcBef>
            </a:pPr>
            <a:r>
              <a:rPr lang="ru-RU" sz="2000" b="1" dirty="0">
                <a:latin typeface="Times New Roman" pitchFamily="18" charset="0"/>
                <a:cs typeface="Times New Roman" pitchFamily="18" charset="0"/>
              </a:rPr>
              <a:t>Протокол передачи данных </a:t>
            </a:r>
            <a:r>
              <a:rPr lang="en-US" sz="2000" b="1" dirty="0">
                <a:latin typeface="Times New Roman" pitchFamily="18" charset="0"/>
                <a:cs typeface="Times New Roman" pitchFamily="18" charset="0"/>
              </a:rPr>
              <a:t>TCP/IP</a:t>
            </a:r>
            <a:endParaRPr lang="ru-RU" sz="2000" b="1" dirty="0">
              <a:latin typeface="Times New Roman" pitchFamily="18" charset="0"/>
              <a:cs typeface="Times New Roman" pitchFamily="18" charset="0"/>
            </a:endParaRPr>
          </a:p>
        </p:txBody>
      </p:sp>
      <p:sp>
        <p:nvSpPr>
          <p:cNvPr id="40963" name="Text Box 5"/>
          <p:cNvSpPr txBox="1">
            <a:spLocks noChangeArrowheads="1"/>
          </p:cNvSpPr>
          <p:nvPr/>
        </p:nvSpPr>
        <p:spPr bwMode="auto">
          <a:xfrm>
            <a:off x="503237" y="764704"/>
            <a:ext cx="8640763" cy="1200329"/>
          </a:xfrm>
          <a:prstGeom prst="rect">
            <a:avLst/>
          </a:prstGeom>
          <a:noFill/>
          <a:ln w="9525">
            <a:noFill/>
            <a:miter lim="800000"/>
            <a:headEnd/>
            <a:tailEnd/>
          </a:ln>
        </p:spPr>
        <p:txBody>
          <a:bodyPr>
            <a:spAutoFit/>
          </a:bodyPr>
          <a:lstStyle/>
          <a:p>
            <a:pPr>
              <a:spcBef>
                <a:spcPct val="50000"/>
              </a:spcBef>
            </a:pPr>
            <a:r>
              <a:rPr lang="ru-RU" sz="2400" u="sng" dirty="0"/>
              <a:t>Протокол-</a:t>
            </a:r>
            <a:r>
              <a:rPr lang="ru-RU" sz="2400" dirty="0"/>
              <a:t>это набор правил, регламентирующих формат и процедуры обмена информацией между устройствами, процессами компьютера или компьютерами в сети.</a:t>
            </a:r>
          </a:p>
        </p:txBody>
      </p:sp>
      <p:sp>
        <p:nvSpPr>
          <p:cNvPr id="40964" name="Text Box 7"/>
          <p:cNvSpPr txBox="1">
            <a:spLocks noChangeArrowheads="1"/>
          </p:cNvSpPr>
          <p:nvPr/>
        </p:nvSpPr>
        <p:spPr bwMode="auto">
          <a:xfrm>
            <a:off x="250825" y="2349500"/>
            <a:ext cx="3529013" cy="1570038"/>
          </a:xfrm>
          <a:prstGeom prst="rect">
            <a:avLst/>
          </a:prstGeom>
          <a:noFill/>
          <a:ln w="9525">
            <a:noFill/>
            <a:miter lim="800000"/>
            <a:headEnd/>
            <a:tailEnd/>
          </a:ln>
        </p:spPr>
        <p:txBody>
          <a:bodyPr>
            <a:spAutoFit/>
          </a:bodyPr>
          <a:lstStyle/>
          <a:p>
            <a:pPr algn="ctr">
              <a:spcBef>
                <a:spcPct val="50000"/>
              </a:spcBef>
            </a:pPr>
            <a:r>
              <a:rPr lang="ru-RU" sz="2400" b="1"/>
              <a:t>транспортный протокол-</a:t>
            </a:r>
            <a:r>
              <a:rPr lang="en-US" sz="2400" b="1"/>
              <a:t>TCP</a:t>
            </a:r>
            <a:r>
              <a:rPr lang="ru-RU" sz="2400" b="1"/>
              <a:t> (</a:t>
            </a:r>
            <a:r>
              <a:rPr lang="en-US" sz="2400" b="1"/>
              <a:t>Transmission Control Protocol</a:t>
            </a:r>
            <a:r>
              <a:rPr lang="ru-RU" sz="2400" b="1"/>
              <a:t>)</a:t>
            </a:r>
          </a:p>
        </p:txBody>
      </p:sp>
      <p:sp>
        <p:nvSpPr>
          <p:cNvPr id="40965" name="Rectangle 9"/>
          <p:cNvSpPr>
            <a:spLocks noChangeArrowheads="1"/>
          </p:cNvSpPr>
          <p:nvPr/>
        </p:nvSpPr>
        <p:spPr bwMode="auto">
          <a:xfrm>
            <a:off x="4356100" y="2349500"/>
            <a:ext cx="4564063" cy="1016000"/>
          </a:xfrm>
          <a:prstGeom prst="rect">
            <a:avLst/>
          </a:prstGeom>
          <a:noFill/>
          <a:ln w="9525">
            <a:noFill/>
            <a:miter lim="800000"/>
            <a:headEnd/>
            <a:tailEnd/>
          </a:ln>
        </p:spPr>
        <p:txBody>
          <a:bodyPr wrap="none">
            <a:spAutoFit/>
          </a:bodyPr>
          <a:lstStyle/>
          <a:p>
            <a:pPr algn="ctr">
              <a:spcBef>
                <a:spcPct val="50000"/>
              </a:spcBef>
            </a:pPr>
            <a:r>
              <a:rPr lang="ru-RU"/>
              <a:t> </a:t>
            </a:r>
            <a:r>
              <a:rPr lang="ru-RU" sz="2400" b="1"/>
              <a:t>протокол маршрутизации-</a:t>
            </a:r>
            <a:r>
              <a:rPr lang="en-US" sz="2400" b="1"/>
              <a:t>IP</a:t>
            </a:r>
          </a:p>
          <a:p>
            <a:pPr algn="ctr">
              <a:spcBef>
                <a:spcPct val="50000"/>
              </a:spcBef>
            </a:pPr>
            <a:r>
              <a:rPr lang="en-US" sz="2400" b="1"/>
              <a:t> (Internet Protocol)</a:t>
            </a:r>
            <a:endParaRPr lang="ru-RU" sz="2400" b="1"/>
          </a:p>
        </p:txBody>
      </p:sp>
      <p:sp>
        <p:nvSpPr>
          <p:cNvPr id="40966" name="Text Box 10"/>
          <p:cNvSpPr txBox="1">
            <a:spLocks noChangeArrowheads="1"/>
          </p:cNvSpPr>
          <p:nvPr/>
        </p:nvSpPr>
        <p:spPr bwMode="auto">
          <a:xfrm>
            <a:off x="5076825" y="3857625"/>
            <a:ext cx="3673475" cy="2046714"/>
          </a:xfrm>
          <a:prstGeom prst="rect">
            <a:avLst/>
          </a:prstGeom>
          <a:noFill/>
          <a:ln w="9525">
            <a:noFill/>
            <a:miter lim="800000"/>
            <a:headEnd/>
            <a:tailEnd/>
          </a:ln>
        </p:spPr>
        <p:txBody>
          <a:bodyPr>
            <a:spAutoFit/>
          </a:bodyPr>
          <a:lstStyle/>
          <a:p>
            <a:pPr>
              <a:spcBef>
                <a:spcPct val="50000"/>
              </a:spcBef>
            </a:pPr>
            <a:r>
              <a:rPr lang="ru-RU" sz="2000" b="1" dirty="0"/>
              <a:t>Обеспечивает маршрутизацию  </a:t>
            </a:r>
            <a:r>
              <a:rPr lang="en-US" sz="2000" b="1" dirty="0"/>
              <a:t>IP</a:t>
            </a:r>
            <a:r>
              <a:rPr lang="ru-RU" sz="2000" b="1" dirty="0"/>
              <a:t>-пакетов, то есть доставку информации от компьютера-отправителя к компьютеру – получателю</a:t>
            </a:r>
            <a:r>
              <a:rPr lang="ru-RU" b="1" dirty="0"/>
              <a:t>.</a:t>
            </a:r>
          </a:p>
          <a:p>
            <a:pPr>
              <a:spcBef>
                <a:spcPct val="50000"/>
              </a:spcBef>
            </a:pPr>
            <a:endParaRPr lang="ru-RU" b="1" dirty="0">
              <a:solidFill>
                <a:schemeClr val="accent2"/>
              </a:solidFill>
            </a:endParaRPr>
          </a:p>
        </p:txBody>
      </p:sp>
      <p:sp>
        <p:nvSpPr>
          <p:cNvPr id="40967" name="Text Box 11"/>
          <p:cNvSpPr txBox="1">
            <a:spLocks noChangeArrowheads="1"/>
          </p:cNvSpPr>
          <p:nvPr/>
        </p:nvSpPr>
        <p:spPr bwMode="auto">
          <a:xfrm>
            <a:off x="323850" y="3929063"/>
            <a:ext cx="3600450" cy="1738938"/>
          </a:xfrm>
          <a:prstGeom prst="rect">
            <a:avLst/>
          </a:prstGeom>
          <a:noFill/>
          <a:ln w="9525">
            <a:noFill/>
            <a:miter lim="800000"/>
            <a:headEnd/>
            <a:tailEnd/>
          </a:ln>
        </p:spPr>
        <p:txBody>
          <a:bodyPr>
            <a:spAutoFit/>
          </a:bodyPr>
          <a:lstStyle/>
          <a:p>
            <a:pPr>
              <a:spcBef>
                <a:spcPct val="50000"/>
              </a:spcBef>
            </a:pPr>
            <a:r>
              <a:rPr lang="ru-RU" sz="2000" b="1" dirty="0"/>
              <a:t>Обеспечивает разбиение файлов на </a:t>
            </a:r>
            <a:r>
              <a:rPr lang="en-US" sz="2000" b="1" dirty="0"/>
              <a:t>IP</a:t>
            </a:r>
            <a:r>
              <a:rPr lang="ru-RU" sz="2000" b="1" dirty="0"/>
              <a:t>- пакеты в процессе передачи и сборку файлов в процессе получения.</a:t>
            </a:r>
          </a:p>
          <a:p>
            <a:pPr>
              <a:spcBef>
                <a:spcPct val="50000"/>
              </a:spcBef>
            </a:pPr>
            <a:endParaRPr lang="ru-RU"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https://vpautinu.com/wp-content/uploads/2018/04/img4.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620688"/>
            <a:ext cx="8640960" cy="2592288"/>
          </a:xfrm>
        </p:spPr>
        <p:txBody>
          <a:bodyPr>
            <a:normAutofit/>
          </a:bodyPr>
          <a:lstStyle/>
          <a:p>
            <a:pPr marL="0" indent="0">
              <a:lnSpc>
                <a:spcPct val="115000"/>
              </a:lnSpc>
              <a:spcAft>
                <a:spcPts val="1000"/>
              </a:spcAft>
              <a:buClr>
                <a:srgbClr val="F0A22E"/>
              </a:buClr>
              <a:buNone/>
            </a:pPr>
            <a:r>
              <a:rPr lang="ru-RU" sz="2800" dirty="0" smtClean="0">
                <a:solidFill>
                  <a:schemeClr val="tx1"/>
                </a:solidFill>
                <a:latin typeface="Times New Roman"/>
                <a:ea typeface="Calibri"/>
                <a:cs typeface="Times New Roman"/>
              </a:rPr>
              <a:t> </a:t>
            </a:r>
            <a:r>
              <a:rPr lang="ru-RU" sz="2800" b="1" dirty="0" smtClean="0">
                <a:solidFill>
                  <a:schemeClr val="tx1"/>
                </a:solidFill>
                <a:latin typeface="Times New Roman"/>
                <a:ea typeface="Calibri"/>
                <a:cs typeface="Times New Roman"/>
              </a:rPr>
              <a:t>Провайдер</a:t>
            </a:r>
            <a:r>
              <a:rPr lang="ru-RU" sz="2000" dirty="0" smtClean="0">
                <a:solidFill>
                  <a:schemeClr val="tx1"/>
                </a:solidFill>
                <a:latin typeface="Calibri"/>
                <a:ea typeface="Calibri"/>
                <a:cs typeface="Times New Roman"/>
              </a:rPr>
              <a:t> </a:t>
            </a:r>
            <a:r>
              <a:rPr lang="ru-RU" sz="2800" dirty="0" smtClean="0">
                <a:solidFill>
                  <a:schemeClr val="tx1"/>
                </a:solidFill>
                <a:latin typeface="Times New Roman"/>
                <a:ea typeface="Calibri"/>
                <a:cs typeface="Times New Roman"/>
              </a:rPr>
              <a:t>- </a:t>
            </a:r>
            <a:r>
              <a:rPr lang="ru-RU" sz="2800" dirty="0" smtClean="0">
                <a:solidFill>
                  <a:schemeClr val="tx1"/>
                </a:solidFill>
                <a:latin typeface="Times New Roman"/>
                <a:ea typeface="Calibri"/>
                <a:cs typeface="Times New Roman"/>
              </a:rPr>
              <a:t>это </a:t>
            </a:r>
            <a:r>
              <a:rPr lang="ru-RU" sz="2800" dirty="0">
                <a:solidFill>
                  <a:schemeClr val="tx1"/>
                </a:solidFill>
                <a:latin typeface="Times New Roman"/>
                <a:ea typeface="Calibri"/>
                <a:cs typeface="Times New Roman"/>
              </a:rPr>
              <a:t>оператор связи, имеющий лицензию на один из следующих видов услуг: Услуги связи по предоставлению каналов связи. Услуги связи в сети передачи данных, за исключением передачи голосовой информации.</a:t>
            </a:r>
            <a:endParaRPr lang="ru-RU" sz="2800" dirty="0">
              <a:solidFill>
                <a:schemeClr val="tx1"/>
              </a:solidFill>
            </a:endParaRPr>
          </a:p>
        </p:txBody>
      </p:sp>
      <p:pic>
        <p:nvPicPr>
          <p:cNvPr id="4098" name="Picture 2" descr="C:\Users\1\Desktop\internet-provajd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776" y="3068960"/>
            <a:ext cx="4248472" cy="34563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341575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285728"/>
            <a:ext cx="8643998" cy="6357982"/>
          </a:xfrm>
        </p:spPr>
        <p:txBody>
          <a:bodyPr>
            <a:normAutofit fontScale="47500" lnSpcReduction="20000"/>
          </a:bodyPr>
          <a:lstStyle/>
          <a:p>
            <a:pPr algn="just"/>
            <a:r>
              <a:rPr lang="ru-RU" sz="4500" dirty="0" smtClean="0">
                <a:solidFill>
                  <a:schemeClr val="tx1"/>
                </a:solidFill>
                <a:latin typeface="Arial" pitchFamily="34" charset="0"/>
                <a:cs typeface="Arial" pitchFamily="34" charset="0"/>
              </a:rPr>
              <a:t>     Сервис </a:t>
            </a:r>
            <a:r>
              <a:rPr lang="ru-RU" sz="4500" dirty="0" err="1" smtClean="0">
                <a:solidFill>
                  <a:schemeClr val="tx1"/>
                </a:solidFill>
                <a:latin typeface="Arial" pitchFamily="34" charset="0"/>
                <a:cs typeface="Arial" pitchFamily="34" charset="0"/>
              </a:rPr>
              <a:t>LearningApps.org</a:t>
            </a:r>
            <a:r>
              <a:rPr lang="ru-RU" sz="4500" dirty="0" smtClean="0">
                <a:solidFill>
                  <a:schemeClr val="tx1"/>
                </a:solidFill>
                <a:latin typeface="Arial" pitchFamily="34" charset="0"/>
                <a:cs typeface="Arial" pitchFamily="34" charset="0"/>
              </a:rPr>
              <a:t> - это конструктор для создания интерактивных упражнений по разным учебным предметам для использования, как на уроках, так и во внеурочной деятельности.  На сайте «</a:t>
            </a:r>
            <a:r>
              <a:rPr lang="ru-RU" sz="4500" dirty="0" err="1" smtClean="0">
                <a:solidFill>
                  <a:schemeClr val="tx1"/>
                </a:solidFill>
                <a:latin typeface="Arial" pitchFamily="34" charset="0"/>
                <a:cs typeface="Arial" pitchFamily="34" charset="0"/>
              </a:rPr>
              <a:t>LearningApps.org</a:t>
            </a:r>
            <a:r>
              <a:rPr lang="ru-RU" sz="4500" dirty="0" smtClean="0">
                <a:solidFill>
                  <a:schemeClr val="tx1"/>
                </a:solidFill>
                <a:latin typeface="Arial" pitchFamily="34" charset="0"/>
                <a:cs typeface="Arial" pitchFamily="34" charset="0"/>
              </a:rPr>
              <a:t>» представлена большая коллекция готовых упражнений, сортированных по категориям (учебные предметы, области знаний), по темам, по ступеням обучения (начальная, средняя школа, старшие классы, профессиональное образование и повышение квалификации). Интерактивные упражнения как широкий комплекс методических приёмов сочетают в себе наглядность, практическое развитие навыков работы за компьютером, диалог преподавателя и обучающегося в процессе обучения</a:t>
            </a:r>
            <a:r>
              <a:rPr lang="ru-RU" sz="4500" dirty="0" smtClean="0">
                <a:solidFill>
                  <a:schemeClr val="tx1"/>
                </a:solidFill>
                <a:latin typeface="Arial" pitchFamily="34" charset="0"/>
                <a:cs typeface="Arial" pitchFamily="34" charset="0"/>
              </a:rPr>
              <a:t>.</a:t>
            </a:r>
          </a:p>
          <a:p>
            <a:pPr algn="just"/>
            <a:endParaRPr lang="ru-RU" sz="4500" dirty="0" smtClean="0">
              <a:solidFill>
                <a:schemeClr val="tx1"/>
              </a:solidFill>
              <a:latin typeface="Arial" pitchFamily="34" charset="0"/>
              <a:cs typeface="Arial" pitchFamily="34" charset="0"/>
            </a:endParaRPr>
          </a:p>
          <a:p>
            <a:pPr algn="just"/>
            <a:r>
              <a:rPr lang="ru-RU" sz="4500" dirty="0" smtClean="0">
                <a:solidFill>
                  <a:schemeClr val="tx1"/>
                </a:solidFill>
                <a:latin typeface="Arial" pitchFamily="34" charset="0"/>
                <a:cs typeface="Arial" pitchFamily="34" charset="0"/>
              </a:rPr>
              <a:t>    Сначала преподаватель предлагает вниманию обучающихся несложные задания, затем – упражнения в </a:t>
            </a:r>
            <a:r>
              <a:rPr lang="ru-RU" sz="4500" dirty="0" err="1" smtClean="0">
                <a:solidFill>
                  <a:schemeClr val="tx1"/>
                </a:solidFill>
                <a:latin typeface="Arial" pitchFamily="34" charset="0"/>
                <a:cs typeface="Arial" pitchFamily="34" charset="0"/>
              </a:rPr>
              <a:t>LearningApps.org</a:t>
            </a:r>
            <a:r>
              <a:rPr lang="ru-RU" sz="4500" dirty="0" smtClean="0">
                <a:solidFill>
                  <a:schemeClr val="tx1"/>
                </a:solidFill>
                <a:latin typeface="Arial" pitchFamily="34" charset="0"/>
                <a:cs typeface="Arial" pitchFamily="34" charset="0"/>
              </a:rPr>
              <a:t>, которые контролируют качество и степень усвоения учебного материала и лишь потом, при условии совместной деятельности преподаватель – обучающийся, обучающиеся получают возможность самостоятельно приготовить интерактивный продукт. Ещё лучше, если этот продукт будет выполнен командой в рамках проектной деятельности.</a:t>
            </a:r>
          </a:p>
          <a:p>
            <a:endParaRPr lang="ru-RU" sz="4800" dirty="0"/>
          </a:p>
        </p:txBody>
      </p:sp>
    </p:spTree>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WordArt 2"/>
          <p:cNvSpPr>
            <a:spLocks noChangeArrowheads="1" noChangeShapeType="1" noTextEdit="1"/>
          </p:cNvSpPr>
          <p:nvPr/>
        </p:nvSpPr>
        <p:spPr bwMode="auto">
          <a:xfrm>
            <a:off x="3563888" y="980728"/>
            <a:ext cx="2174875" cy="571500"/>
          </a:xfrm>
          <a:prstGeom prst="rect">
            <a:avLst/>
          </a:prstGeom>
        </p:spPr>
        <p:txBody>
          <a:bodyPr wrap="none" fromWordArt="1">
            <a:prstTxWarp prst="textPlain">
              <a:avLst>
                <a:gd name="adj" fmla="val 50000"/>
              </a:avLst>
            </a:prstTxWarp>
          </a:bodyPr>
          <a:lstStyle/>
          <a:p>
            <a:pPr algn="ctr"/>
            <a:r>
              <a:rPr lang="ru-RU" sz="3600" kern="10" dirty="0">
                <a:ln w="9525">
                  <a:noFill/>
                  <a:round/>
                  <a:headEnd/>
                  <a:tailEnd/>
                </a:ln>
                <a:solidFill>
                  <a:srgbClr val="FF0000"/>
                </a:solidFill>
                <a:effectLst>
                  <a:outerShdw dist="35921" dir="2700000" algn="ctr" rotWithShape="0">
                    <a:srgbClr val="C0C0C0">
                      <a:alpha val="79999"/>
                    </a:srgbClr>
                  </a:outerShdw>
                </a:effectLst>
                <a:latin typeface="Impact"/>
              </a:rPr>
              <a:t>ВОПРОСЫ</a:t>
            </a:r>
          </a:p>
        </p:txBody>
      </p:sp>
      <p:sp>
        <p:nvSpPr>
          <p:cNvPr id="3075" name="Text Box 3"/>
          <p:cNvSpPr txBox="1">
            <a:spLocks noChangeArrowheads="1"/>
          </p:cNvSpPr>
          <p:nvPr/>
        </p:nvSpPr>
        <p:spPr bwMode="auto">
          <a:xfrm>
            <a:off x="323528" y="2060848"/>
            <a:ext cx="8605868" cy="3108543"/>
          </a:xfrm>
          <a:prstGeom prst="rect">
            <a:avLst/>
          </a:prstGeom>
          <a:noFill/>
          <a:ln w="9525">
            <a:noFill/>
            <a:miter lim="800000"/>
            <a:headEnd/>
            <a:tailEnd/>
          </a:ln>
        </p:spPr>
        <p:txBody>
          <a:bodyPr wrap="square">
            <a:spAutoFit/>
          </a:bodyPr>
          <a:lstStyle/>
          <a:p>
            <a:pPr marL="514350" indent="-514350">
              <a:spcBef>
                <a:spcPct val="50000"/>
              </a:spcBef>
              <a:buAutoNum type="arabicPeriod"/>
              <a:defRPr/>
            </a:pPr>
            <a:r>
              <a:rPr lang="ru-RU" sz="2800" b="1" dirty="0" smtClean="0">
                <a:solidFill>
                  <a:srgbClr val="002060"/>
                </a:solidFill>
                <a:latin typeface="Times New Roman" pitchFamily="18" charset="0"/>
                <a:cs typeface="Times New Roman" pitchFamily="18" charset="0"/>
              </a:rPr>
              <a:t>Перечислите основные виды компьютерных</a:t>
            </a:r>
          </a:p>
          <a:p>
            <a:pPr marL="514350" indent="-514350">
              <a:spcBef>
                <a:spcPct val="50000"/>
              </a:spcBef>
              <a:defRPr/>
            </a:pPr>
            <a:r>
              <a:rPr lang="ru-RU" sz="2800" b="1" dirty="0" smtClean="0">
                <a:solidFill>
                  <a:srgbClr val="002060"/>
                </a:solidFill>
                <a:latin typeface="Times New Roman" pitchFamily="18" charset="0"/>
                <a:cs typeface="Times New Roman" pitchFamily="18" charset="0"/>
              </a:rPr>
              <a:t>сетей.</a:t>
            </a:r>
            <a:endParaRPr lang="ru-RU" sz="2800" b="1" dirty="0">
              <a:solidFill>
                <a:srgbClr val="002060"/>
              </a:solidFill>
              <a:latin typeface="Times New Roman" pitchFamily="18" charset="0"/>
              <a:cs typeface="Times New Roman" pitchFamily="18" charset="0"/>
            </a:endParaRPr>
          </a:p>
          <a:p>
            <a:pPr marL="457200" indent="-457200">
              <a:spcBef>
                <a:spcPct val="50000"/>
              </a:spcBef>
              <a:defRPr/>
            </a:pPr>
            <a:r>
              <a:rPr lang="ru-RU" sz="2800" b="1" dirty="0">
                <a:solidFill>
                  <a:srgbClr val="002060"/>
                </a:solidFill>
                <a:latin typeface="Times New Roman" pitchFamily="18" charset="0"/>
                <a:cs typeface="Times New Roman" pitchFamily="18" charset="0"/>
              </a:rPr>
              <a:t>2. Что </a:t>
            </a:r>
            <a:r>
              <a:rPr lang="ru-RU" sz="2800" b="1" dirty="0" smtClean="0">
                <a:solidFill>
                  <a:srgbClr val="002060"/>
                </a:solidFill>
                <a:latin typeface="Times New Roman" pitchFamily="18" charset="0"/>
                <a:cs typeface="Times New Roman" pitchFamily="18" charset="0"/>
              </a:rPr>
              <a:t>означает топология локальной  </a:t>
            </a:r>
            <a:r>
              <a:rPr lang="ru-RU" sz="2800" b="1" dirty="0">
                <a:solidFill>
                  <a:srgbClr val="002060"/>
                </a:solidFill>
                <a:latin typeface="Times New Roman" pitchFamily="18" charset="0"/>
                <a:cs typeface="Times New Roman" pitchFamily="18" charset="0"/>
              </a:rPr>
              <a:t>сети</a:t>
            </a:r>
            <a:r>
              <a:rPr lang="ru-RU" sz="2800" b="1" dirty="0" smtClean="0">
                <a:solidFill>
                  <a:srgbClr val="002060"/>
                </a:solidFill>
                <a:latin typeface="Times New Roman" pitchFamily="18" charset="0"/>
                <a:cs typeface="Times New Roman" pitchFamily="18" charset="0"/>
              </a:rPr>
              <a:t>?</a:t>
            </a:r>
          </a:p>
          <a:p>
            <a:pPr marL="457200" indent="-457200">
              <a:spcBef>
                <a:spcPct val="50000"/>
              </a:spcBef>
              <a:defRPr/>
            </a:pPr>
            <a:r>
              <a:rPr lang="ru-RU" sz="2800" b="1" dirty="0" smtClean="0">
                <a:solidFill>
                  <a:srgbClr val="002060"/>
                </a:solidFill>
                <a:latin typeface="Times New Roman" pitchFamily="18" charset="0"/>
                <a:cs typeface="Times New Roman" pitchFamily="18" charset="0"/>
              </a:rPr>
              <a:t>3. Как определяется глобальная вычислительная</a:t>
            </a:r>
          </a:p>
          <a:p>
            <a:pPr marL="457200" indent="-457200">
              <a:spcBef>
                <a:spcPct val="50000"/>
              </a:spcBef>
              <a:defRPr/>
            </a:pPr>
            <a:r>
              <a:rPr lang="ru-RU" sz="2800" b="1" dirty="0" smtClean="0">
                <a:solidFill>
                  <a:srgbClr val="002060"/>
                </a:solidFill>
                <a:latin typeface="Times New Roman" pitchFamily="18" charset="0"/>
                <a:cs typeface="Times New Roman" pitchFamily="18" charset="0"/>
              </a:rPr>
              <a:t>сеть?</a:t>
            </a:r>
            <a:endParaRPr lang="ru-RU" sz="28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5" name="Рисунок 4" descr="C:\Users\Лейла\Desktop\1(2).PNG"/>
          <p:cNvPicPr/>
          <p:nvPr/>
        </p:nvPicPr>
        <p:blipFill>
          <a:blip r:embed="rId2" cstate="print"/>
          <a:srcRect/>
          <a:stretch>
            <a:fillRect/>
          </a:stretch>
        </p:blipFill>
        <p:spPr bwMode="auto">
          <a:xfrm>
            <a:off x="0" y="0"/>
            <a:ext cx="9144000" cy="6857999"/>
          </a:xfrm>
          <a:prstGeom prst="rect">
            <a:avLst/>
          </a:prstGeom>
          <a:ln>
            <a:noFill/>
          </a:ln>
          <a:effectLst>
            <a:outerShdw blurRad="190500" algn="tl" rotWithShape="0">
              <a:srgbClr val="000000">
                <a:alpha val="70000"/>
              </a:srgbClr>
            </a:outerShdw>
          </a:effectLst>
        </p:spPr>
      </p:pic>
    </p:spTree>
  </p:cSld>
  <p:clrMapOvr>
    <a:masterClrMapping/>
  </p:clrMapOvr>
  <p:transition spd="med">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rot="20900180">
            <a:off x="599499" y="2955791"/>
            <a:ext cx="7581461" cy="1754326"/>
          </a:xfrm>
          <a:prstGeom prst="rect">
            <a:avLst/>
          </a:prstGeom>
          <a:noFill/>
        </p:spPr>
        <p:txBody>
          <a:bodyPr>
            <a:spAutoFit/>
          </a:bodyPr>
          <a:lstStyle/>
          <a:p>
            <a:pPr algn="ctr">
              <a:defRPr/>
            </a:pPr>
            <a:r>
              <a:rPr lang="ru-RU" sz="5400" b="1" dirty="0">
                <a:ln w="1905"/>
                <a:effectLst>
                  <a:innerShdw blurRad="69850" dist="43180" dir="5400000">
                    <a:srgbClr val="000000">
                      <a:alpha val="65000"/>
                    </a:srgbClr>
                  </a:innerShdw>
                </a:effectLst>
              </a:rPr>
              <a:t>Закрепление изученного </a:t>
            </a:r>
          </a:p>
          <a:p>
            <a:pPr algn="ctr">
              <a:defRPr/>
            </a:pPr>
            <a:r>
              <a:rPr lang="ru-RU" sz="5400" b="1" dirty="0">
                <a:ln w="1905"/>
                <a:effectLst>
                  <a:innerShdw blurRad="69850" dist="43180" dir="5400000">
                    <a:srgbClr val="000000">
                      <a:alpha val="65000"/>
                    </a:srgbClr>
                  </a:innerShdw>
                </a:effectLst>
              </a:rPr>
              <a:t>материала</a:t>
            </a:r>
          </a:p>
        </p:txBody>
      </p:sp>
      <p:pic>
        <p:nvPicPr>
          <p:cNvPr id="54275" name="Picture 2" descr="C:\Program Files\Microsoft Office\MEDIA\CAGCAT10\j0196400.wmf"/>
          <p:cNvPicPr>
            <a:picLocks noChangeAspect="1" noChangeArrowheads="1"/>
          </p:cNvPicPr>
          <p:nvPr/>
        </p:nvPicPr>
        <p:blipFill>
          <a:blip r:embed="rId2" cstate="print"/>
          <a:srcRect/>
          <a:stretch>
            <a:fillRect/>
          </a:stretch>
        </p:blipFill>
        <p:spPr bwMode="auto">
          <a:xfrm>
            <a:off x="214313" y="285750"/>
            <a:ext cx="3143250" cy="238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WordArt 2"/>
          <p:cNvSpPr>
            <a:spLocks noChangeArrowheads="1" noChangeShapeType="1" noTextEdit="1"/>
          </p:cNvSpPr>
          <p:nvPr/>
        </p:nvSpPr>
        <p:spPr bwMode="auto">
          <a:xfrm>
            <a:off x="611188" y="404813"/>
            <a:ext cx="2174875" cy="571500"/>
          </a:xfrm>
          <a:prstGeom prst="rect">
            <a:avLst/>
          </a:prstGeom>
        </p:spPr>
        <p:txBody>
          <a:bodyPr wrap="none" fromWordArt="1">
            <a:prstTxWarp prst="textPlain">
              <a:avLst>
                <a:gd name="adj" fmla="val 50000"/>
              </a:avLst>
            </a:prstTxWarp>
          </a:bodyPr>
          <a:lstStyle/>
          <a:p>
            <a:pPr algn="ctr"/>
            <a:r>
              <a:rPr lang="ru-RU" sz="3600" kern="10">
                <a:ln w="9525">
                  <a:noFill/>
                  <a:round/>
                  <a:headEnd/>
                  <a:tailEnd/>
                </a:ln>
                <a:solidFill>
                  <a:srgbClr val="FF0000"/>
                </a:solidFill>
                <a:effectLst>
                  <a:outerShdw dist="35921" dir="2700000" algn="ctr" rotWithShape="0">
                    <a:srgbClr val="C0C0C0">
                      <a:alpha val="79999"/>
                    </a:srgbClr>
                  </a:outerShdw>
                </a:effectLst>
                <a:latin typeface="Impact"/>
              </a:rPr>
              <a:t>ВОПРОСЫ</a:t>
            </a:r>
          </a:p>
        </p:txBody>
      </p:sp>
      <p:sp>
        <p:nvSpPr>
          <p:cNvPr id="3075" name="Text Box 3"/>
          <p:cNvSpPr txBox="1">
            <a:spLocks noChangeArrowheads="1"/>
          </p:cNvSpPr>
          <p:nvPr/>
        </p:nvSpPr>
        <p:spPr bwMode="auto">
          <a:xfrm>
            <a:off x="323528" y="1340768"/>
            <a:ext cx="8496944" cy="4616648"/>
          </a:xfrm>
          <a:prstGeom prst="rect">
            <a:avLst/>
          </a:prstGeom>
          <a:noFill/>
          <a:ln w="9525">
            <a:noFill/>
            <a:miter lim="800000"/>
            <a:headEnd/>
            <a:tailEnd/>
          </a:ln>
        </p:spPr>
        <p:txBody>
          <a:bodyPr wrap="square">
            <a:spAutoFit/>
          </a:bodyPr>
          <a:lstStyle/>
          <a:p>
            <a:pPr marL="457200" indent="-457200">
              <a:spcBef>
                <a:spcPct val="50000"/>
              </a:spcBef>
              <a:buAutoNum type="arabicPeriod"/>
              <a:defRPr/>
            </a:pPr>
            <a:r>
              <a:rPr lang="ru-RU" sz="2800" b="1" dirty="0" smtClean="0">
                <a:solidFill>
                  <a:srgbClr val="0070C0"/>
                </a:solidFill>
                <a:latin typeface="Arial" pitchFamily="34" charset="0"/>
                <a:cs typeface="Arial" pitchFamily="34" charset="0"/>
              </a:rPr>
              <a:t>Что называется </a:t>
            </a:r>
            <a:r>
              <a:rPr lang="ru-RU" sz="2800" b="1" dirty="0" err="1" smtClean="0">
                <a:solidFill>
                  <a:srgbClr val="0070C0"/>
                </a:solidFill>
                <a:latin typeface="Arial" pitchFamily="34" charset="0"/>
                <a:cs typeface="Arial" pitchFamily="34" charset="0"/>
              </a:rPr>
              <a:t>интернет-технологией</a:t>
            </a:r>
            <a:r>
              <a:rPr lang="ru-RU" sz="2800" b="1" dirty="0" smtClean="0">
                <a:solidFill>
                  <a:srgbClr val="0070C0"/>
                </a:solidFill>
                <a:latin typeface="Arial" pitchFamily="34" charset="0"/>
                <a:cs typeface="Arial" pitchFamily="34" charset="0"/>
              </a:rPr>
              <a:t>?</a:t>
            </a:r>
          </a:p>
          <a:p>
            <a:pPr marL="457200" indent="-457200">
              <a:spcBef>
                <a:spcPct val="50000"/>
              </a:spcBef>
              <a:defRPr/>
            </a:pPr>
            <a:endParaRPr lang="ru-RU" sz="2800" b="1" dirty="0">
              <a:solidFill>
                <a:srgbClr val="0070C0"/>
              </a:solidFill>
              <a:latin typeface="Arial" pitchFamily="34" charset="0"/>
              <a:cs typeface="Arial" pitchFamily="34" charset="0"/>
            </a:endParaRPr>
          </a:p>
          <a:p>
            <a:pPr indent="-457200">
              <a:defRPr/>
            </a:pPr>
            <a:r>
              <a:rPr lang="ru-RU" sz="2800" b="1" dirty="0">
                <a:solidFill>
                  <a:srgbClr val="0070C0"/>
                </a:solidFill>
                <a:latin typeface="Arial" pitchFamily="34" charset="0"/>
                <a:cs typeface="Arial" pitchFamily="34" charset="0"/>
              </a:rPr>
              <a:t>2. </a:t>
            </a:r>
            <a:r>
              <a:rPr lang="ru-RU" sz="2800" b="1" dirty="0" smtClean="0">
                <a:solidFill>
                  <a:srgbClr val="0070C0"/>
                </a:solidFill>
                <a:latin typeface="Arial" pitchFamily="34" charset="0"/>
                <a:cs typeface="Arial" pitchFamily="34" charset="0"/>
              </a:rPr>
              <a:t>Какие </a:t>
            </a:r>
            <a:r>
              <a:rPr lang="ru-RU" sz="2800" b="1" dirty="0" err="1" smtClean="0">
                <a:solidFill>
                  <a:srgbClr val="0070C0"/>
                </a:solidFill>
                <a:latin typeface="Arial" pitchFamily="34" charset="0"/>
                <a:cs typeface="Arial" pitchFamily="34" charset="0"/>
              </a:rPr>
              <a:t>интернет-сервисы</a:t>
            </a:r>
            <a:r>
              <a:rPr lang="ru-RU" sz="2800" b="1" dirty="0" smtClean="0">
                <a:solidFill>
                  <a:srgbClr val="0070C0"/>
                </a:solidFill>
                <a:latin typeface="Arial" pitchFamily="34" charset="0"/>
                <a:cs typeface="Arial" pitchFamily="34" charset="0"/>
              </a:rPr>
              <a:t> мы часто</a:t>
            </a:r>
          </a:p>
          <a:p>
            <a:pPr indent="-457200">
              <a:defRPr/>
            </a:pPr>
            <a:r>
              <a:rPr lang="ru-RU" sz="2800" b="1" dirty="0" smtClean="0">
                <a:solidFill>
                  <a:srgbClr val="0070C0"/>
                </a:solidFill>
                <a:latin typeface="Arial" pitchFamily="34" charset="0"/>
                <a:cs typeface="Arial" pitchFamily="34" charset="0"/>
              </a:rPr>
              <a:t>используем в информационной сфере?</a:t>
            </a:r>
            <a:endParaRPr lang="ru-RU" sz="2800" b="1" dirty="0">
              <a:solidFill>
                <a:srgbClr val="0070C0"/>
              </a:solidFill>
              <a:latin typeface="Arial" pitchFamily="34" charset="0"/>
              <a:cs typeface="Arial" pitchFamily="34" charset="0"/>
            </a:endParaRPr>
          </a:p>
          <a:p>
            <a:pPr>
              <a:spcBef>
                <a:spcPct val="50000"/>
              </a:spcBef>
              <a:defRPr/>
            </a:pPr>
            <a:r>
              <a:rPr lang="ru-RU" sz="2800" b="1" dirty="0">
                <a:solidFill>
                  <a:srgbClr val="0070C0"/>
                </a:solidFill>
                <a:latin typeface="Arial" pitchFamily="34" charset="0"/>
                <a:cs typeface="Arial" pitchFamily="34" charset="0"/>
              </a:rPr>
              <a:t>3. </a:t>
            </a:r>
            <a:r>
              <a:rPr lang="ru-RU" sz="2800" b="1" dirty="0" smtClean="0">
                <a:solidFill>
                  <a:srgbClr val="0070C0"/>
                </a:solidFill>
                <a:latin typeface="Arial" pitchFamily="34" charset="0"/>
                <a:cs typeface="Arial" pitchFamily="34" charset="0"/>
              </a:rPr>
              <a:t>Что такое провайдер?</a:t>
            </a:r>
            <a:endParaRPr lang="ru-RU" sz="2800" b="1" dirty="0">
              <a:solidFill>
                <a:srgbClr val="0070C0"/>
              </a:solidFill>
              <a:latin typeface="Arial" pitchFamily="34" charset="0"/>
              <a:cs typeface="Arial" pitchFamily="34" charset="0"/>
            </a:endParaRPr>
          </a:p>
          <a:p>
            <a:pPr>
              <a:spcBef>
                <a:spcPct val="50000"/>
              </a:spcBef>
              <a:defRPr/>
            </a:pPr>
            <a:r>
              <a:rPr lang="ru-RU" sz="2800" b="1" dirty="0">
                <a:solidFill>
                  <a:srgbClr val="0070C0"/>
                </a:solidFill>
                <a:latin typeface="Arial" pitchFamily="34" charset="0"/>
                <a:cs typeface="Arial" pitchFamily="34" charset="0"/>
              </a:rPr>
              <a:t>4. </a:t>
            </a:r>
            <a:r>
              <a:rPr lang="ru-RU" sz="2800" b="1" dirty="0" smtClean="0">
                <a:solidFill>
                  <a:srgbClr val="0070C0"/>
                </a:solidFill>
                <a:latin typeface="Arial" pitchFamily="34" charset="0"/>
                <a:cs typeface="Arial" pitchFamily="34" charset="0"/>
              </a:rPr>
              <a:t>Как называется интернет-сервис, который предоставляет возможность создавать интерактивные упражнения и работать с ними?</a:t>
            </a:r>
            <a:endParaRPr lang="ru-RU" sz="2800" b="1" dirty="0">
              <a:solidFill>
                <a:srgbClr val="0070C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404664"/>
            <a:ext cx="6768752" cy="1296144"/>
          </a:xfrm>
        </p:spPr>
        <p:txBody>
          <a:bodyPr/>
          <a:lstStyle/>
          <a:p>
            <a:pPr algn="ctr">
              <a:defRPr/>
            </a:pPr>
            <a:r>
              <a:rPr lang="ru-RU" dirty="0" smtClean="0"/>
              <a:t>Домашнее </a:t>
            </a:r>
            <a:r>
              <a:rPr lang="ru-RU" dirty="0" smtClean="0"/>
              <a:t>задание.</a:t>
            </a:r>
            <a:endParaRPr lang="ru-RU" dirty="0"/>
          </a:p>
        </p:txBody>
      </p:sp>
      <p:sp>
        <p:nvSpPr>
          <p:cNvPr id="56323" name="Подзаголовок 2"/>
          <p:cNvSpPr>
            <a:spLocks noGrp="1"/>
          </p:cNvSpPr>
          <p:nvPr>
            <p:ph type="subTitle" idx="1"/>
          </p:nvPr>
        </p:nvSpPr>
        <p:spPr>
          <a:xfrm>
            <a:off x="323528" y="1340768"/>
            <a:ext cx="8568952" cy="3024336"/>
          </a:xfrm>
        </p:spPr>
        <p:txBody>
          <a:bodyPr>
            <a:normAutofit fontScale="92500" lnSpcReduction="10000"/>
          </a:bodyPr>
          <a:lstStyle/>
          <a:p>
            <a:pPr algn="ctr"/>
            <a:r>
              <a:rPr lang="ru-RU" sz="3600" dirty="0" smtClean="0">
                <a:solidFill>
                  <a:schemeClr val="tx1"/>
                </a:solidFill>
                <a:latin typeface="Arial" pitchFamily="34" charset="0"/>
                <a:cs typeface="Arial" pitchFamily="34" charset="0"/>
              </a:rPr>
              <a:t>М. С. Цветкова, Л.С.Великович Информатика и ИКТ, стр. 286-292</a:t>
            </a:r>
            <a:r>
              <a:rPr lang="tt-RU" sz="3600" dirty="0" smtClean="0">
                <a:solidFill>
                  <a:schemeClr val="tx1"/>
                </a:solidFill>
                <a:latin typeface="Arial" pitchFamily="34" charset="0"/>
                <a:cs typeface="Arial" pitchFamily="34" charset="0"/>
              </a:rPr>
              <a:t>, зарегистрироваться  на сервисе </a:t>
            </a:r>
            <a:r>
              <a:rPr lang="en-US" sz="3600" dirty="0" err="1" smtClean="0">
                <a:solidFill>
                  <a:schemeClr val="tx1"/>
                </a:solidFill>
                <a:latin typeface="Arial" pitchFamily="34" charset="0"/>
                <a:cs typeface="Arial" pitchFamily="34" charset="0"/>
              </a:rPr>
              <a:t>LearningApps</a:t>
            </a:r>
            <a:r>
              <a:rPr lang="ru-RU" sz="3600" dirty="0" smtClean="0">
                <a:solidFill>
                  <a:schemeClr val="tx1"/>
                </a:solidFill>
                <a:latin typeface="Arial" pitchFamily="34" charset="0"/>
                <a:cs typeface="Arial" pitchFamily="34" charset="0"/>
              </a:rPr>
              <a:t>.</a:t>
            </a:r>
            <a:r>
              <a:rPr lang="en-US" sz="3600" dirty="0" smtClean="0">
                <a:solidFill>
                  <a:schemeClr val="tx1"/>
                </a:solidFill>
                <a:latin typeface="Arial" pitchFamily="34" charset="0"/>
                <a:cs typeface="Arial" pitchFamily="34" charset="0"/>
              </a:rPr>
              <a:t>org</a:t>
            </a:r>
            <a:r>
              <a:rPr lang="tt-RU" sz="3600" dirty="0" smtClean="0">
                <a:solidFill>
                  <a:schemeClr val="tx1"/>
                </a:solidFill>
                <a:latin typeface="Arial" pitchFamily="34" charset="0"/>
                <a:cs typeface="Arial" pitchFamily="34" charset="0"/>
              </a:rPr>
              <a:t> и выполнить тестовое задание по пройденной теме для закрепления полученных знаний.</a:t>
            </a:r>
            <a:endParaRPr lang="ru-RU" sz="36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404664"/>
            <a:ext cx="7200800" cy="1077218"/>
          </a:xfrm>
          <a:prstGeom prst="rect">
            <a:avLst/>
          </a:prstGeom>
          <a:noFill/>
        </p:spPr>
        <p:txBody>
          <a:bodyPr wrap="square" rtlCol="0">
            <a:spAutoFit/>
          </a:bodyPr>
          <a:lstStyle/>
          <a:p>
            <a:pPr algn="ctr"/>
            <a:r>
              <a:rPr lang="ru-RU" sz="3200" b="1" dirty="0" smtClean="0">
                <a:latin typeface="Times New Roman" panose="02020603050405020304" pitchFamily="18" charset="0"/>
                <a:cs typeface="Times New Roman" panose="02020603050405020304" pitchFamily="18" charset="0"/>
              </a:rPr>
              <a:t>Рефлексия</a:t>
            </a:r>
            <a:endParaRPr lang="en-US" sz="3200" b="1" dirty="0">
              <a:latin typeface="Times New Roman" panose="02020603050405020304" pitchFamily="18" charset="0"/>
              <a:cs typeface="Times New Roman" panose="02020603050405020304" pitchFamily="18" charset="0"/>
            </a:endParaRPr>
          </a:p>
          <a:p>
            <a:pPr algn="ctr"/>
            <a:endParaRPr lang="ru-RU" sz="3200" b="1" dirty="0">
              <a:solidFill>
                <a:schemeClr val="tx2"/>
              </a:solidFill>
              <a:latin typeface="Times New Roman" panose="02020603050405020304" pitchFamily="18" charset="0"/>
              <a:cs typeface="Times New Roman" panose="02020603050405020304" pitchFamily="18" charset="0"/>
            </a:endParaRPr>
          </a:p>
        </p:txBody>
      </p:sp>
      <p:sp>
        <p:nvSpPr>
          <p:cNvPr id="2" name="TextBox 1"/>
          <p:cNvSpPr txBox="1"/>
          <p:nvPr/>
        </p:nvSpPr>
        <p:spPr>
          <a:xfrm>
            <a:off x="899592" y="1481882"/>
            <a:ext cx="7200800" cy="3354765"/>
          </a:xfrm>
          <a:prstGeom prst="rect">
            <a:avLst/>
          </a:prstGeom>
          <a:noFill/>
        </p:spPr>
        <p:txBody>
          <a:bodyPr wrap="square" rtlCol="0">
            <a:spAutoFit/>
          </a:bodyPr>
          <a:lstStyle/>
          <a:p>
            <a:r>
              <a:rPr lang="ru-RU" sz="4400" b="1" dirty="0" smtClean="0">
                <a:latin typeface="Times New Roman" panose="02020603050405020304" pitchFamily="18" charset="0"/>
                <a:cs typeface="Times New Roman" panose="02020603050405020304" pitchFamily="18" charset="0"/>
              </a:rPr>
              <a:t>+</a:t>
            </a:r>
            <a:r>
              <a:rPr lang="ru-RU" sz="4400" dirty="0" smtClean="0">
                <a:latin typeface="Times New Roman" panose="02020603050405020304" pitchFamily="18" charset="0"/>
                <a:cs typeface="Times New Roman" panose="02020603050405020304" pitchFamily="18" charset="0"/>
              </a:rPr>
              <a:t> </a:t>
            </a:r>
            <a:r>
              <a:rPr lang="ru-RU" sz="3600" dirty="0" smtClean="0">
                <a:latin typeface="Times New Roman" panose="02020603050405020304" pitchFamily="18" charset="0"/>
                <a:cs typeface="Times New Roman" panose="02020603050405020304" pitchFamily="18" charset="0"/>
              </a:rPr>
              <a:t>урок прошел отлично, мне понравилось;</a:t>
            </a:r>
          </a:p>
          <a:p>
            <a:r>
              <a:rPr lang="ru-RU" sz="3600" b="1" dirty="0" smtClean="0">
                <a:latin typeface="Times New Roman" panose="02020603050405020304" pitchFamily="18" charset="0"/>
                <a:cs typeface="Times New Roman" panose="02020603050405020304" pitchFamily="18" charset="0"/>
              </a:rPr>
              <a:t>= </a:t>
            </a:r>
            <a:r>
              <a:rPr lang="ru-RU" sz="3600" dirty="0" smtClean="0">
                <a:latin typeface="Times New Roman" panose="02020603050405020304" pitchFamily="18" charset="0"/>
                <a:cs typeface="Times New Roman" panose="02020603050405020304" pitchFamily="18" charset="0"/>
              </a:rPr>
              <a:t>урок был интересным, но у меня возникли   вопросы;</a:t>
            </a:r>
          </a:p>
          <a:p>
            <a:r>
              <a:rPr lang="ru-RU" sz="3600" b="1" dirty="0" smtClean="0">
                <a:latin typeface="Times New Roman" panose="02020603050405020304" pitchFamily="18" charset="0"/>
                <a:cs typeface="Times New Roman" panose="02020603050405020304" pitchFamily="18" charset="0"/>
              </a:rPr>
              <a:t>-</a:t>
            </a:r>
            <a:r>
              <a:rPr lang="ru-RU" sz="3600" dirty="0" smtClean="0">
                <a:latin typeface="Times New Roman" panose="02020603050405020304" pitchFamily="18" charset="0"/>
                <a:cs typeface="Times New Roman" panose="02020603050405020304" pitchFamily="18" charset="0"/>
              </a:rPr>
              <a:t> урок мне не понравился</a:t>
            </a:r>
          </a:p>
          <a:p>
            <a:endParaRPr lang="ru-RU" sz="2400" dirty="0">
              <a:latin typeface="Times New Roman" panose="02020603050405020304" pitchFamily="18" charset="0"/>
              <a:cs typeface="Times New Roman" panose="02020603050405020304" pitchFamily="18" charset="0"/>
            </a:endParaRPr>
          </a:p>
        </p:txBody>
      </p:sp>
      <p:pic>
        <p:nvPicPr>
          <p:cNvPr id="1026" name="Picture 2" descr="C:\Users\днс\Desktop\hello_html_ef9429.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40424" y="4581128"/>
            <a:ext cx="2759968" cy="20699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16907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Номер слайда 3"/>
          <p:cNvSpPr>
            <a:spLocks noGrp="1"/>
          </p:cNvSpPr>
          <p:nvPr>
            <p:ph type="sldNum" sz="quarter" idx="12"/>
          </p:nvPr>
        </p:nvSpPr>
        <p:spPr/>
        <p:txBody>
          <a:bodyPr/>
          <a:lstStyle/>
          <a:p>
            <a:pPr>
              <a:defRPr/>
            </a:pPr>
            <a:fld id="{F22028A2-4205-4A80-A601-CA116703257A}" type="slidenum">
              <a:rPr lang="ru-RU"/>
              <a:pPr>
                <a:defRPr/>
              </a:pPr>
              <a:t>4</a:t>
            </a:fld>
            <a:endParaRPr lang="ru-RU"/>
          </a:p>
        </p:txBody>
      </p:sp>
      <p:sp>
        <p:nvSpPr>
          <p:cNvPr id="34820" name="Line 7"/>
          <p:cNvSpPr>
            <a:spLocks noChangeShapeType="1"/>
          </p:cNvSpPr>
          <p:nvPr/>
        </p:nvSpPr>
        <p:spPr bwMode="auto">
          <a:xfrm flipH="1">
            <a:off x="2022475" y="2576513"/>
            <a:ext cx="1943100" cy="1119187"/>
          </a:xfrm>
          <a:prstGeom prst="line">
            <a:avLst/>
          </a:prstGeom>
          <a:noFill/>
          <a:ln w="12700">
            <a:solidFill>
              <a:schemeClr val="tx1"/>
            </a:solidFill>
            <a:round/>
            <a:headEnd/>
            <a:tailEnd type="triangle" w="lg" len="lg"/>
          </a:ln>
        </p:spPr>
        <p:txBody>
          <a:bodyPr/>
          <a:lstStyle/>
          <a:p>
            <a:endParaRPr lang="ru-RU"/>
          </a:p>
        </p:txBody>
      </p:sp>
      <p:sp>
        <p:nvSpPr>
          <p:cNvPr id="242693" name="AutoShape 5"/>
          <p:cNvSpPr>
            <a:spLocks noChangeArrowheads="1"/>
          </p:cNvSpPr>
          <p:nvPr/>
        </p:nvSpPr>
        <p:spPr bwMode="auto">
          <a:xfrm>
            <a:off x="509588" y="3662363"/>
            <a:ext cx="3125787" cy="887412"/>
          </a:xfrm>
          <a:prstGeom prst="roundRect">
            <a:avLst>
              <a:gd name="adj" fmla="val 5861"/>
            </a:avLst>
          </a:prstGeom>
          <a:gradFill rotWithShape="0">
            <a:gsLst>
              <a:gs pos="0">
                <a:srgbClr val="FFFFFF"/>
              </a:gs>
              <a:gs pos="100000">
                <a:srgbClr val="83C0E5">
                  <a:alpha val="85001"/>
                </a:srgbClr>
              </a:gs>
            </a:gsLst>
            <a:path path="shape">
              <a:fillToRect l="50000" t="50000" r="50000" b="50000"/>
            </a:path>
          </a:gradFill>
          <a:ln w="27305">
            <a:solidFill>
              <a:srgbClr val="333333"/>
            </a:solidFill>
            <a:round/>
            <a:headEnd/>
            <a:tailEnd/>
          </a:ln>
        </p:spPr>
        <p:txBody>
          <a:bodyPr wrap="none" lIns="111600" tIns="66600" rIns="111600" bIns="66600" anchor="ctr"/>
          <a:lstStyle/>
          <a:p>
            <a:pPr algn="ctr" defTabSz="449263">
              <a:tabLst>
                <a:tab pos="723900" algn="l"/>
                <a:tab pos="1447800" algn="l"/>
                <a:tab pos="2171700" algn="l"/>
                <a:tab pos="2895600" algn="l"/>
                <a:tab pos="3619500" algn="l"/>
                <a:tab pos="4343400" algn="l"/>
              </a:tabLst>
            </a:pPr>
            <a:r>
              <a:rPr lang="ru-RU" sz="2400" b="1">
                <a:latin typeface="Bookman Old Style" pitchFamily="18" charset="0"/>
              </a:rPr>
              <a:t>локальные</a:t>
            </a:r>
            <a:endParaRPr lang="en-US" sz="2400" b="1">
              <a:latin typeface="Bookman Old Style" pitchFamily="18" charset="0"/>
            </a:endParaRPr>
          </a:p>
        </p:txBody>
      </p:sp>
      <p:sp>
        <p:nvSpPr>
          <p:cNvPr id="34822" name="Line 8"/>
          <p:cNvSpPr>
            <a:spLocks noChangeShapeType="1"/>
          </p:cNvSpPr>
          <p:nvPr/>
        </p:nvSpPr>
        <p:spPr bwMode="auto">
          <a:xfrm>
            <a:off x="4968875" y="2560638"/>
            <a:ext cx="1943100" cy="1119187"/>
          </a:xfrm>
          <a:prstGeom prst="line">
            <a:avLst/>
          </a:prstGeom>
          <a:noFill/>
          <a:ln w="12700">
            <a:solidFill>
              <a:schemeClr val="tx1"/>
            </a:solidFill>
            <a:round/>
            <a:headEnd/>
            <a:tailEnd type="triangle" w="lg" len="lg"/>
          </a:ln>
        </p:spPr>
        <p:txBody>
          <a:bodyPr/>
          <a:lstStyle/>
          <a:p>
            <a:endParaRPr lang="ru-RU"/>
          </a:p>
        </p:txBody>
      </p:sp>
      <p:sp>
        <p:nvSpPr>
          <p:cNvPr id="242690" name="AutoShape 2"/>
          <p:cNvSpPr>
            <a:spLocks noChangeArrowheads="1"/>
          </p:cNvSpPr>
          <p:nvPr/>
        </p:nvSpPr>
        <p:spPr bwMode="auto">
          <a:xfrm>
            <a:off x="1543050" y="1657350"/>
            <a:ext cx="5946775" cy="952500"/>
          </a:xfrm>
          <a:prstGeom prst="roundRect">
            <a:avLst>
              <a:gd name="adj" fmla="val 5861"/>
            </a:avLst>
          </a:prstGeom>
          <a:gradFill rotWithShape="0">
            <a:gsLst>
              <a:gs pos="0">
                <a:srgbClr val="FFFFFF"/>
              </a:gs>
              <a:gs pos="100000">
                <a:srgbClr val="83C0E5">
                  <a:alpha val="85001"/>
                </a:srgbClr>
              </a:gs>
            </a:gsLst>
            <a:path path="shape">
              <a:fillToRect l="50000" t="50000" r="50000" b="50000"/>
            </a:path>
          </a:gradFill>
          <a:ln w="27305">
            <a:solidFill>
              <a:srgbClr val="333333"/>
            </a:solidFill>
            <a:round/>
            <a:headEnd/>
            <a:tailEnd/>
          </a:ln>
        </p:spPr>
        <p:txBody>
          <a:bodyPr wrap="none" lIns="111600" tIns="66600" rIns="111600" bIns="66600" anchor="ctr"/>
          <a:lstStyle/>
          <a:p>
            <a:pPr algn="ctr" defTabSz="449263">
              <a:tabLst>
                <a:tab pos="723900" algn="l"/>
                <a:tab pos="1447800" algn="l"/>
                <a:tab pos="2171700" algn="l"/>
                <a:tab pos="2895600" algn="l"/>
                <a:tab pos="3619500" algn="l"/>
                <a:tab pos="4343400" algn="l"/>
              </a:tabLst>
            </a:pPr>
            <a:r>
              <a:rPr lang="ru-RU" sz="3200" b="1">
                <a:latin typeface="Bookman Old Style" pitchFamily="18" charset="0"/>
              </a:rPr>
              <a:t>Вычислительные сети</a:t>
            </a:r>
            <a:endParaRPr lang="en-US" sz="3200" b="1">
              <a:latin typeface="Bookman Old Style" pitchFamily="18" charset="0"/>
            </a:endParaRPr>
          </a:p>
        </p:txBody>
      </p:sp>
      <p:sp>
        <p:nvSpPr>
          <p:cNvPr id="242694" name="AutoShape 6"/>
          <p:cNvSpPr>
            <a:spLocks noChangeArrowheads="1"/>
          </p:cNvSpPr>
          <p:nvPr/>
        </p:nvSpPr>
        <p:spPr bwMode="auto">
          <a:xfrm>
            <a:off x="5270500" y="3657600"/>
            <a:ext cx="3125788" cy="887413"/>
          </a:xfrm>
          <a:prstGeom prst="roundRect">
            <a:avLst>
              <a:gd name="adj" fmla="val 5861"/>
            </a:avLst>
          </a:prstGeom>
          <a:gradFill rotWithShape="0">
            <a:gsLst>
              <a:gs pos="0">
                <a:srgbClr val="FFFFFF"/>
              </a:gs>
              <a:gs pos="100000">
                <a:srgbClr val="83C0E5">
                  <a:alpha val="85001"/>
                </a:srgbClr>
              </a:gs>
            </a:gsLst>
            <a:path path="shape">
              <a:fillToRect l="50000" t="50000" r="50000" b="50000"/>
            </a:path>
          </a:gradFill>
          <a:ln w="27305">
            <a:solidFill>
              <a:srgbClr val="333333"/>
            </a:solidFill>
            <a:round/>
            <a:headEnd/>
            <a:tailEnd/>
          </a:ln>
        </p:spPr>
        <p:txBody>
          <a:bodyPr wrap="none" lIns="111600" tIns="66600" rIns="111600" bIns="66600" anchor="ctr"/>
          <a:lstStyle/>
          <a:p>
            <a:pPr algn="ctr" defTabSz="449263">
              <a:tabLst>
                <a:tab pos="723900" algn="l"/>
                <a:tab pos="1447800" algn="l"/>
                <a:tab pos="2171700" algn="l"/>
                <a:tab pos="2895600" algn="l"/>
                <a:tab pos="3619500" algn="l"/>
                <a:tab pos="4343400" algn="l"/>
              </a:tabLst>
            </a:pPr>
            <a:r>
              <a:rPr lang="ru-RU" sz="2400" b="1">
                <a:latin typeface="Bookman Old Style" pitchFamily="18" charset="0"/>
              </a:rPr>
              <a:t>глобальные</a:t>
            </a:r>
            <a:endParaRPr lang="en-US" sz="2400" b="1">
              <a:latin typeface="Bookman Old Style" pitchFamily="18" charset="0"/>
            </a:endParaRPr>
          </a:p>
        </p:txBody>
      </p:sp>
      <p:pic>
        <p:nvPicPr>
          <p:cNvPr id="34825" name="Picture 9" descr="Home"/>
          <p:cNvPicPr>
            <a:picLocks noChangeAspect="1" noChangeArrowheads="1"/>
          </p:cNvPicPr>
          <p:nvPr/>
        </p:nvPicPr>
        <p:blipFill>
          <a:blip r:embed="rId3" cstate="print"/>
          <a:srcRect/>
          <a:stretch>
            <a:fillRect/>
          </a:stretch>
        </p:blipFill>
        <p:spPr bwMode="auto">
          <a:xfrm>
            <a:off x="0" y="2517775"/>
            <a:ext cx="1498600" cy="1498600"/>
          </a:xfrm>
          <a:prstGeom prst="rect">
            <a:avLst/>
          </a:prstGeom>
          <a:noFill/>
          <a:ln w="9525">
            <a:noFill/>
            <a:miter lim="800000"/>
            <a:headEnd/>
            <a:tailEnd/>
          </a:ln>
        </p:spPr>
      </p:pic>
      <p:pic>
        <p:nvPicPr>
          <p:cNvPr id="34826" name="Picture 10" descr="Globe"/>
          <p:cNvPicPr>
            <a:picLocks noChangeAspect="1" noChangeArrowheads="1"/>
          </p:cNvPicPr>
          <p:nvPr/>
        </p:nvPicPr>
        <p:blipFill>
          <a:blip r:embed="rId4" cstate="print"/>
          <a:srcRect/>
          <a:stretch>
            <a:fillRect/>
          </a:stretch>
        </p:blipFill>
        <p:spPr bwMode="auto">
          <a:xfrm>
            <a:off x="6699250" y="4306888"/>
            <a:ext cx="1743075" cy="1743075"/>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fill="hold" nodeType="afterEffect">
                                  <p:stCondLst>
                                    <p:cond delay="0"/>
                                  </p:stCondLst>
                                  <p:childTnLst>
                                    <p:set>
                                      <p:cBhvr additive="repl">
                                        <p:cTn id="6" dur="1" fill="hold">
                                          <p:stCondLst>
                                            <p:cond delay="0"/>
                                          </p:stCondLst>
                                        </p:cTn>
                                        <p:tgtEl>
                                          <p:spTgt spid="242690"/>
                                        </p:tgtEl>
                                        <p:attrNameLst>
                                          <p:attrName>style.visibility</p:attrName>
                                        </p:attrNameLst>
                                      </p:cBhvr>
                                      <p:to>
                                        <p:strVal val="visible"/>
                                      </p:to>
                                    </p:set>
                                    <p:animEffect transition="in" filter="fade">
                                      <p:cBhvr additive="repl">
                                        <p:cTn id="7" dur="2000"/>
                                        <p:tgtEl>
                                          <p:spTgt spid="242690"/>
                                        </p:tgtEl>
                                      </p:cBhvr>
                                    </p:animEffect>
                                  </p:childTnLst>
                                </p:cTn>
                              </p:par>
                            </p:childTnLst>
                          </p:cTn>
                        </p:par>
                        <p:par>
                          <p:cTn id="8" fill="hold">
                            <p:stCondLst>
                              <p:cond delay="2000"/>
                            </p:stCondLst>
                            <p:childTnLst>
                              <p:par>
                                <p:cTn id="9" presetID="10" presetClass="entr" fill="hold" nodeType="afterEffect">
                                  <p:stCondLst>
                                    <p:cond delay="0"/>
                                  </p:stCondLst>
                                  <p:childTnLst>
                                    <p:set>
                                      <p:cBhvr additive="repl">
                                        <p:cTn id="10" dur="1" fill="hold">
                                          <p:stCondLst>
                                            <p:cond delay="0"/>
                                          </p:stCondLst>
                                        </p:cTn>
                                        <p:tgtEl>
                                          <p:spTgt spid="242693"/>
                                        </p:tgtEl>
                                        <p:attrNameLst>
                                          <p:attrName>style.visibility</p:attrName>
                                        </p:attrNameLst>
                                      </p:cBhvr>
                                      <p:to>
                                        <p:strVal val="visible"/>
                                      </p:to>
                                    </p:set>
                                    <p:animEffect transition="in" filter="fade">
                                      <p:cBhvr additive="repl">
                                        <p:cTn id="11" dur="2000"/>
                                        <p:tgtEl>
                                          <p:spTgt spid="242693"/>
                                        </p:tgtEl>
                                      </p:cBhvr>
                                    </p:animEffect>
                                  </p:childTnLst>
                                </p:cTn>
                              </p:par>
                            </p:childTnLst>
                          </p:cTn>
                        </p:par>
                        <p:par>
                          <p:cTn id="12" fill="hold">
                            <p:stCondLst>
                              <p:cond delay="4000"/>
                            </p:stCondLst>
                            <p:childTnLst>
                              <p:par>
                                <p:cTn id="13" presetID="10" presetClass="entr" fill="hold" nodeType="afterEffect">
                                  <p:stCondLst>
                                    <p:cond delay="0"/>
                                  </p:stCondLst>
                                  <p:childTnLst>
                                    <p:set>
                                      <p:cBhvr additive="repl">
                                        <p:cTn id="14" dur="1" fill="hold">
                                          <p:stCondLst>
                                            <p:cond delay="0"/>
                                          </p:stCondLst>
                                        </p:cTn>
                                        <p:tgtEl>
                                          <p:spTgt spid="242694"/>
                                        </p:tgtEl>
                                        <p:attrNameLst>
                                          <p:attrName>style.visibility</p:attrName>
                                        </p:attrNameLst>
                                      </p:cBhvr>
                                      <p:to>
                                        <p:strVal val="visible"/>
                                      </p:to>
                                    </p:set>
                                    <p:animEffect transition="in" filter="fade">
                                      <p:cBhvr additive="repl">
                                        <p:cTn id="15" dur="2000"/>
                                        <p:tgtEl>
                                          <p:spTgt spid="242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descr="http://rpp.nashaucheba.ru/pars_docs/refs/72/71858/img3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04800"/>
            <a:ext cx="8712968" cy="4093428"/>
          </a:xfrm>
          <a:prstGeom prst="rect">
            <a:avLst/>
          </a:prstGeom>
        </p:spPr>
        <p:txBody>
          <a:bodyPr wrap="square">
            <a:spAutoFit/>
          </a:bodyPr>
          <a:lstStyle/>
          <a:p>
            <a:pPr algn="just"/>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Кольцевая топология локальной </a:t>
            </a:r>
            <a:r>
              <a:rPr lang="ru-RU" sz="2000" dirty="0" smtClean="0">
                <a:latin typeface="Times New Roman" pitchFamily="18" charset="0"/>
                <a:cs typeface="Times New Roman" pitchFamily="18" charset="0"/>
              </a:rPr>
              <a:t>вычислительной сети подразумевает, что рабочие станции связаны друг с другом по кругу: первая со второй, третья с четвертой и так далее. Последняя станция связывается с первой, замыкая кольцо.</a:t>
            </a:r>
          </a:p>
          <a:p>
            <a:pPr algn="just"/>
            <a:r>
              <a:rPr lang="ru-RU" sz="2000" dirty="0" smtClean="0">
                <a:latin typeface="Times New Roman" pitchFamily="18" charset="0"/>
                <a:cs typeface="Times New Roman" pitchFamily="18" charset="0"/>
              </a:rPr>
              <a:t>    Передача информации осуществляется по кругу. Рабочая станция получает запрос из кольца, а затем отправляет информацию по конкретному адресу. Система передачи информации такой ЛВС считается достаточно эффективной, поскольку сообщения можно отправлять друг за другом достаточно быстро, кроме того легко отправить запрос на все рабочие станции кольца. </a:t>
            </a:r>
          </a:p>
          <a:p>
            <a:pPr algn="just"/>
            <a:r>
              <a:rPr lang="ru-RU" sz="2000" dirty="0" smtClean="0">
                <a:latin typeface="Times New Roman" pitchFamily="18" charset="0"/>
                <a:cs typeface="Times New Roman" pitchFamily="18" charset="0"/>
              </a:rPr>
              <a:t>    Недостаток локальных сетей с кольцевой топологией в том, что при выходе из строя хотя бы одной рабочей станции вся сеть становится неработоспособной. </a:t>
            </a:r>
            <a:endParaRPr lang="ru-RU" sz="2000" dirty="0">
              <a:latin typeface="Times New Roman" pitchFamily="18" charset="0"/>
              <a:cs typeface="Times New Roman" pitchFamily="18" charset="0"/>
            </a:endParaRPr>
          </a:p>
        </p:txBody>
      </p:sp>
      <p:pic>
        <p:nvPicPr>
          <p:cNvPr id="176130" name="Picture 2" descr="https://im3-tub-ru.yandex.net/i?id=e91d4806f9b630152b26600d4fe4d75f&amp;n=33&amp;h=215&amp;w=324"/>
          <p:cNvPicPr>
            <a:picLocks noChangeAspect="1" noChangeArrowheads="1"/>
          </p:cNvPicPr>
          <p:nvPr/>
        </p:nvPicPr>
        <p:blipFill>
          <a:blip r:embed="rId2" cstate="print"/>
          <a:srcRect/>
          <a:stretch>
            <a:fillRect/>
          </a:stretch>
        </p:blipFill>
        <p:spPr bwMode="auto">
          <a:xfrm>
            <a:off x="3048000" y="4419600"/>
            <a:ext cx="2933700" cy="207421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Рисунок 1" descr="http://www.myparents.ru/STATJI_GL/int_2.jpg"/>
          <p:cNvPicPr>
            <a:picLocks noChangeAspect="1" noChangeArrowheads="1"/>
          </p:cNvPicPr>
          <p:nvPr/>
        </p:nvPicPr>
        <p:blipFill>
          <a:blip r:embed="rId2" cstate="print"/>
          <a:srcRect/>
          <a:stretch>
            <a:fillRect/>
          </a:stretch>
        </p:blipFill>
        <p:spPr bwMode="auto">
          <a:xfrm>
            <a:off x="0" y="0"/>
            <a:ext cx="9358313" cy="6858000"/>
          </a:xfrm>
          <a:prstGeom prst="rect">
            <a:avLst/>
          </a:prstGeom>
          <a:noFill/>
          <a:ln w="9525">
            <a:noFill/>
            <a:miter lim="800000"/>
            <a:headEnd/>
            <a:tailEnd/>
          </a:ln>
        </p:spPr>
      </p:pic>
      <p:sp>
        <p:nvSpPr>
          <p:cNvPr id="4" name="Текст 3"/>
          <p:cNvSpPr>
            <a:spLocks noGrp="1"/>
          </p:cNvSpPr>
          <p:nvPr>
            <p:ph type="body" idx="1"/>
          </p:nvPr>
        </p:nvSpPr>
        <p:spPr>
          <a:xfrm>
            <a:off x="323528" y="285728"/>
            <a:ext cx="8640959" cy="6215106"/>
          </a:xfrm>
        </p:spPr>
        <p:txBody>
          <a:bodyPr>
            <a:normAutofit/>
          </a:bodyPr>
          <a:lstStyle/>
          <a:p>
            <a:pPr algn="just" eaLnBrk="1" fontAlgn="auto" hangingPunct="1">
              <a:spcAft>
                <a:spcPts val="0"/>
              </a:spcAft>
              <a:buClr>
                <a:schemeClr val="accent3"/>
              </a:buClr>
              <a:buFont typeface="Wingdings 2"/>
              <a:buNone/>
              <a:defRPr/>
            </a:pPr>
            <a:r>
              <a:rPr lang="ru-RU" sz="1900" dirty="0" smtClean="0">
                <a:solidFill>
                  <a:srgbClr val="002060"/>
                </a:solidFill>
                <a:latin typeface="Times New Roman" pitchFamily="18" charset="0"/>
                <a:cs typeface="Times New Roman" pitchFamily="18" charset="0"/>
              </a:rPr>
              <a:t>  </a:t>
            </a:r>
          </a:p>
          <a:p>
            <a:pPr algn="just" eaLnBrk="1" fontAlgn="auto" hangingPunct="1">
              <a:spcAft>
                <a:spcPts val="0"/>
              </a:spcAft>
              <a:buClr>
                <a:schemeClr val="accent3"/>
              </a:buClr>
              <a:buFont typeface="Wingdings 2"/>
              <a:buNone/>
              <a:defRPr/>
            </a:pPr>
            <a:endParaRPr lang="ru-RU" sz="1900" b="1" dirty="0" smtClean="0">
              <a:solidFill>
                <a:srgbClr val="002060"/>
              </a:solidFill>
              <a:latin typeface="Times New Roman" pitchFamily="18" charset="0"/>
              <a:cs typeface="Times New Roman" pitchFamily="18" charset="0"/>
            </a:endParaRPr>
          </a:p>
          <a:p>
            <a:pPr algn="just" eaLnBrk="1" fontAlgn="auto" hangingPunct="1">
              <a:spcAft>
                <a:spcPts val="0"/>
              </a:spcAft>
              <a:buClr>
                <a:schemeClr val="accent3"/>
              </a:buClr>
              <a:buFont typeface="Wingdings 2"/>
              <a:buNone/>
              <a:defRPr/>
            </a:pPr>
            <a:endParaRPr lang="ru-RU" sz="1900" b="1" dirty="0" smtClean="0">
              <a:solidFill>
                <a:srgbClr val="002060"/>
              </a:solidFill>
              <a:latin typeface="Times New Roman" pitchFamily="18" charset="0"/>
              <a:cs typeface="Times New Roman" pitchFamily="18" charset="0"/>
            </a:endParaRPr>
          </a:p>
          <a:p>
            <a:pPr algn="just" eaLnBrk="1" fontAlgn="auto" hangingPunct="1">
              <a:spcAft>
                <a:spcPts val="0"/>
              </a:spcAft>
              <a:buClr>
                <a:schemeClr val="accent3"/>
              </a:buClr>
              <a:buFont typeface="Wingdings 2"/>
              <a:buNone/>
              <a:defRPr/>
            </a:pPr>
            <a:endParaRPr lang="ru-RU" sz="1900" b="1" dirty="0" smtClean="0">
              <a:solidFill>
                <a:srgbClr val="002060"/>
              </a:solidFill>
              <a:latin typeface="Times New Roman" pitchFamily="18" charset="0"/>
              <a:cs typeface="Times New Roman" pitchFamily="18" charset="0"/>
            </a:endParaRPr>
          </a:p>
          <a:p>
            <a:pPr algn="just" eaLnBrk="1" fontAlgn="auto" hangingPunct="1">
              <a:spcAft>
                <a:spcPts val="0"/>
              </a:spcAft>
              <a:buClr>
                <a:schemeClr val="accent3"/>
              </a:buClr>
              <a:buFont typeface="Wingdings 2"/>
              <a:buNone/>
              <a:defRPr/>
            </a:pPr>
            <a:r>
              <a:rPr lang="ru-RU" sz="1900" b="1" dirty="0" smtClean="0">
                <a:solidFill>
                  <a:schemeClr val="tx1"/>
                </a:solidFill>
                <a:latin typeface="Times New Roman" pitchFamily="18" charset="0"/>
                <a:cs typeface="Times New Roman" pitchFamily="18" charset="0"/>
              </a:rPr>
              <a:t>Глобальная вычислительная сеть (</a:t>
            </a:r>
            <a:r>
              <a:rPr lang="en-US" sz="1900" b="1" dirty="0" smtClean="0">
                <a:solidFill>
                  <a:schemeClr val="tx1"/>
                </a:solidFill>
                <a:latin typeface="Times New Roman" pitchFamily="18" charset="0"/>
                <a:cs typeface="Times New Roman" pitchFamily="18" charset="0"/>
              </a:rPr>
              <a:t>Wide Area Network</a:t>
            </a:r>
            <a:r>
              <a:rPr lang="ru-RU" sz="1900" b="1" dirty="0" smtClean="0">
                <a:solidFill>
                  <a:schemeClr val="tx1"/>
                </a:solidFill>
                <a:latin typeface="Times New Roman" pitchFamily="18" charset="0"/>
                <a:cs typeface="Times New Roman" pitchFamily="18" charset="0"/>
              </a:rPr>
              <a:t>) представляет собой компьютерную сеть, охватывающую большие территории и включающую в себя десятки и сотни тысяч компьютеров.</a:t>
            </a:r>
          </a:p>
          <a:p>
            <a:pPr algn="just" eaLnBrk="1" fontAlgn="auto" hangingPunct="1">
              <a:spcAft>
                <a:spcPts val="0"/>
              </a:spcAft>
              <a:buClr>
                <a:schemeClr val="accent3"/>
              </a:buClr>
              <a:buFont typeface="Wingdings 2"/>
              <a:buNone/>
              <a:defRPr/>
            </a:pPr>
            <a:r>
              <a:rPr lang="ru-RU" sz="1900" b="1" dirty="0" smtClean="0">
                <a:solidFill>
                  <a:schemeClr val="tx1"/>
                </a:solidFill>
                <a:latin typeface="Times New Roman" pitchFamily="18" charset="0"/>
                <a:cs typeface="Times New Roman" pitchFamily="18" charset="0"/>
              </a:rPr>
              <a:t>   </a:t>
            </a:r>
            <a:r>
              <a:rPr lang="en-US" sz="1900" b="1" dirty="0" smtClean="0">
                <a:solidFill>
                  <a:schemeClr val="tx1"/>
                </a:solidFill>
                <a:latin typeface="Times New Roman" pitchFamily="18" charset="0"/>
                <a:cs typeface="Times New Roman" pitchFamily="18" charset="0"/>
              </a:rPr>
              <a:t>Wide </a:t>
            </a:r>
            <a:r>
              <a:rPr lang="ru-RU" sz="1900" b="1" dirty="0" smtClean="0">
                <a:solidFill>
                  <a:schemeClr val="tx1"/>
                </a:solidFill>
                <a:latin typeface="Times New Roman" pitchFamily="18" charset="0"/>
                <a:cs typeface="Times New Roman" pitchFamily="18" charset="0"/>
              </a:rPr>
              <a:t>– широкий; </a:t>
            </a:r>
            <a:r>
              <a:rPr lang="en-US" sz="1900" b="1" dirty="0" smtClean="0">
                <a:solidFill>
                  <a:schemeClr val="tx1"/>
                </a:solidFill>
                <a:latin typeface="Times New Roman" pitchFamily="18" charset="0"/>
                <a:cs typeface="Times New Roman" pitchFamily="18" charset="0"/>
              </a:rPr>
              <a:t>Area </a:t>
            </a:r>
            <a:r>
              <a:rPr lang="ru-RU" sz="1900" b="1" dirty="0" smtClean="0">
                <a:solidFill>
                  <a:schemeClr val="tx1"/>
                </a:solidFill>
                <a:latin typeface="Times New Roman" pitchFamily="18" charset="0"/>
                <a:cs typeface="Times New Roman" pitchFamily="18" charset="0"/>
              </a:rPr>
              <a:t>– площадь, пространство, район</a:t>
            </a:r>
            <a:r>
              <a:rPr lang="ru-RU" sz="1900" dirty="0" smtClean="0">
                <a:solidFill>
                  <a:schemeClr val="tx1"/>
                </a:solidFill>
                <a:latin typeface="Times New Roman" pitchFamily="18" charset="0"/>
                <a:cs typeface="Times New Roman" pitchFamily="18" charset="0"/>
              </a:rPr>
              <a:t>; </a:t>
            </a:r>
            <a:r>
              <a:rPr lang="en-US" sz="1900" b="1" dirty="0" smtClean="0">
                <a:solidFill>
                  <a:schemeClr val="tx1"/>
                </a:solidFill>
                <a:latin typeface="Times New Roman" pitchFamily="18" charset="0"/>
                <a:cs typeface="Times New Roman" pitchFamily="18" charset="0"/>
              </a:rPr>
              <a:t>Network</a:t>
            </a:r>
            <a:r>
              <a:rPr lang="ru-RU" sz="1900" dirty="0" smtClean="0">
                <a:solidFill>
                  <a:schemeClr val="tx1"/>
                </a:solidFill>
                <a:latin typeface="Times New Roman" pitchFamily="18" charset="0"/>
                <a:cs typeface="Times New Roman" pitchFamily="18" charset="0"/>
              </a:rPr>
              <a:t> – рабочая сеть, рабочая станция.</a:t>
            </a:r>
          </a:p>
          <a:p>
            <a:pPr algn="just" eaLnBrk="1" fontAlgn="auto" hangingPunct="1">
              <a:spcAft>
                <a:spcPts val="0"/>
              </a:spcAft>
              <a:buClr>
                <a:schemeClr val="accent3"/>
              </a:buClr>
              <a:buFont typeface="Wingdings 2"/>
              <a:buNone/>
              <a:defRPr/>
            </a:pPr>
            <a:r>
              <a:rPr lang="ru-RU" sz="1900" dirty="0" smtClean="0">
                <a:solidFill>
                  <a:schemeClr val="tx1"/>
                </a:solidFill>
                <a:latin typeface="Times New Roman" pitchFamily="18" charset="0"/>
                <a:cs typeface="Times New Roman" pitchFamily="18" charset="0"/>
              </a:rPr>
              <a:t>  </a:t>
            </a:r>
          </a:p>
          <a:p>
            <a:pPr algn="just" eaLnBrk="1" fontAlgn="auto" hangingPunct="1">
              <a:spcAft>
                <a:spcPts val="0"/>
              </a:spcAft>
              <a:buClr>
                <a:schemeClr val="accent3"/>
              </a:buClr>
              <a:buFont typeface="Wingdings 2"/>
              <a:buNone/>
              <a:defRPr/>
            </a:pPr>
            <a:endParaRPr lang="ru-RU" sz="1900" dirty="0" smtClean="0">
              <a:solidFill>
                <a:schemeClr val="tx1"/>
              </a:solidFill>
              <a:latin typeface="Times New Roman" pitchFamily="18" charset="0"/>
              <a:cs typeface="Times New Roman" pitchFamily="18" charset="0"/>
            </a:endParaRPr>
          </a:p>
          <a:p>
            <a:pPr algn="just" eaLnBrk="1" fontAlgn="auto" hangingPunct="1">
              <a:spcAft>
                <a:spcPts val="0"/>
              </a:spcAft>
              <a:buClr>
                <a:schemeClr val="accent3"/>
              </a:buClr>
              <a:buFont typeface="Wingdings 2"/>
              <a:buNone/>
              <a:defRPr/>
            </a:pPr>
            <a:r>
              <a:rPr lang="ru-RU" sz="1900" dirty="0" smtClean="0">
                <a:solidFill>
                  <a:schemeClr val="tx1"/>
                </a:solidFill>
                <a:latin typeface="Times New Roman" pitchFamily="18" charset="0"/>
                <a:cs typeface="Times New Roman" pitchFamily="18" charset="0"/>
              </a:rPr>
              <a:t>  Лучшим примером глобальной вычислительной сети является </a:t>
            </a:r>
            <a:r>
              <a:rPr lang="ru-RU" sz="1900" b="1" dirty="0" smtClean="0">
                <a:solidFill>
                  <a:schemeClr val="tx1"/>
                </a:solidFill>
                <a:latin typeface="Times New Roman" pitchFamily="18" charset="0"/>
                <a:cs typeface="Times New Roman" pitchFamily="18" charset="0"/>
              </a:rPr>
              <a:t>Интернет, </a:t>
            </a:r>
            <a:r>
              <a:rPr lang="ru-RU" sz="1900" dirty="0" smtClean="0">
                <a:solidFill>
                  <a:schemeClr val="tx1"/>
                </a:solidFill>
                <a:latin typeface="Times New Roman" pitchFamily="18" charset="0"/>
                <a:cs typeface="Times New Roman" pitchFamily="18" charset="0"/>
              </a:rPr>
              <a:t>но существует и другие сети, например, </a:t>
            </a:r>
            <a:r>
              <a:rPr lang="en-US" sz="1900" b="1" dirty="0" smtClean="0">
                <a:solidFill>
                  <a:schemeClr val="tx1"/>
                </a:solidFill>
                <a:latin typeface="Times New Roman" pitchFamily="18" charset="0"/>
                <a:cs typeface="Times New Roman" pitchFamily="18" charset="0"/>
              </a:rPr>
              <a:t>Fido Net</a:t>
            </a:r>
            <a:r>
              <a:rPr lang="ru-RU" sz="1900" b="1" dirty="0" smtClean="0">
                <a:solidFill>
                  <a:schemeClr val="tx1"/>
                </a:solidFill>
                <a:latin typeface="Times New Roman" pitchFamily="18" charset="0"/>
                <a:cs typeface="Times New Roman" pitchFamily="18" charset="0"/>
              </a:rPr>
              <a:t>. </a:t>
            </a:r>
            <a:endParaRPr lang="ru-RU" sz="1900" dirty="0" smtClean="0">
              <a:solidFill>
                <a:schemeClr val="tx1"/>
              </a:solidFill>
              <a:latin typeface="Times New Roman" pitchFamily="18" charset="0"/>
              <a:cs typeface="Times New Roman" pitchFamily="18" charset="0"/>
            </a:endParaRPr>
          </a:p>
          <a:p>
            <a:pPr eaLnBrk="1" fontAlgn="auto" hangingPunct="1">
              <a:spcAft>
                <a:spcPts val="0"/>
              </a:spcAft>
              <a:buClr>
                <a:schemeClr val="accent3"/>
              </a:buClr>
              <a:buFont typeface="Wingdings 2"/>
              <a:buNone/>
              <a:defRPr/>
            </a:pPr>
            <a:r>
              <a:rPr lang="ru-RU" sz="1900" dirty="0" smtClean="0">
                <a:solidFill>
                  <a:srgbClr val="002060"/>
                </a:solidFill>
                <a:latin typeface="Times New Roman" pitchFamily="18" charset="0"/>
                <a:cs typeface="Times New Roman" pitchFamily="18" charset="0"/>
              </a:rPr>
              <a:t> </a:t>
            </a:r>
          </a:p>
          <a:p>
            <a:pPr eaLnBrk="1" fontAlgn="auto" hangingPunct="1">
              <a:spcAft>
                <a:spcPts val="0"/>
              </a:spcAft>
              <a:buClr>
                <a:schemeClr val="accent3"/>
              </a:buClr>
              <a:buFont typeface="Wingdings 2"/>
              <a:buNone/>
              <a:defRPr/>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main-pic" descr="Картинка 16 из 15837">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51520" y="1340768"/>
            <a:ext cx="8583488" cy="4339650"/>
          </a:xfrm>
          <a:prstGeom prst="rect">
            <a:avLst/>
          </a:prstGeom>
          <a:noFill/>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ru-RU" sz="6000" dirty="0" smtClean="0">
                <a:ln w="50800"/>
                <a:solidFill>
                  <a:schemeClr val="tx1">
                    <a:lumMod val="95000"/>
                    <a:lumOff val="5000"/>
                  </a:schemeClr>
                </a:solidFill>
                <a:effectLst>
                  <a:outerShdw blurRad="38100" dist="38100" dir="2700000" algn="tl">
                    <a:srgbClr val="000000">
                      <a:alpha val="43137"/>
                    </a:srgbClr>
                  </a:outerShdw>
                </a:effectLst>
                <a:latin typeface="Arial" pitchFamily="34" charset="0"/>
                <a:cs typeface="Arial" pitchFamily="34" charset="0"/>
              </a:rPr>
              <a:t>Тема: </a:t>
            </a:r>
            <a:r>
              <a:rPr lang="ru-RU" sz="5400" dirty="0" smtClean="0">
                <a:ln w="50800"/>
                <a:solidFill>
                  <a:schemeClr val="tx1">
                    <a:lumMod val="95000"/>
                    <a:lumOff val="5000"/>
                  </a:schemeClr>
                </a:solidFill>
                <a:effectLst>
                  <a:outerShdw blurRad="38100" dist="38100" dir="2700000" algn="tl">
                    <a:srgbClr val="000000">
                      <a:alpha val="43137"/>
                    </a:srgbClr>
                  </a:outerShdw>
                </a:effectLst>
                <a:latin typeface="Arial" pitchFamily="34" charset="0"/>
                <a:cs typeface="Arial" pitchFamily="34" charset="0"/>
              </a:rPr>
              <a:t>«</a:t>
            </a:r>
            <a:r>
              <a:rPr lang="ru-RU" sz="5400" dirty="0" err="1" smtClean="0">
                <a:effectLst>
                  <a:outerShdw blurRad="38100" dist="38100" dir="2700000" algn="tl">
                    <a:srgbClr val="000000">
                      <a:alpha val="43137"/>
                    </a:srgbClr>
                  </a:outerShdw>
                </a:effectLst>
                <a:latin typeface="Arial" pitchFamily="34" charset="0"/>
                <a:cs typeface="Arial" pitchFamily="34" charset="0"/>
              </a:rPr>
              <a:t>Интернет-технологии</a:t>
            </a:r>
            <a:r>
              <a:rPr lang="ru-RU" sz="5400" dirty="0" smtClean="0">
                <a:effectLst>
                  <a:outerShdw blurRad="38100" dist="38100" dir="2700000" algn="tl">
                    <a:srgbClr val="000000">
                      <a:alpha val="43137"/>
                    </a:srgbClr>
                  </a:outerShdw>
                </a:effectLst>
                <a:latin typeface="Arial" pitchFamily="34" charset="0"/>
                <a:cs typeface="Arial" pitchFamily="34" charset="0"/>
              </a:rPr>
              <a:t>, способы и скоростные характеристики подключения, провайдер</a:t>
            </a:r>
            <a:r>
              <a:rPr lang="ru-RU" sz="5400" dirty="0" smtClean="0">
                <a:ln w="50800"/>
                <a:solidFill>
                  <a:schemeClr val="tx1">
                    <a:lumMod val="95000"/>
                    <a:lumOff val="5000"/>
                  </a:schemeClr>
                </a:solidFill>
                <a:effectLst>
                  <a:outerShdw blurRad="38100" dist="38100" dir="2700000" algn="tl">
                    <a:srgbClr val="000000">
                      <a:alpha val="43137"/>
                    </a:srgbClr>
                  </a:outerShdw>
                </a:effectLst>
                <a:latin typeface="Arial" pitchFamily="34" charset="0"/>
                <a:cs typeface="Arial" pitchFamily="34" charset="0"/>
              </a:rPr>
              <a:t>»</a:t>
            </a:r>
            <a:endParaRPr lang="ru-RU" sz="5400" dirty="0">
              <a:ln w="50800"/>
              <a:solidFill>
                <a:schemeClr val="tx1">
                  <a:lumMod val="95000"/>
                  <a:lumOff val="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357166"/>
            <a:ext cx="8572560" cy="5664122"/>
          </a:xfrm>
        </p:spPr>
        <p:txBody>
          <a:bodyPr>
            <a:normAutofit lnSpcReduction="10000"/>
          </a:bodyPr>
          <a:lstStyle/>
          <a:p>
            <a:pPr algn="ctr"/>
            <a:r>
              <a:rPr lang="ru-RU" sz="20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ЦЕЛИ: </a:t>
            </a:r>
            <a:endParaRPr lang="ru-RU" sz="20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solidFill>
                <a:schemeClr val="tx1"/>
              </a:solidFill>
              <a:latin typeface="Times New Roman" pitchFamily="18" charset="0"/>
              <a:cs typeface="Times New Roman" pitchFamily="18" charset="0"/>
            </a:endParaRPr>
          </a:p>
          <a:p>
            <a:endParaRPr lang="ru-RU" sz="2000" dirty="0" smtClean="0">
              <a:solidFill>
                <a:schemeClr val="tx1"/>
              </a:solidFill>
              <a:latin typeface="Times New Roman" pitchFamily="18" charset="0"/>
              <a:cs typeface="Times New Roman" pitchFamily="18" charset="0"/>
            </a:endParaRPr>
          </a:p>
          <a:p>
            <a:pPr algn="just"/>
            <a:r>
              <a:rPr lang="ru-RU" b="1"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1.Обучающая</a:t>
            </a:r>
            <a:r>
              <a:rPr lang="ru-RU" dirty="0" smtClean="0">
                <a:solidFill>
                  <a:schemeClr val="tx1"/>
                </a:solidFill>
                <a:latin typeface="Times New Roman" pitchFamily="18" charset="0"/>
                <a:cs typeface="Times New Roman" pitchFamily="18" charset="0"/>
              </a:rPr>
              <a:t>: сформировать представление у обучающихся о понятии </a:t>
            </a:r>
            <a:r>
              <a:rPr lang="ru-RU" dirty="0" err="1" smtClean="0">
                <a:solidFill>
                  <a:schemeClr val="tx1"/>
                </a:solidFill>
                <a:latin typeface="Times New Roman" pitchFamily="18" charset="0"/>
                <a:cs typeface="Times New Roman" pitchFamily="18" charset="0"/>
              </a:rPr>
              <a:t>Интернет-технологий</a:t>
            </a:r>
            <a:r>
              <a:rPr lang="ru-RU" dirty="0" smtClean="0">
                <a:solidFill>
                  <a:schemeClr val="tx1"/>
                </a:solidFill>
                <a:latin typeface="Times New Roman" pitchFamily="18" charset="0"/>
                <a:cs typeface="Times New Roman" pitchFamily="18" charset="0"/>
              </a:rPr>
              <a:t>, познакомить способами и скоростными характеристиками подключения и сервисом </a:t>
            </a:r>
            <a:r>
              <a:rPr lang="en-US" dirty="0" smtClean="0">
                <a:solidFill>
                  <a:schemeClr val="tx1"/>
                </a:solidFill>
                <a:latin typeface="Times New Roman" pitchFamily="18" charset="0"/>
                <a:cs typeface="Times New Roman" pitchFamily="18" charset="0"/>
              </a:rPr>
              <a:t>LearningApps.org</a:t>
            </a:r>
            <a:r>
              <a:rPr lang="ru-RU" dirty="0" smtClean="0">
                <a:solidFill>
                  <a:schemeClr val="tx1"/>
                </a:solidFill>
                <a:latin typeface="Times New Roman" pitchFamily="18" charset="0"/>
                <a:cs typeface="Times New Roman" pitchFamily="18" charset="0"/>
              </a:rPr>
              <a:t>;</a:t>
            </a:r>
          </a:p>
          <a:p>
            <a:pPr algn="just"/>
            <a:endParaRPr lang="ru-RU" sz="2000" dirty="0" smtClean="0">
              <a:solidFill>
                <a:schemeClr val="tx1"/>
              </a:solidFill>
              <a:latin typeface="Times New Roman" pitchFamily="18" charset="0"/>
              <a:cs typeface="Times New Roman" pitchFamily="18" charset="0"/>
            </a:endParaRPr>
          </a:p>
          <a:p>
            <a:pPr algn="just"/>
            <a:r>
              <a:rPr lang="ru-RU"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2. Воспитательная</a:t>
            </a:r>
            <a:r>
              <a:rPr lang="ru-RU" dirty="0" smtClean="0">
                <a:solidFill>
                  <a:schemeClr val="tx1"/>
                </a:solidFill>
                <a:latin typeface="Times New Roman" pitchFamily="18" charset="0"/>
                <a:cs typeface="Times New Roman" pitchFamily="18" charset="0"/>
              </a:rPr>
              <a:t>: воспитывать обучающихся интерес к изучению информатики, показав его важность в области применения вычислительных </a:t>
            </a:r>
            <a:r>
              <a:rPr lang="ru-RU" dirty="0" smtClean="0">
                <a:solidFill>
                  <a:schemeClr val="tx1"/>
                </a:solidFill>
                <a:latin typeface="Times New Roman" pitchFamily="18" charset="0"/>
                <a:cs typeface="Times New Roman" pitchFamily="18" charset="0"/>
              </a:rPr>
              <a:t>систем; </a:t>
            </a:r>
            <a:endParaRPr lang="ru-RU" dirty="0" smtClean="0">
              <a:solidFill>
                <a:schemeClr val="tx1"/>
              </a:solidFill>
              <a:latin typeface="Times New Roman" pitchFamily="18" charset="0"/>
              <a:cs typeface="Times New Roman" pitchFamily="18" charset="0"/>
            </a:endParaRPr>
          </a:p>
          <a:p>
            <a:pPr algn="just"/>
            <a:endParaRPr lang="ru-RU" sz="2000" dirty="0" smtClean="0">
              <a:solidFill>
                <a:schemeClr val="tx1"/>
              </a:solidFill>
              <a:latin typeface="Times New Roman" pitchFamily="18" charset="0"/>
              <a:cs typeface="Times New Roman" pitchFamily="18" charset="0"/>
            </a:endParaRPr>
          </a:p>
          <a:p>
            <a:pPr algn="just"/>
            <a:r>
              <a:rPr lang="ru-RU" sz="2000" b="1" dirty="0" smtClean="0">
                <a:solidFill>
                  <a:schemeClr val="tx1"/>
                </a:solidFill>
                <a:latin typeface="Times New Roman" pitchFamily="18" charset="0"/>
                <a:cs typeface="Times New Roman" pitchFamily="18" charset="0"/>
              </a:rPr>
              <a:t>       </a:t>
            </a:r>
            <a:r>
              <a:rPr lang="ru-RU" b="1" dirty="0" smtClean="0">
                <a:solidFill>
                  <a:schemeClr val="tx1"/>
                </a:solidFill>
                <a:latin typeface="Times New Roman" pitchFamily="18" charset="0"/>
                <a:cs typeface="Times New Roman" pitchFamily="18" charset="0"/>
              </a:rPr>
              <a:t>3. Развивающая</a:t>
            </a:r>
            <a:r>
              <a:rPr lang="ru-RU" dirty="0" smtClean="0">
                <a:solidFill>
                  <a:schemeClr val="tx1"/>
                </a:solidFill>
                <a:latin typeface="Times New Roman" pitchFamily="18" charset="0"/>
                <a:cs typeface="Times New Roman" pitchFamily="18" charset="0"/>
              </a:rPr>
              <a:t>: развивать познавательный интерес в осуществлении поиска информации в сети Интернет, </a:t>
            </a:r>
            <a:r>
              <a:rPr lang="ru-RU" dirty="0" smtClean="0">
                <a:solidFill>
                  <a:schemeClr val="tx1"/>
                </a:solidFill>
                <a:latin typeface="Times New Roman" pitchFamily="18" charset="0"/>
                <a:cs typeface="Times New Roman" pitchFamily="18" charset="0"/>
              </a:rPr>
              <a:t>формирова</a:t>
            </a:r>
            <a:r>
              <a:rPr lang="ru-RU" dirty="0" smtClean="0">
                <a:solidFill>
                  <a:schemeClr val="tx1"/>
                </a:solidFill>
                <a:latin typeface="Times New Roman" pitchFamily="18" charset="0"/>
                <a:cs typeface="Times New Roman" pitchFamily="18" charset="0"/>
              </a:rPr>
              <a:t>ть</a:t>
            </a:r>
            <a:r>
              <a:rPr lang="ru-RU" dirty="0" smtClean="0">
                <a:solidFill>
                  <a:schemeClr val="tx1"/>
                </a:solidFill>
                <a:latin typeface="Times New Roman" pitchFamily="18" charset="0"/>
                <a:cs typeface="Times New Roman" pitchFamily="18" charset="0"/>
              </a:rPr>
              <a:t> логическое мышление, внимание.</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881</TotalTime>
  <Words>1431</Words>
  <Application>Microsoft Office PowerPoint</Application>
  <PresentationFormat>Экран (4:3)</PresentationFormat>
  <Paragraphs>191</Paragraphs>
  <Slides>34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1. Понятие интернет-технологии и логические компоненты интернет-технологий.  </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Домашнее задание.</vt:lpstr>
      <vt:lpstr>Слайд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1</cp:lastModifiedBy>
  <cp:revision>85</cp:revision>
  <dcterms:created xsi:type="dcterms:W3CDTF">2019-01-21T07:57:56Z</dcterms:created>
  <dcterms:modified xsi:type="dcterms:W3CDTF">2020-01-30T19:10:30Z</dcterms:modified>
</cp:coreProperties>
</file>