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5" r:id="rId9"/>
    <p:sldId id="266" r:id="rId10"/>
    <p:sldId id="283" r:id="rId11"/>
    <p:sldId id="276" r:id="rId12"/>
    <p:sldId id="277" r:id="rId13"/>
    <p:sldId id="272" r:id="rId14"/>
    <p:sldId id="268" r:id="rId15"/>
    <p:sldId id="284" r:id="rId16"/>
    <p:sldId id="274" r:id="rId17"/>
    <p:sldId id="279" r:id="rId18"/>
    <p:sldId id="278" r:id="rId19"/>
    <p:sldId id="28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3084" y="-11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993376-0A88-4EB9-BA55-0463AF9E6D6F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538B50-2A25-4913-936C-2A15E75035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679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38B50-2A25-4913-936C-2A15E750352F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38B50-2A25-4913-936C-2A15E750352F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23263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9.emf"/><Relationship Id="rId4" Type="http://schemas.openxmlformats.org/officeDocument/2006/relationships/package" Target="../embeddings/_________Microsoft_Word1.docx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268761"/>
            <a:ext cx="8134672" cy="233169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i="1" dirty="0" smtClean="0">
                <a:solidFill>
                  <a:srgbClr val="002060"/>
                </a:solidFill>
              </a:rPr>
              <a:t/>
            </a:r>
            <a:br>
              <a:rPr lang="ru-RU" sz="6000" b="1" i="1" dirty="0" smtClean="0">
                <a:solidFill>
                  <a:srgbClr val="002060"/>
                </a:solidFill>
              </a:rPr>
            </a:br>
            <a:r>
              <a:rPr lang="ru-RU" sz="6000" b="1" i="1" dirty="0" smtClean="0">
                <a:solidFill>
                  <a:srgbClr val="C00000"/>
                </a:solidFill>
              </a:rPr>
              <a:t>Готовим дошкольников к сдаче норм ГТО</a:t>
            </a:r>
            <a:endParaRPr lang="ru-RU" sz="6000" b="1" i="1" spc="50" dirty="0">
              <a:ln w="11430">
                <a:solidFill>
                  <a:schemeClr val="accent2">
                    <a:lumMod val="50000"/>
                  </a:schemeClr>
                </a:solidFill>
              </a:ln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07904" y="5013176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335846"/>
            <a:ext cx="4572000" cy="618630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Ступени ГТО для школьников:</a:t>
            </a:r>
          </a:p>
          <a:p>
            <a:r>
              <a:rPr lang="ru-RU" dirty="0"/>
              <a:t>1 ступень — для школьников 6-8 лет</a:t>
            </a:r>
          </a:p>
          <a:p>
            <a:r>
              <a:rPr lang="ru-RU" dirty="0"/>
              <a:t>2 ступень — для школьников 9-10 лет</a:t>
            </a:r>
          </a:p>
          <a:p>
            <a:r>
              <a:rPr lang="ru-RU" dirty="0"/>
              <a:t>3 ступень — для школьников 11-12 лет</a:t>
            </a:r>
          </a:p>
          <a:p>
            <a:r>
              <a:rPr lang="ru-RU" dirty="0"/>
              <a:t>4 ступень — для школьников 13-15 лет</a:t>
            </a:r>
          </a:p>
          <a:p>
            <a:r>
              <a:rPr lang="ru-RU" dirty="0"/>
              <a:t>5 ступень — для школьников 16-17 лет</a:t>
            </a:r>
          </a:p>
          <a:p>
            <a:endParaRPr lang="ru-RU" dirty="0"/>
          </a:p>
          <a:p>
            <a:r>
              <a:rPr lang="ru-RU" dirty="0"/>
              <a:t>Ступени ГТО для мужчин:</a:t>
            </a:r>
          </a:p>
          <a:p>
            <a:r>
              <a:rPr lang="ru-RU" dirty="0"/>
              <a:t>6 ступень — для мужчин 18-29 лет</a:t>
            </a:r>
          </a:p>
          <a:p>
            <a:r>
              <a:rPr lang="ru-RU" dirty="0"/>
              <a:t>7 ступень — для мужчин 30-39 лет</a:t>
            </a:r>
          </a:p>
          <a:p>
            <a:r>
              <a:rPr lang="ru-RU" dirty="0"/>
              <a:t>8 ступень — для мужчин 40-49 лет</a:t>
            </a:r>
          </a:p>
          <a:p>
            <a:r>
              <a:rPr lang="ru-RU" dirty="0"/>
              <a:t>9 ступень — для мужчин 50-59 лет</a:t>
            </a:r>
          </a:p>
          <a:p>
            <a:r>
              <a:rPr lang="ru-RU" dirty="0"/>
              <a:t>10 ступень — для мужчин 60-69 лет</a:t>
            </a:r>
          </a:p>
          <a:p>
            <a:r>
              <a:rPr lang="ru-RU" dirty="0"/>
              <a:t>11 ступень — для мужчин 70 лет и старше</a:t>
            </a:r>
          </a:p>
          <a:p>
            <a:endParaRPr lang="ru-RU" dirty="0"/>
          </a:p>
          <a:p>
            <a:r>
              <a:rPr lang="ru-RU" dirty="0"/>
              <a:t>Ступени ГТО для женщин:</a:t>
            </a:r>
          </a:p>
          <a:p>
            <a:r>
              <a:rPr lang="ru-RU" dirty="0"/>
              <a:t>6 ступень — для женщин 18-29 лет</a:t>
            </a:r>
          </a:p>
          <a:p>
            <a:r>
              <a:rPr lang="ru-RU" dirty="0"/>
              <a:t>7 ступень — для женщин 30-39 лет</a:t>
            </a:r>
          </a:p>
          <a:p>
            <a:r>
              <a:rPr lang="ru-RU" dirty="0"/>
              <a:t>8 ступень — для женщин 40-49 лет</a:t>
            </a:r>
          </a:p>
          <a:p>
            <a:r>
              <a:rPr lang="ru-RU" dirty="0"/>
              <a:t>9 ступень — для женщин 50-59 лет</a:t>
            </a:r>
          </a:p>
          <a:p>
            <a:r>
              <a:rPr lang="ru-RU" dirty="0"/>
              <a:t>10 ступень — для женщин 60-69 лет</a:t>
            </a:r>
          </a:p>
          <a:p>
            <a:r>
              <a:rPr lang="ru-RU" dirty="0"/>
              <a:t>11 ступень — для женщин 70 лет и старше</a:t>
            </a:r>
          </a:p>
        </p:txBody>
      </p:sp>
    </p:spTree>
    <p:extLst>
      <p:ext uri="{BB962C8B-B14F-4D97-AF65-F5344CB8AC3E}">
        <p14:creationId xmlns:p14="http://schemas.microsoft.com/office/powerpoint/2010/main" val="198625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-114300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388133"/>
            <a:ext cx="7848872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</a:rPr>
              <a:t>Цели и задачи комплекса ГТО направлены </a:t>
            </a:r>
            <a:r>
              <a:rPr lang="ru-RU" sz="3200" dirty="0" smtClean="0">
                <a:solidFill>
                  <a:srgbClr val="002060"/>
                </a:solidFill>
              </a:rPr>
              <a:t>на:</a:t>
            </a:r>
            <a:endParaRPr lang="ru-RU" sz="3200" dirty="0">
              <a:solidFill>
                <a:srgbClr val="002060"/>
              </a:solidFill>
            </a:endParaRPr>
          </a:p>
          <a:p>
            <a:r>
              <a:rPr lang="ru-RU" sz="2400" dirty="0">
                <a:solidFill>
                  <a:srgbClr val="002060"/>
                </a:solidFill>
              </a:rPr>
              <a:t>-увеличение количества людей, регулярно занимающихся спортом;</a:t>
            </a:r>
          </a:p>
          <a:p>
            <a:r>
              <a:rPr lang="ru-RU" sz="2400" dirty="0">
                <a:solidFill>
                  <a:srgbClr val="002060"/>
                </a:solidFill>
              </a:rPr>
              <a:t>-увеличение продолжительности жизни вследствие повышения </a:t>
            </a:r>
            <a:r>
              <a:rPr lang="ru-RU" sz="2400" dirty="0" smtClean="0">
                <a:solidFill>
                  <a:srgbClr val="002060"/>
                </a:solidFill>
              </a:rPr>
              <a:t>уровня физической </a:t>
            </a:r>
            <a:r>
              <a:rPr lang="ru-RU" sz="2400" dirty="0">
                <a:solidFill>
                  <a:srgbClr val="002060"/>
                </a:solidFill>
              </a:rPr>
              <a:t>подготовки населения;</a:t>
            </a:r>
          </a:p>
          <a:p>
            <a:r>
              <a:rPr lang="ru-RU" sz="2400" dirty="0">
                <a:solidFill>
                  <a:srgbClr val="002060"/>
                </a:solidFill>
              </a:rPr>
              <a:t>-формирование у граждан осознанной потребности в занятиях спортом </a:t>
            </a:r>
            <a:r>
              <a:rPr lang="ru-RU" sz="2400" dirty="0" smtClean="0">
                <a:solidFill>
                  <a:srgbClr val="002060"/>
                </a:solidFill>
              </a:rPr>
              <a:t>и в здоровом </a:t>
            </a:r>
            <a:r>
              <a:rPr lang="ru-RU" sz="2400" dirty="0">
                <a:solidFill>
                  <a:srgbClr val="002060"/>
                </a:solidFill>
              </a:rPr>
              <a:t>образе жизни;</a:t>
            </a:r>
          </a:p>
          <a:p>
            <a:r>
              <a:rPr lang="ru-RU" sz="2400" dirty="0">
                <a:solidFill>
                  <a:srgbClr val="002060"/>
                </a:solidFill>
              </a:rPr>
              <a:t>-повышение информированности населения о способах, средствах, </a:t>
            </a:r>
            <a:r>
              <a:rPr lang="ru-RU" sz="2400" dirty="0" smtClean="0">
                <a:solidFill>
                  <a:srgbClr val="002060"/>
                </a:solidFill>
              </a:rPr>
              <a:t>формах организации </a:t>
            </a:r>
            <a:r>
              <a:rPr lang="ru-RU" sz="2400" dirty="0">
                <a:solidFill>
                  <a:srgbClr val="002060"/>
                </a:solidFill>
              </a:rPr>
              <a:t>самостоятельных занятий;</a:t>
            </a:r>
          </a:p>
          <a:p>
            <a:r>
              <a:rPr lang="ru-RU" sz="2400" dirty="0">
                <a:solidFill>
                  <a:srgbClr val="002060"/>
                </a:solidFill>
              </a:rPr>
              <a:t>-усовершенствование системы физического воспитания и развитие </a:t>
            </a:r>
            <a:r>
              <a:rPr lang="ru-RU" sz="2400" dirty="0" smtClean="0">
                <a:solidFill>
                  <a:srgbClr val="002060"/>
                </a:solidFill>
              </a:rPr>
              <a:t>детского, детско-юношеского </a:t>
            </a:r>
            <a:r>
              <a:rPr lang="ru-RU" sz="2400" dirty="0">
                <a:solidFill>
                  <a:srgbClr val="002060"/>
                </a:solidFill>
              </a:rPr>
              <a:t>и студенческого спорта в образовательных организациях.</a:t>
            </a:r>
          </a:p>
        </p:txBody>
      </p:sp>
    </p:spTree>
    <p:extLst>
      <p:ext uri="{BB962C8B-B14F-4D97-AF65-F5344CB8AC3E}">
        <p14:creationId xmlns:p14="http://schemas.microsoft.com/office/powerpoint/2010/main" val="265108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980728"/>
            <a:ext cx="842493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</a:rPr>
              <a:t>Цели и задачи комплекса ГТО и требования ФГОС ДО звучат в унисон.</a:t>
            </a:r>
          </a:p>
          <a:p>
            <a:r>
              <a:rPr lang="ru-RU" sz="3200" dirty="0">
                <a:solidFill>
                  <a:srgbClr val="002060"/>
                </a:solidFill>
              </a:rPr>
              <a:t>Цель ФГОС </a:t>
            </a:r>
            <a:r>
              <a:rPr lang="ru-RU" sz="3200" dirty="0" smtClean="0">
                <a:solidFill>
                  <a:srgbClr val="002060"/>
                </a:solidFill>
              </a:rPr>
              <a:t>ДО (область </a:t>
            </a:r>
            <a:r>
              <a:rPr lang="ru-RU" sz="3200" dirty="0">
                <a:solidFill>
                  <a:srgbClr val="002060"/>
                </a:solidFill>
              </a:rPr>
              <a:t>«</a:t>
            </a:r>
            <a:r>
              <a:rPr lang="ru-RU" sz="3200" dirty="0" smtClean="0">
                <a:solidFill>
                  <a:srgbClr val="002060"/>
                </a:solidFill>
              </a:rPr>
              <a:t>Физическое развитие</a:t>
            </a:r>
            <a:r>
              <a:rPr lang="ru-RU" sz="3200" dirty="0">
                <a:solidFill>
                  <a:srgbClr val="002060"/>
                </a:solidFill>
              </a:rPr>
              <a:t>»): </a:t>
            </a:r>
            <a:r>
              <a:rPr lang="ru-RU" sz="3200" dirty="0" smtClean="0">
                <a:solidFill>
                  <a:srgbClr val="002060"/>
                </a:solidFill>
              </a:rPr>
              <a:t>формирование социально-культурной</a:t>
            </a:r>
            <a:r>
              <a:rPr lang="ru-RU" sz="3200" dirty="0">
                <a:solidFill>
                  <a:srgbClr val="002060"/>
                </a:solidFill>
              </a:rPr>
              <a:t> </a:t>
            </a:r>
            <a:r>
              <a:rPr lang="ru-RU" sz="3200" dirty="0" smtClean="0">
                <a:solidFill>
                  <a:srgbClr val="002060"/>
                </a:solidFill>
              </a:rPr>
              <a:t>среды</a:t>
            </a:r>
            <a:r>
              <a:rPr lang="ru-RU" sz="3200" dirty="0">
                <a:solidFill>
                  <a:srgbClr val="002060"/>
                </a:solidFill>
              </a:rPr>
              <a:t>, направленной на развитие физических качеств, сохранение и </a:t>
            </a:r>
            <a:r>
              <a:rPr lang="ru-RU" sz="3200" dirty="0" smtClean="0">
                <a:solidFill>
                  <a:srgbClr val="002060"/>
                </a:solidFill>
              </a:rPr>
              <a:t>укрепление здоровья </a:t>
            </a:r>
            <a:r>
              <a:rPr lang="ru-RU" sz="3200" dirty="0">
                <a:solidFill>
                  <a:srgbClr val="002060"/>
                </a:solidFill>
              </a:rPr>
              <a:t>детей дошкольного возраста.</a:t>
            </a:r>
          </a:p>
        </p:txBody>
      </p:sp>
    </p:spTree>
    <p:extLst>
      <p:ext uri="{BB962C8B-B14F-4D97-AF65-F5344CB8AC3E}">
        <p14:creationId xmlns:p14="http://schemas.microsoft.com/office/powerpoint/2010/main" val="247309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1906497"/>
              </p:ext>
            </p:extLst>
          </p:nvPr>
        </p:nvGraphicFramePr>
        <p:xfrm>
          <a:off x="339395" y="332656"/>
          <a:ext cx="8652639" cy="61206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Документ" r:id="rId4" imgW="9253325" imgH="5757357" progId="Word.Document.12">
                  <p:embed/>
                </p:oleObj>
              </mc:Choice>
              <mc:Fallback>
                <p:oleObj name="Документ" r:id="rId4" imgW="9253325" imgH="575735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39395" y="332656"/>
                        <a:ext cx="8652639" cy="61206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3228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24744"/>
            <a:ext cx="9011344" cy="4176465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Выполнившие нормативы комплекса будут отмечены золотыми, серебряными или бронзовыми знаками отличия, а также получат массовые спортивные разряды и звания. </a:t>
            </a:r>
          </a:p>
          <a:p>
            <a:pPr marL="0" indent="0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Обладание такими знаками отличия даст бонусы при поступлении в высшие учебные заведения.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71500"/>
            <a:ext cx="7957059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015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Подготовка детей дошкольного возраста к сдаче ГТО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556792"/>
            <a:ext cx="8445624" cy="4525963"/>
          </a:xfrm>
        </p:spPr>
        <p:txBody>
          <a:bodyPr/>
          <a:lstStyle/>
          <a:p>
            <a:pPr marL="0" indent="0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В </a:t>
            </a:r>
            <a:r>
              <a:rPr lang="ru-RU" dirty="0">
                <a:solidFill>
                  <a:srgbClr val="002060"/>
                </a:solidFill>
              </a:rPr>
              <a:t>каждом детском саду должен быть разработан план мероприятий по </a:t>
            </a:r>
            <a:r>
              <a:rPr lang="ru-RU" dirty="0" smtClean="0">
                <a:solidFill>
                  <a:srgbClr val="002060"/>
                </a:solidFill>
              </a:rPr>
              <a:t>внедрению Всероссийского </a:t>
            </a:r>
            <a:r>
              <a:rPr lang="ru-RU" dirty="0">
                <a:solidFill>
                  <a:srgbClr val="002060"/>
                </a:solidFill>
              </a:rPr>
              <a:t>физкультурно-спортивного комплекса </a:t>
            </a:r>
            <a:r>
              <a:rPr lang="ru-RU" dirty="0" smtClean="0">
                <a:solidFill>
                  <a:srgbClr val="002060"/>
                </a:solidFill>
              </a:rPr>
              <a:t>ГТО</a:t>
            </a:r>
            <a:endParaRPr lang="ru-RU" dirty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5927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980728"/>
            <a:ext cx="8280920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Для воспитанников</a:t>
            </a:r>
            <a:r>
              <a:rPr lang="ru-RU" sz="3600" b="1" dirty="0" smtClean="0">
                <a:solidFill>
                  <a:srgbClr val="002060"/>
                </a:solidFill>
              </a:rPr>
              <a:t>: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-Беседы с детьми о здоровом образе жизни</a:t>
            </a:r>
            <a:endParaRPr lang="ru-RU" sz="2800" dirty="0">
              <a:solidFill>
                <a:srgbClr val="002060"/>
              </a:solidFill>
            </a:endParaRPr>
          </a:p>
          <a:p>
            <a:r>
              <a:rPr lang="ru-RU" sz="2800" dirty="0">
                <a:solidFill>
                  <a:srgbClr val="002060"/>
                </a:solidFill>
              </a:rPr>
              <a:t>- Проведение ежедневной утренней зарядки.</a:t>
            </a:r>
          </a:p>
          <a:p>
            <a:r>
              <a:rPr lang="ru-RU" sz="2800" dirty="0">
                <a:solidFill>
                  <a:srgbClr val="002060"/>
                </a:solidFill>
              </a:rPr>
              <a:t>-Непосредственно образовательная деятельность </a:t>
            </a:r>
            <a:r>
              <a:rPr lang="ru-RU" sz="2800" dirty="0" smtClean="0">
                <a:solidFill>
                  <a:srgbClr val="002060"/>
                </a:solidFill>
              </a:rPr>
              <a:t>по физическому развитию воспитанников </a:t>
            </a:r>
            <a:r>
              <a:rPr lang="ru-RU" sz="2800" dirty="0">
                <a:solidFill>
                  <a:srgbClr val="002060"/>
                </a:solidFill>
              </a:rPr>
              <a:t>в зале и на </a:t>
            </a:r>
            <a:r>
              <a:rPr lang="ru-RU" sz="2800" dirty="0" smtClean="0">
                <a:solidFill>
                  <a:srgbClr val="002060"/>
                </a:solidFill>
              </a:rPr>
              <a:t>воздухе</a:t>
            </a:r>
          </a:p>
          <a:p>
            <a:r>
              <a:rPr lang="ru-RU" sz="2800" dirty="0">
                <a:solidFill>
                  <a:srgbClr val="002060"/>
                </a:solidFill>
              </a:rPr>
              <a:t>-</a:t>
            </a:r>
            <a:r>
              <a:rPr lang="ru-RU" sz="2800" dirty="0" smtClean="0">
                <a:solidFill>
                  <a:srgbClr val="002060"/>
                </a:solidFill>
              </a:rPr>
              <a:t>совершенствование техники </a:t>
            </a:r>
            <a:r>
              <a:rPr lang="ru-RU" sz="2800" dirty="0">
                <a:solidFill>
                  <a:srgbClr val="002060"/>
                </a:solidFill>
              </a:rPr>
              <a:t>основных </a:t>
            </a:r>
            <a:r>
              <a:rPr lang="ru-RU" sz="2800" dirty="0" smtClean="0">
                <a:solidFill>
                  <a:srgbClr val="002060"/>
                </a:solidFill>
              </a:rPr>
              <a:t>движений</a:t>
            </a:r>
            <a:endParaRPr lang="ru-RU" sz="2800" dirty="0">
              <a:solidFill>
                <a:srgbClr val="002060"/>
              </a:solidFill>
            </a:endParaRPr>
          </a:p>
          <a:p>
            <a:r>
              <a:rPr lang="ru-RU" sz="2800" dirty="0">
                <a:solidFill>
                  <a:srgbClr val="002060"/>
                </a:solidFill>
              </a:rPr>
              <a:t>-Организация физкультурных пауз. 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-    Проведение </a:t>
            </a:r>
            <a:r>
              <a:rPr lang="ru-RU" sz="2800" dirty="0">
                <a:solidFill>
                  <a:srgbClr val="002060"/>
                </a:solidFill>
              </a:rPr>
              <a:t>подвижных игр.</a:t>
            </a:r>
          </a:p>
          <a:p>
            <a:pPr marL="457200" indent="-457200">
              <a:buFontTx/>
              <a:buChar char="-"/>
            </a:pPr>
            <a:r>
              <a:rPr lang="ru-RU" sz="2800" dirty="0" smtClean="0">
                <a:solidFill>
                  <a:srgbClr val="002060"/>
                </a:solidFill>
              </a:rPr>
              <a:t>Посещение </a:t>
            </a:r>
            <a:r>
              <a:rPr lang="ru-RU" sz="2800" dirty="0">
                <a:solidFill>
                  <a:srgbClr val="002060"/>
                </a:solidFill>
              </a:rPr>
              <a:t>детьми 6-7 лет </a:t>
            </a:r>
            <a:r>
              <a:rPr lang="ru-RU" sz="2800" dirty="0" smtClean="0">
                <a:solidFill>
                  <a:srgbClr val="002060"/>
                </a:solidFill>
              </a:rPr>
              <a:t>спортивных секций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- Формирование </a:t>
            </a:r>
            <a:r>
              <a:rPr lang="ru-RU" sz="2800" dirty="0">
                <a:solidFill>
                  <a:srgbClr val="002060"/>
                </a:solidFill>
              </a:rPr>
              <a:t>у детей </a:t>
            </a:r>
            <a:r>
              <a:rPr lang="ru-RU" sz="2800" dirty="0" smtClean="0">
                <a:solidFill>
                  <a:srgbClr val="002060"/>
                </a:solidFill>
              </a:rPr>
              <a:t>представление о движении «ГТО».</a:t>
            </a:r>
            <a:endParaRPr lang="ru-RU" sz="2800" dirty="0">
              <a:solidFill>
                <a:srgbClr val="002060"/>
              </a:solidFill>
            </a:endParaRPr>
          </a:p>
          <a:p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6709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722105"/>
            <a:ext cx="8424936" cy="5803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b="1" dirty="0">
                <a:solidFill>
                  <a:srgbClr val="002060"/>
                </a:solidFill>
                <a:ea typeface="Calibri"/>
                <a:cs typeface="Times New Roman"/>
              </a:rPr>
              <a:t>Для педагогов: </a:t>
            </a:r>
            <a:endParaRPr lang="ru-RU" sz="4000" b="1" dirty="0" smtClean="0">
              <a:solidFill>
                <a:srgbClr val="002060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solidFill>
                  <a:srgbClr val="002060"/>
                </a:solidFill>
                <a:ea typeface="Calibri"/>
                <a:cs typeface="Times New Roman"/>
              </a:rPr>
              <a:t>Консультация </a:t>
            </a:r>
            <a:r>
              <a:rPr lang="ru-RU" sz="2800" dirty="0">
                <a:solidFill>
                  <a:srgbClr val="002060"/>
                </a:solidFill>
                <a:ea typeface="Calibri"/>
                <a:cs typeface="Times New Roman"/>
              </a:rPr>
              <a:t>«Требования к уровню физической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solidFill>
                  <a:srgbClr val="002060"/>
                </a:solidFill>
                <a:ea typeface="Calibri"/>
                <a:cs typeface="Times New Roman"/>
              </a:rPr>
              <a:t>подготовленности населения при выполнении нормативов Всероссийского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solidFill>
                  <a:srgbClr val="002060"/>
                </a:solidFill>
                <a:ea typeface="Calibri"/>
                <a:cs typeface="Times New Roman"/>
              </a:rPr>
              <a:t>физкультурного спортивного комплекса «Готов к труду и обороне» (ГТО) </a:t>
            </a:r>
            <a:r>
              <a:rPr lang="ru-RU" sz="2800" dirty="0" smtClean="0">
                <a:solidFill>
                  <a:srgbClr val="002060"/>
                </a:solidFill>
                <a:ea typeface="Calibri"/>
                <a:cs typeface="Times New Roman"/>
              </a:rPr>
              <a:t>1 ступень</a:t>
            </a:r>
            <a:r>
              <a:rPr lang="ru-RU" sz="2800" dirty="0">
                <a:solidFill>
                  <a:srgbClr val="002060"/>
                </a:solidFill>
                <a:ea typeface="Calibri"/>
                <a:cs typeface="Times New Roman"/>
              </a:rPr>
              <a:t>, возрастная группа от 6 до 8 лет</a:t>
            </a:r>
            <a:r>
              <a:rPr lang="ru-RU" sz="2800" dirty="0" smtClean="0">
                <a:solidFill>
                  <a:srgbClr val="002060"/>
                </a:solidFill>
                <a:ea typeface="Calibri"/>
                <a:cs typeface="Times New Roman"/>
              </a:rPr>
              <a:t>.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ru-RU" sz="2800" dirty="0" smtClean="0">
                <a:solidFill>
                  <a:srgbClr val="002060"/>
                </a:solidFill>
                <a:ea typeface="Calibri"/>
                <a:cs typeface="Times New Roman"/>
              </a:rPr>
              <a:t>Сдача </a:t>
            </a:r>
            <a:r>
              <a:rPr lang="ru-RU" sz="2800" dirty="0">
                <a:solidFill>
                  <a:srgbClr val="002060"/>
                </a:solidFill>
                <a:ea typeface="Calibri"/>
                <a:cs typeface="Times New Roman"/>
              </a:rPr>
              <a:t>норм </a:t>
            </a:r>
            <a:r>
              <a:rPr lang="ru-RU" sz="2800" dirty="0" smtClean="0">
                <a:solidFill>
                  <a:srgbClr val="002060"/>
                </a:solidFill>
                <a:ea typeface="Calibri"/>
                <a:cs typeface="Times New Roman"/>
              </a:rPr>
              <a:t>ГТО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endParaRPr lang="ru-RU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98844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980728"/>
            <a:ext cx="7704856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002060"/>
                </a:solidFill>
              </a:rPr>
              <a:t>Для родителей</a:t>
            </a:r>
            <a:r>
              <a:rPr lang="ru-RU" sz="4000" b="1" dirty="0" smtClean="0">
                <a:solidFill>
                  <a:srgbClr val="002060"/>
                </a:solidFill>
              </a:rPr>
              <a:t>:</a:t>
            </a:r>
          </a:p>
          <a:p>
            <a:endParaRPr lang="ru-RU" sz="4000" b="1" dirty="0" smtClean="0">
              <a:solidFill>
                <a:srgbClr val="002060"/>
              </a:solidFill>
            </a:endParaRPr>
          </a:p>
          <a:p>
            <a:r>
              <a:rPr lang="ru-RU" sz="3200" dirty="0" smtClean="0">
                <a:solidFill>
                  <a:srgbClr val="002060"/>
                </a:solidFill>
              </a:rPr>
              <a:t>- Информационные </a:t>
            </a:r>
            <a:r>
              <a:rPr lang="ru-RU" sz="3200" dirty="0">
                <a:solidFill>
                  <a:srgbClr val="002060"/>
                </a:solidFill>
              </a:rPr>
              <a:t>лист «Готов к труду и обороне». </a:t>
            </a:r>
            <a:r>
              <a:rPr lang="ru-RU" sz="3200" dirty="0" smtClean="0">
                <a:solidFill>
                  <a:srgbClr val="002060"/>
                </a:solidFill>
              </a:rPr>
              <a:t>Требования </a:t>
            </a:r>
            <a:r>
              <a:rPr lang="ru-RU" sz="3200" dirty="0">
                <a:solidFill>
                  <a:srgbClr val="002060"/>
                </a:solidFill>
              </a:rPr>
              <a:t>к уровню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физической подготовленности населения – детей и взрослых.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- </a:t>
            </a:r>
            <a:r>
              <a:rPr lang="ru-RU" sz="3200" dirty="0">
                <a:solidFill>
                  <a:srgbClr val="002060"/>
                </a:solidFill>
              </a:rPr>
              <a:t>Проведение </a:t>
            </a:r>
            <a:r>
              <a:rPr lang="ru-RU" sz="3200" dirty="0" smtClean="0">
                <a:solidFill>
                  <a:srgbClr val="002060"/>
                </a:solidFill>
              </a:rPr>
              <a:t>совместных физкультурных </a:t>
            </a:r>
            <a:r>
              <a:rPr lang="ru-RU" sz="3200" dirty="0">
                <a:solidFill>
                  <a:srgbClr val="002060"/>
                </a:solidFill>
              </a:rPr>
              <a:t>занятий (ребенок + родитель),</a:t>
            </a:r>
          </a:p>
          <a:p>
            <a:r>
              <a:rPr lang="ru-RU" sz="3200" dirty="0">
                <a:solidFill>
                  <a:srgbClr val="002060"/>
                </a:solidFill>
              </a:rPr>
              <a:t>спортивных праздников, развлечений.</a:t>
            </a:r>
          </a:p>
        </p:txBody>
      </p:sp>
    </p:spTree>
    <p:extLst>
      <p:ext uri="{BB962C8B-B14F-4D97-AF65-F5344CB8AC3E}">
        <p14:creationId xmlns:p14="http://schemas.microsoft.com/office/powerpoint/2010/main" val="632505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 такое ГТО?</a:t>
            </a:r>
            <a:endParaRPr lang="ru-RU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652120" y="1556792"/>
            <a:ext cx="3240360" cy="4569371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Общероссийское движение «Готов к труду и обороне» -  программа физкультурной подготовки, которая  существовала в нашей стране с 1931 года по 1991 год. 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3078" name="Picture 6" descr="Советские плакаты &quot; Just one MIN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268760"/>
            <a:ext cx="3085386" cy="4248472"/>
          </a:xfrm>
          <a:prstGeom prst="rect">
            <a:avLst/>
          </a:prstGeom>
          <a:noFill/>
        </p:spPr>
      </p:pic>
      <p:pic>
        <p:nvPicPr>
          <p:cNvPr id="3080" name="Picture 8" descr="Позитивная реклама из СССР - интересное на capa.me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347864" y="1988840"/>
            <a:ext cx="2664296" cy="45214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 такое ГТО?</a:t>
            </a:r>
            <a:endParaRPr lang="ru-RU" sz="8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95936" y="1412776"/>
            <a:ext cx="4690864" cy="532859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Охватывало население в возрасте от </a:t>
            </a:r>
            <a:r>
              <a:rPr lang="ru-RU" b="1" dirty="0" smtClean="0">
                <a:solidFill>
                  <a:srgbClr val="002060"/>
                </a:solidFill>
              </a:rPr>
              <a:t>10 до 60 лет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Необходимо было сдать определенные нормативы по физ.подготовке.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Сдавать нужно было такие виды упражнений, как </a:t>
            </a:r>
            <a:r>
              <a:rPr lang="ru-RU" b="1" dirty="0" smtClean="0">
                <a:solidFill>
                  <a:srgbClr val="002060"/>
                </a:solidFill>
              </a:rPr>
              <a:t>бег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b="1" dirty="0" smtClean="0">
                <a:solidFill>
                  <a:srgbClr val="002060"/>
                </a:solidFill>
              </a:rPr>
              <a:t>прыжки</a:t>
            </a:r>
            <a:r>
              <a:rPr lang="ru-RU" dirty="0" smtClean="0">
                <a:solidFill>
                  <a:srgbClr val="002060"/>
                </a:solidFill>
              </a:rPr>
              <a:t> в длину и в высоту, </a:t>
            </a:r>
            <a:r>
              <a:rPr lang="ru-RU" b="1" dirty="0" smtClean="0">
                <a:solidFill>
                  <a:srgbClr val="002060"/>
                </a:solidFill>
              </a:rPr>
              <a:t>плавание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b="1" dirty="0" smtClean="0">
                <a:solidFill>
                  <a:srgbClr val="002060"/>
                </a:solidFill>
              </a:rPr>
              <a:t>метание мяча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b="1" dirty="0" smtClean="0">
                <a:solidFill>
                  <a:srgbClr val="002060"/>
                </a:solidFill>
              </a:rPr>
              <a:t>лыжные гонки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b="1" dirty="0" smtClean="0">
                <a:solidFill>
                  <a:srgbClr val="002060"/>
                </a:solidFill>
              </a:rPr>
              <a:t>подтягивание</a:t>
            </a:r>
            <a:r>
              <a:rPr lang="ru-RU" dirty="0" smtClean="0">
                <a:solidFill>
                  <a:srgbClr val="002060"/>
                </a:solidFill>
              </a:rPr>
              <a:t> на перекладине, </a:t>
            </a:r>
            <a:r>
              <a:rPr lang="ru-RU" b="1" dirty="0" smtClean="0">
                <a:solidFill>
                  <a:srgbClr val="002060"/>
                </a:solidFill>
              </a:rPr>
              <a:t>стрельба,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велокросс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b="1" dirty="0" smtClean="0">
                <a:solidFill>
                  <a:srgbClr val="002060"/>
                </a:solidFill>
              </a:rPr>
              <a:t>туристский поход </a:t>
            </a:r>
            <a:r>
              <a:rPr lang="ru-RU" dirty="0" smtClean="0">
                <a:solidFill>
                  <a:srgbClr val="002060"/>
                </a:solidFill>
              </a:rPr>
              <a:t>и др.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050" name="Picture 2" descr="http://www.kabinet-auktion.com/files/images/gallery/24582_2_CompressedImage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412776"/>
            <a:ext cx="3456384" cy="48648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3968" y="620688"/>
            <a:ext cx="4608512" cy="3888432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Простота и общедоступность физических упражнений и видов спорта, включенных в нормативы ГТО, их очевидная польза для укрепления здоровья сделали его популярным среди населения и особенно среди молодежи. </a:t>
            </a:r>
          </a:p>
          <a:p>
            <a:endParaRPr lang="ru-RU" dirty="0"/>
          </a:p>
        </p:txBody>
      </p:sp>
      <p:pic>
        <p:nvPicPr>
          <p:cNvPr id="1026" name="Picture 2" descr="http://icdn.lenta.ru/images/2014/04/03/15/20140403152411312/pic_031e79d79bf4770aed403f98dd8b56d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0"/>
            <a:ext cx="4000500" cy="2667000"/>
          </a:xfrm>
          <a:prstGeom prst="rect">
            <a:avLst/>
          </a:prstGeom>
          <a:noFill/>
        </p:spPr>
      </p:pic>
      <p:pic>
        <p:nvPicPr>
          <p:cNvPr id="1028" name="Picture 4" descr="http://www.aspspb.ru/wp-content/uploads/2013/12/IMG_682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584" y="2708920"/>
            <a:ext cx="2712557" cy="3977681"/>
          </a:xfrm>
          <a:prstGeom prst="rect">
            <a:avLst/>
          </a:prstGeom>
          <a:noFill/>
        </p:spPr>
      </p:pic>
      <p:pic>
        <p:nvPicPr>
          <p:cNvPr id="1030" name="Picture 6" descr="http://xn--80aizdehccdj1m.xn--p1ai/images/phocagallery/plakaty/thumbs/phoca_thumb_l_plakat_07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32040" y="4077072"/>
            <a:ext cx="4019600" cy="26127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67944" y="764704"/>
            <a:ext cx="4618856" cy="5361459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Сдача нормативов подтверждалась специальными </a:t>
            </a:r>
            <a:r>
              <a:rPr lang="ru-RU" b="1" dirty="0" smtClean="0">
                <a:solidFill>
                  <a:srgbClr val="002060"/>
                </a:solidFill>
              </a:rPr>
              <a:t>серебряными и золотыми значками ГТО.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Те, кто сдавал нормативы в течение нескольких лет, получали значок </a:t>
            </a:r>
            <a:r>
              <a:rPr lang="ru-RU" b="1" dirty="0" smtClean="0">
                <a:solidFill>
                  <a:srgbClr val="002060"/>
                </a:solidFill>
              </a:rPr>
              <a:t>«Почётный значок ГТО».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7410" name="Picture 2" descr="ЗНАК ОТЛИЧНИК ГТО СССР (ЛОТ 117) - аукцион монет Полтинк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0"/>
            <a:ext cx="2857500" cy="2857500"/>
          </a:xfrm>
          <a:prstGeom prst="rect">
            <a:avLst/>
          </a:prstGeom>
          <a:noFill/>
        </p:spPr>
      </p:pic>
      <p:pic>
        <p:nvPicPr>
          <p:cNvPr id="17412" name="Picture 4" descr="Fast-Box Мега-маркет - Комплект из 3 значков &quot;Готов к труду и обороне&quot;. Металл, эмаль. СССР, вторая половина ХХ века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2996951"/>
            <a:ext cx="3672408" cy="1708097"/>
          </a:xfrm>
          <a:prstGeom prst="rect">
            <a:avLst/>
          </a:prstGeom>
          <a:noFill/>
        </p:spPr>
      </p:pic>
      <p:pic>
        <p:nvPicPr>
          <p:cNvPr id="17414" name="Picture 6" descr="11. ДОСААФ - ГрОб - ГТО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5536" y="4797152"/>
            <a:ext cx="1584176" cy="1584176"/>
          </a:xfrm>
          <a:prstGeom prst="rect">
            <a:avLst/>
          </a:prstGeom>
          <a:noFill/>
        </p:spPr>
      </p:pic>
      <p:pic>
        <p:nvPicPr>
          <p:cNvPr id="17416" name="Picture 8" descr="Ностальгия УОЛ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195736" y="4797152"/>
            <a:ext cx="1584176" cy="1584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19256" cy="778098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3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«От значка ГТО – к олимпийской медали!» </a:t>
            </a:r>
            <a:endParaRPr lang="ru-RU" sz="53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5976" y="1556793"/>
            <a:ext cx="4330824" cy="2448271"/>
          </a:xfrm>
        </p:spPr>
        <p:txBody>
          <a:bodyPr>
            <a:normAutofit fontScale="92500" lnSpcReduction="20000"/>
          </a:bodyPr>
          <a:lstStyle/>
          <a:p>
            <a:endParaRPr lang="ru-RU" sz="2800" dirty="0" smtClean="0">
              <a:solidFill>
                <a:srgbClr val="002060"/>
              </a:solidFill>
            </a:endParaRPr>
          </a:p>
          <a:p>
            <a:r>
              <a:rPr lang="ru-RU" sz="2800" dirty="0" smtClean="0">
                <a:solidFill>
                  <a:srgbClr val="002060"/>
                </a:solidFill>
              </a:rPr>
              <a:t>Так звучал лозунг, вдохновлявший миллионы советских граждан на ежедневные занятия физкультурой, спортом, утренней гимнастикой. 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8434" name="Picture 2" descr="Нормы ГТО вернут в школу - NewsFiber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1556792"/>
            <a:ext cx="4104456" cy="244443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4077073"/>
            <a:ext cx="7776864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dirty="0" smtClean="0">
                <a:solidFill>
                  <a:srgbClr val="002060"/>
                </a:solidFill>
              </a:rPr>
              <a:t> Получение и дальнейшее ношение значка ГТО было почетным, обеспечивало дорогу в большой  спорт.</a:t>
            </a:r>
          </a:p>
          <a:p>
            <a:pPr algn="ctr"/>
            <a:r>
              <a:rPr lang="ru-RU" sz="2600" dirty="0" smtClean="0">
                <a:solidFill>
                  <a:srgbClr val="002060"/>
                </a:solidFill>
              </a:rPr>
              <a:t> В былые времена его наличие говорило о том,</a:t>
            </a:r>
          </a:p>
          <a:p>
            <a:pPr algn="ctr"/>
            <a:r>
              <a:rPr lang="ru-RU" sz="2600" dirty="0" smtClean="0">
                <a:solidFill>
                  <a:srgbClr val="002060"/>
                </a:solidFill>
              </a:rPr>
              <a:t> что перед вами человек, который старается быть гармонично развитой личностью. </a:t>
            </a:r>
          </a:p>
          <a:p>
            <a:pPr algn="ctr"/>
            <a:endParaRPr lang="ru-RU" sz="2600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3" y="233407"/>
            <a:ext cx="8686800" cy="410445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В годы перестройки, после развала Союза, комплекс ГТО был предан забвению, что существенно   отразилось на физической подготовке граждан, особенно  молодежи.</a:t>
            </a:r>
          </a:p>
          <a:p>
            <a:pPr algn="ctr"/>
            <a:endParaRPr lang="ru-RU" dirty="0"/>
          </a:p>
        </p:txBody>
      </p:sp>
      <p:pic>
        <p:nvPicPr>
          <p:cNvPr id="21512" name="Picture 8" descr="http://infosekret.ru/wp-content/uploads/2013/02/Skoro-poyavitsya-detskiy-Internet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0" y="2489087"/>
            <a:ext cx="4261692" cy="3196270"/>
          </a:xfrm>
          <a:prstGeom prst="rect">
            <a:avLst/>
          </a:prstGeom>
          <a:noFill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19643"/>
            <a:ext cx="4346384" cy="2897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 что сегодня?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556792"/>
            <a:ext cx="3888432" cy="4425355"/>
          </a:xfrm>
        </p:spPr>
        <p:txBody>
          <a:bodyPr>
            <a:normAutofit fontScale="77500" lnSpcReduction="20000"/>
          </a:bodyPr>
          <a:lstStyle/>
          <a:p>
            <a:r>
              <a:rPr lang="ru-RU" u="sng" dirty="0" smtClean="0">
                <a:solidFill>
                  <a:srgbClr val="002060"/>
                </a:solidFill>
              </a:rPr>
              <a:t>По Указу Президента РФ с 1 сентября 2014 года </a:t>
            </a:r>
            <a:r>
              <a:rPr lang="ru-RU" dirty="0" smtClean="0">
                <a:solidFill>
                  <a:srgbClr val="002060"/>
                </a:solidFill>
              </a:rPr>
              <a:t>в нашей стране вводится Всероссийский физкультурно-спортивный комплекс «Готов к труду и обороне» (ГТО) для решения проблемы продвижения ценностей здорового образа жизни и укрепления здоровья детей. 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4578" name="Picture 2" descr="http://img-fotki.yandex.ru/get/9739/161689537.124/0_12b40a_748a308d_XL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27984" y="1484784"/>
            <a:ext cx="4536504" cy="272190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355976" y="443711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В.В.Путин  предложил воссоздать систему ГТО в новом формате с современными нормативами. 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404664"/>
            <a:ext cx="5626968" cy="864096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Горжусь тобой, Отечество!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19872" y="1700808"/>
            <a:ext cx="5266928" cy="4425355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Обновленная расшифровка ГТО звучит как: «Горжусь тобой, Отечество!»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Это название-призыв оказалось более личным, более теплым, в нем напрямую упоминается святое для русского человека слово «Отечество».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6626" name="Picture 2" descr="http://dzer.ru/uploads/2014_gto3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88640"/>
            <a:ext cx="2808312" cy="2246650"/>
          </a:xfrm>
          <a:prstGeom prst="rect">
            <a:avLst/>
          </a:prstGeom>
          <a:noFill/>
        </p:spPr>
      </p:pic>
      <p:pic>
        <p:nvPicPr>
          <p:cNvPr id="26628" name="Picture 4" descr="http://cs7009.vk.me/c540106/v540106518/1d915/uTCdJPmWuj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2636912"/>
            <a:ext cx="3192380" cy="2420888"/>
          </a:xfrm>
          <a:prstGeom prst="rect">
            <a:avLst/>
          </a:prstGeom>
          <a:noFill/>
        </p:spPr>
      </p:pic>
      <p:pic>
        <p:nvPicPr>
          <p:cNvPr id="26630" name="Picture 6" descr="http://cs620525.vk.me/v620525260/146d9/Wkn4ypI9ihk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9552" y="5157192"/>
            <a:ext cx="2286000" cy="13049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780</Words>
  <Application>Microsoft Office PowerPoint</Application>
  <PresentationFormat>Экран (4:3)</PresentationFormat>
  <Paragraphs>84</Paragraphs>
  <Slides>19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Тема Office</vt:lpstr>
      <vt:lpstr>Документ</vt:lpstr>
      <vt:lpstr> Готовим дошкольников к сдаче норм ГТО</vt:lpstr>
      <vt:lpstr>Что такое ГТО?</vt:lpstr>
      <vt:lpstr>Что такое ГТО?</vt:lpstr>
      <vt:lpstr>Презентация PowerPoint</vt:lpstr>
      <vt:lpstr>Презентация PowerPoint</vt:lpstr>
      <vt:lpstr> «От значка ГТО – к олимпийской медали!» </vt:lpstr>
      <vt:lpstr>Презентация PowerPoint</vt:lpstr>
      <vt:lpstr>А что сегодня?</vt:lpstr>
      <vt:lpstr>Горжусь тобой, Отечество!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Подготовка детей дошкольного возраста к сдаче ГТО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 норм ГТО – к олимпийским медалям!</dc:title>
  <dc:creator>Люсёк</dc:creator>
  <cp:lastModifiedBy>User</cp:lastModifiedBy>
  <cp:revision>31</cp:revision>
  <dcterms:modified xsi:type="dcterms:W3CDTF">2020-09-16T07:56:10Z</dcterms:modified>
</cp:coreProperties>
</file>