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sldIdLst>
    <p:sldId id="272" r:id="rId2"/>
    <p:sldId id="275" r:id="rId3"/>
    <p:sldId id="259" r:id="rId4"/>
    <p:sldId id="256" r:id="rId5"/>
    <p:sldId id="264" r:id="rId6"/>
    <p:sldId id="260" r:id="rId7"/>
    <p:sldId id="261" r:id="rId8"/>
    <p:sldId id="262" r:id="rId9"/>
    <p:sldId id="263" r:id="rId10"/>
    <p:sldId id="271" r:id="rId11"/>
    <p:sldId id="265" r:id="rId12"/>
    <p:sldId id="266" r:id="rId13"/>
    <p:sldId id="267" r:id="rId14"/>
    <p:sldId id="268" r:id="rId15"/>
    <p:sldId id="269" r:id="rId16"/>
    <p:sldId id="270" r:id="rId17"/>
  </p:sldIdLst>
  <p:sldSz cx="12192000" cy="6858000"/>
  <p:notesSz cx="6889750" cy="100218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4" d="100"/>
          <a:sy n="84" d="100"/>
        </p:scale>
        <p:origin x="114" y="6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4332543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818659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56821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3885871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33098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109773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7796151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410746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3687526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E8FF367-7E9A-4C01-BFC6-42201B56AE4E}" type="datetimeFigureOut">
              <a:rPr lang="ru-RU" smtClean="0"/>
              <a:t>16.09.2020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728252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E8FF367-7E9A-4C01-BFC6-42201B56AE4E}" type="datetimeFigureOut">
              <a:rPr lang="ru-RU" smtClean="0"/>
              <a:t>16.09.2020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9033350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E8FF367-7E9A-4C01-BFC6-42201B56AE4E}" type="datetimeFigureOut">
              <a:rPr lang="ru-RU" smtClean="0"/>
              <a:t>16.09.2020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2484406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E8FF367-7E9A-4C01-BFC6-42201B56AE4E}" type="datetimeFigureOut">
              <a:rPr lang="ru-RU" smtClean="0"/>
              <a:t>16.09.2020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782720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8FF367-7E9A-4C01-BFC6-42201B56AE4E}" type="datetimeFigureOut">
              <a:rPr lang="ru-RU" smtClean="0"/>
              <a:t>16.09.2020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3126939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E8FF367-7E9A-4C01-BFC6-42201B56AE4E}" type="datetimeFigureOut">
              <a:rPr lang="ru-RU" smtClean="0"/>
              <a:t>16.09.2020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39480104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E8FF367-7E9A-4C01-BFC6-42201B56AE4E}" type="datetimeFigureOut">
              <a:rPr lang="ru-RU" smtClean="0"/>
              <a:t>16.09.2020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727CA39-F412-46DD-8326-D8DC9971C02D}" type="slidenum">
              <a:rPr lang="ru-RU" smtClean="0"/>
              <a:t>‹#›</a:t>
            </a:fld>
            <a:endParaRPr lang="ru-RU"/>
          </a:p>
        </p:txBody>
      </p:sp>
    </p:spTree>
    <p:extLst>
      <p:ext uri="{BB962C8B-B14F-4D97-AF65-F5344CB8AC3E}">
        <p14:creationId xmlns:p14="http://schemas.microsoft.com/office/powerpoint/2010/main" val="4262118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E8FF367-7E9A-4C01-BFC6-42201B56AE4E}" type="datetimeFigureOut">
              <a:rPr lang="ru-RU" smtClean="0"/>
              <a:t>16.09.2020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727CA39-F412-46DD-8326-D8DC9971C02D}" type="slidenum">
              <a:rPr lang="ru-RU" smtClean="0"/>
              <a:t>‹#›</a:t>
            </a:fld>
            <a:endParaRPr lang="ru-RU"/>
          </a:p>
        </p:txBody>
      </p:sp>
    </p:spTree>
    <p:extLst>
      <p:ext uri="{BB962C8B-B14F-4D97-AF65-F5344CB8AC3E}">
        <p14:creationId xmlns:p14="http://schemas.microsoft.com/office/powerpoint/2010/main" val="2724298221"/>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2980" y="609600"/>
            <a:ext cx="8732520" cy="1264920"/>
          </a:xfrm>
        </p:spPr>
        <p:txBody>
          <a:bodyPr>
            <a:normAutofit fontScale="90000"/>
          </a:bodyPr>
          <a:lstStyle/>
          <a:p>
            <a:pPr algn="ctr"/>
            <a:r>
              <a:rPr lang="ru-RU" sz="5400" b="1" dirty="0"/>
              <a:t>Родительское собрание</a:t>
            </a:r>
            <a:r>
              <a:rPr lang="ru-RU" dirty="0"/>
              <a:t/>
            </a:r>
            <a:br>
              <a:rPr lang="ru-RU" dirty="0"/>
            </a:br>
            <a:endParaRPr lang="ru-RU" dirty="0"/>
          </a:p>
        </p:txBody>
      </p:sp>
      <p:sp>
        <p:nvSpPr>
          <p:cNvPr id="3" name="Объект 2"/>
          <p:cNvSpPr>
            <a:spLocks noGrp="1"/>
          </p:cNvSpPr>
          <p:nvPr>
            <p:ph idx="1"/>
          </p:nvPr>
        </p:nvSpPr>
        <p:spPr>
          <a:xfrm>
            <a:off x="677334" y="2160589"/>
            <a:ext cx="9461076" cy="3880773"/>
          </a:xfrm>
        </p:spPr>
        <p:txBody>
          <a:bodyPr/>
          <a:lstStyle/>
          <a:p>
            <a:pPr marL="0" indent="0" algn="ctr">
              <a:buNone/>
            </a:pPr>
            <a:r>
              <a:rPr lang="ru-RU" sz="7200" dirty="0">
                <a:solidFill>
                  <a:schemeClr val="accent2">
                    <a:lumMod val="75000"/>
                  </a:schemeClr>
                </a:solidFill>
              </a:rPr>
              <a:t>1 подготовительная группа</a:t>
            </a:r>
          </a:p>
          <a:p>
            <a:endParaRPr lang="ru-RU" dirty="0"/>
          </a:p>
        </p:txBody>
      </p:sp>
    </p:spTree>
    <p:extLst>
      <p:ext uri="{BB962C8B-B14F-4D97-AF65-F5344CB8AC3E}">
        <p14:creationId xmlns:p14="http://schemas.microsoft.com/office/powerpoint/2010/main" val="4001951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1365462" y="289560"/>
            <a:ext cx="8775275" cy="46482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dirty="0" smtClean="0"/>
              <a:t>Скоро в школу</a:t>
            </a:r>
            <a:endParaRPr lang="ru-RU" sz="2000" dirty="0"/>
          </a:p>
        </p:txBody>
      </p:sp>
      <p:sp>
        <p:nvSpPr>
          <p:cNvPr id="4" name="Прямоугольник 3"/>
          <p:cNvSpPr/>
          <p:nvPr/>
        </p:nvSpPr>
        <p:spPr>
          <a:xfrm>
            <a:off x="790997" y="1828800"/>
            <a:ext cx="9349740" cy="3839769"/>
          </a:xfrm>
          <a:prstGeom prst="rect">
            <a:avLst/>
          </a:prstGeom>
        </p:spPr>
        <p:txBody>
          <a:bodyPr wrap="square">
            <a:spAutoFit/>
          </a:bodyPr>
          <a:lstStyle/>
          <a:p>
            <a:pPr lvl="0">
              <a:lnSpc>
                <a:spcPts val="1575"/>
              </a:lnSpc>
              <a:spcBef>
                <a:spcPts val="225"/>
              </a:spcBef>
            </a:pPr>
            <a:r>
              <a:rPr lang="ru-RU" dirty="0" smtClean="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При </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подготовке к школе родителям следует научить ребенка и аналитическим навыкам: умению сравнивать, сопоставлять, делать выводы и обобщения. Для этого дошкольник должен научиться внимательно слушать книгу, рассказ взрослого, правильно и последовательно излагать свои мысли, грамотно строить предложения. После чтения важно выяснить, что и как понял ребенок. Это приучает ребенка анализировать суть прочитанного, а кроме того, учит связной, последовательной речи, закрепляет в словаре новые слова. Ведь чем совершеннее речь ребенка, тем успешнее будет его обучение в школе.</a:t>
            </a:r>
          </a:p>
          <a:p>
            <a:pPr lvl="0">
              <a:lnSpc>
                <a:spcPts val="1575"/>
              </a:lnSpc>
              <a:spcBef>
                <a:spcPts val="225"/>
              </a:spcBef>
            </a:pPr>
            <a:r>
              <a:rPr lang="ru-RU" dirty="0" smtClean="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Еще </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важно воспитать в ребенке любознательность, произвольное внимание, потребность в самостоятельном поиске ответов на возникающие вопросы. Ведь дошкольник, у которого недостаточно сформирован интерес к знаниям, будет пассивно вести себя на уроке, ему будет трудно направить усилие и волю на выполнение заданий.</a:t>
            </a:r>
          </a:p>
          <a:p>
            <a:pPr lvl="0">
              <a:lnSpc>
                <a:spcPts val="1575"/>
              </a:lnSpc>
              <a:spcBef>
                <a:spcPts val="225"/>
              </a:spcBef>
            </a:pPr>
            <a:r>
              <a:rPr lang="ru-RU" dirty="0" smtClean="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будущего школьника в определенной степени важна усидчивость, умение регулировать свое поведение, возможность достаточно длительное время выполнять не очень привлекательное задание, умение доводить начатое дело до конца, не бросая на полпути. Можно тренировать внимание, сосредоточенность и усидчивость в повседневных делах. Хорошо помогают воспитанию усидчивости настольные игры, игры в конструктор и </a:t>
            </a:r>
            <a:r>
              <a:rPr lang="ru-RU" dirty="0" err="1">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лего</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занятия лепкой, аппликацией и т.п., то есть те игры, которые продолжаются достаточно долгое время. </a:t>
            </a:r>
          </a:p>
        </p:txBody>
      </p:sp>
    </p:spTree>
    <p:extLst>
      <p:ext uri="{BB962C8B-B14F-4D97-AF65-F5344CB8AC3E}">
        <p14:creationId xmlns:p14="http://schemas.microsoft.com/office/powerpoint/2010/main" val="26420711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365462" y="289560"/>
            <a:ext cx="8775275" cy="464820"/>
          </a:xfrm>
          <a:prstGeom prst="rect">
            <a:avLst/>
          </a:prstGeom>
        </p:spPr>
        <p:txBody>
          <a:bodyPr>
            <a:normAutofit fontScale="7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b="1" dirty="0"/>
              <a:t>Памятка для родителей</a:t>
            </a:r>
            <a:endParaRPr lang="ru-RU" dirty="0"/>
          </a:p>
        </p:txBody>
      </p:sp>
      <p:sp>
        <p:nvSpPr>
          <p:cNvPr id="3" name="Прямоугольник 2"/>
          <p:cNvSpPr/>
          <p:nvPr/>
        </p:nvSpPr>
        <p:spPr>
          <a:xfrm>
            <a:off x="1181099" y="914400"/>
            <a:ext cx="9144000" cy="5719108"/>
          </a:xfrm>
          <a:prstGeom prst="rect">
            <a:avLst/>
          </a:prstGeom>
        </p:spPr>
        <p:txBody>
          <a:bodyPr wrap="square">
            <a:spAutoFit/>
          </a:bodyPr>
          <a:lstStyle/>
          <a:p>
            <a:pPr>
              <a:lnSpc>
                <a:spcPts val="1575"/>
              </a:lnSpc>
              <a:spcBef>
                <a:spcPts val="225"/>
              </a:spcBef>
              <a:spcAft>
                <a:spcPts val="0"/>
              </a:spcAft>
            </a:pPr>
            <a:r>
              <a:rPr lang="ru-RU" sz="14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Правило №1</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Никогда не отправляйте ребенка одновременно в первый класс и какую-то секцию или кружок. Само начало школьной жизни считается тяжелым стрессом для 6-7- летних детей. Если малыш не будет иметь возможность гулять, отдыхать, делать уроки без спешки, у него могут возникнуть проблемы со здоровьем, может начаться невроз. Поэтому, если занятия музыкой и спортом кажутся вам необходимой частью воспитания вашего ребенка, начните водить его туда за год до начала учебы или со второго класса.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Привило №2</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Помните, что ребенок может концентрировать внимание не более 10-15 минут. Поэтому, когда вы будете делать с ним уроки, через каждые 10-15 минут необходимо прерываться и обязательно давать малышу физическую разрядку. Начинать выполнение домашних заданий лучше с письма. Можно чередовать письменные задания с устными. Общая длительность занятий не должна превышать одного часа.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Правило №3</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Компьютер, телевизор и любые занятия, требующие большой длительной нагрузки, должны продолжаться не более часа в день- так считают врачи-офтальмологи и невропатологи во всех странах мира.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Больше всего на свете в течение первого года учебы ваш малыш нуждается в поддержке. Он не только формирует свои отношения с одноклассниками и учителями, но и впервые понимает, что с ним самим кто-то хочет дружить, а кто-то нет. Именно в это время у малыша складывается свой собственный взгляд на себя. И если вы хотите, чтобы из него вырос спокойный и уверенный в себе человек, обязательно хвалите его. Поддерживайте, не ругайте за двойки и грязь в тетради. Все это мелочи по сравнению с тем, что от бесконечных упреков и наказаний ваш ребенок потеряет веру в себя.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u="sng" dirty="0" smtClean="0">
                <a:effectLst/>
                <a:latin typeface="Times New Roman" panose="02020603050405020304" pitchFamily="18" charset="0"/>
                <a:ea typeface="Times New Roman" panose="02020603050405020304" pitchFamily="18" charset="0"/>
                <a:cs typeface="Times New Roman" panose="02020603050405020304" pitchFamily="18" charset="0"/>
              </a:rPr>
              <a:t>Правило №4</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Учите ребенка свободно и непринужденно общаться не только со своими сверстниками, но и со взрослыми.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Не стесняйтесь подчеркивать, что вы им гордитесь. Будьте честны в оценках своих чувств к ребенку. Всегда говорите ребенку правду, даже когда вам это невыгодно. Оценивайте только поступки, а не самого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ts val="1575"/>
              </a:lnSpc>
              <a:spcBef>
                <a:spcPts val="225"/>
              </a:spcBef>
              <a:spcAft>
                <a:spcPts val="0"/>
              </a:spcAft>
            </a:pPr>
            <a:r>
              <a:rPr lang="ru-RU" sz="1400" dirty="0" smtClean="0">
                <a:effectLst/>
                <a:latin typeface="Times New Roman" panose="02020603050405020304" pitchFamily="18" charset="0"/>
                <a:ea typeface="Times New Roman" panose="02020603050405020304" pitchFamily="18" charset="0"/>
                <a:cs typeface="Times New Roman" panose="02020603050405020304" pitchFamily="18" charset="0"/>
              </a:rPr>
              <a:t>Ребенок относится к себе так, как относятся к нему взрослые. И вообще, хоть иногда ставьте себя на место своего ребенка, и тогда будет понятнее, как вести себя с ним.</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054448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365462" y="289560"/>
            <a:ext cx="8775275" cy="46482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dirty="0"/>
              <a:t>Основные режимные моменты и общие рекомендации.</a:t>
            </a:r>
            <a:endParaRPr lang="ru-RU" sz="2000" dirty="0"/>
          </a:p>
        </p:txBody>
      </p:sp>
      <p:sp>
        <p:nvSpPr>
          <p:cNvPr id="3" name="Прямоугольник 2"/>
          <p:cNvSpPr/>
          <p:nvPr/>
        </p:nvSpPr>
        <p:spPr>
          <a:xfrm>
            <a:off x="1365462" y="1006956"/>
            <a:ext cx="3915198" cy="4172617"/>
          </a:xfrm>
          <a:prstGeom prst="rect">
            <a:avLst/>
          </a:prstGeom>
        </p:spPr>
        <p:txBody>
          <a:bodyPr wrap="square">
            <a:spAutoFit/>
          </a:bodyPr>
          <a:lstStyle/>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Под режимом принято понимать научно обоснованный распорядок жизни, предусматривающий рациональное распределение во времени и последовательность различных видов деятельности и отдыха.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225"/>
              </a:spcBef>
              <a:spcAft>
                <a:spcPts val="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У ребенка, приученного к распорядку, потребность в еде, сне, отдыхе наступает через определенные промежутки времени и сопровождается ритмическими изменениями в деятельности всех внутренних органов. Организм как бы заблаговременно настраивается на предстоящую работу, поэтому она не вызывает утомления.</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5280660" y="834390"/>
            <a:ext cx="4014540" cy="5676681"/>
          </a:xfrm>
          <a:prstGeom prst="rect">
            <a:avLst/>
          </a:prstGeom>
        </p:spPr>
      </p:pic>
    </p:spTree>
    <p:extLst>
      <p:ext uri="{BB962C8B-B14F-4D97-AF65-F5344CB8AC3E}">
        <p14:creationId xmlns:p14="http://schemas.microsoft.com/office/powerpoint/2010/main" val="4062847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365462" y="289560"/>
            <a:ext cx="8775275" cy="46482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dirty="0"/>
              <a:t>Общие рекомендации.</a:t>
            </a:r>
            <a:endParaRPr lang="ru-RU" sz="2000" dirty="0"/>
          </a:p>
        </p:txBody>
      </p:sp>
      <p:sp>
        <p:nvSpPr>
          <p:cNvPr id="5" name="Прямоугольник 4"/>
          <p:cNvSpPr/>
          <p:nvPr/>
        </p:nvSpPr>
        <p:spPr>
          <a:xfrm>
            <a:off x="927734" y="857250"/>
            <a:ext cx="9650730" cy="5772093"/>
          </a:xfrm>
          <a:prstGeom prst="rect">
            <a:avLst/>
          </a:prstGeom>
        </p:spPr>
        <p:txBody>
          <a:bodyPr wrap="square">
            <a:spAutoFit/>
          </a:bodyPr>
          <a:lstStyle/>
          <a:p>
            <a:pPr marL="342900" lvl="0" indent="-342900">
              <a:lnSpc>
                <a:spcPct val="107000"/>
              </a:lnSpc>
              <a:spcAft>
                <a:spcPts val="0"/>
              </a:spcAft>
              <a:buFont typeface="Symbol" panose="05050102010706020507" pitchFamily="18" charset="2"/>
              <a:buChar char=""/>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Прием детей осуществляется с 7.00 до 8.30 ежедневно, кроме выходных и праздничных дней.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Утром родители обязаны передать ребенка лично воспитателю, а вечером обязательно подойти к воспитателю и сказать, что Вы забираете ребенка из детского сада.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О необходимости привести или забрать ребенка в неурочное время, просим предупреждать воспитателя заранее. Если Вашего ребенка забирают из детского сада родственники или знакомые, то необходимо написать заявление и подписать его у заведующего.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Symbol" panose="05050102010706020507" pitchFamily="18" charset="2"/>
              <a:buChar char=""/>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О невозможности прихода ребенка в детский сад по болезни или другой уважительной причине просим сообщать воспитателю до 9 часов утра по контактному телефону, а в случае прихода в детский сад после болезни или отпуска – накануне до 12 часов.</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Ребенок, не посещающий детский сад более 3-х дней, должен иметь справку от врача.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600" b="1" dirty="0" smtClean="0">
                <a:effectLst/>
                <a:latin typeface="Times New Roman" panose="02020603050405020304" pitchFamily="18" charset="0"/>
                <a:ea typeface="Calibri" panose="020F0502020204030204" pitchFamily="34" charset="0"/>
                <a:cs typeface="Times New Roman" panose="02020603050405020304" pitchFamily="18" charset="0"/>
              </a:rPr>
              <a:t>Родители, помните! Вы обязаны привести здорового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600" b="1" dirty="0" err="1" smtClean="0">
                <a:effectLst/>
                <a:latin typeface="Times New Roman" panose="02020603050405020304" pitchFamily="18" charset="0"/>
                <a:ea typeface="Calibri" panose="020F0502020204030204" pitchFamily="34" charset="0"/>
                <a:cs typeface="Times New Roman" panose="02020603050405020304" pitchFamily="18" charset="0"/>
              </a:rPr>
              <a:t>Недолеченный</a:t>
            </a:r>
            <a:r>
              <a:rPr lang="ru-RU" sz="1600" b="1" dirty="0" smtClean="0">
                <a:effectLst/>
                <a:latin typeface="Times New Roman" panose="02020603050405020304" pitchFamily="18" charset="0"/>
                <a:ea typeface="Calibri" panose="020F0502020204030204" pitchFamily="34" charset="0"/>
                <a:cs typeface="Times New Roman" panose="02020603050405020304" pitchFamily="18" charset="0"/>
              </a:rPr>
              <a:t> ребенок не только заболеет сам, но и заразит здоровых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Перед тем, как вести ребенка в детский сад, проверьте, правильно ли он одет, соответствует ли его костюм времени года и температуре воздуха. В правильно подобранной одежде ребенок свободно двигается, меньше утомляется. Проследите, чтобы одежда ребенка не была слишком велика и вместе с тем не сковывала движений ребенка. Особое внимание обратите на обувь. Она должна быть легкой, теплой и точно соответствовать размеру ноги. Проверьте застежки и шнурки. Они должны быть такими, чтобы ребенок мог самостоятельно ими пользоваться.  В групповом помещении не допускается ношение обуви без задников (шлепанцы).</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553032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1365462" y="289560"/>
            <a:ext cx="8775275" cy="46482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lnSpc>
                <a:spcPct val="107000"/>
              </a:lnSpc>
              <a:spcAft>
                <a:spcPts val="80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Требования к внешнему виду детей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382162" y="1908810"/>
            <a:ext cx="9941773" cy="4146969"/>
          </a:xfrm>
          <a:prstGeom prst="rect">
            <a:avLst/>
          </a:prstGeom>
        </p:spPr>
        <p:txBody>
          <a:bodyPr wrap="square">
            <a:spAutoFit/>
          </a:bodyPr>
          <a:lstStyle/>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Опрятный вид, застегнутая на все пуговицы одежда и обувь;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Умытое лицо;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Чистые нос, руки, подстриженные ногти;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Подстриженные и тщательно расчесанные волосы; у девочек прическа закрепляется резинками, бантами и т.п.</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Чистое нижнее белье;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Наличие достаточного количества носовых платков. Носовой платок необходим ребенку как в помещении, так и на прогулке.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В шкафу должен быть, сменный комплект одежды. Обязательно проверяйте опрятность вещей, не забывайте забирать в стирку пижаму и спортивную форму;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Не допускается ношение одной и той же пары джинсов, брюк как на прогулке, так и в помещениях детского сада;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Courier New" panose="02070309020205020404" pitchFamily="49" charset="0"/>
              <a:buChar char="o"/>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Спортивная форма и обувь на резиновой подошве для занятий физической культурой и чешки для занятий музыкой.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4860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73430" y="1103024"/>
            <a:ext cx="9856470" cy="4923399"/>
          </a:xfrm>
          <a:prstGeom prst="rect">
            <a:avLst/>
          </a:prstGeom>
        </p:spPr>
        <p:txBody>
          <a:bodyPr wrap="square">
            <a:spAutoFit/>
          </a:bodyPr>
          <a:lstStyle/>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В дошкольное учреждение СТРОГО ЗАПРЕЩЕНО приносить острые, колющие, режущие предметы (ножницы, ножи, спицы, булавки, гвозди, проволоку, зеркальце, стеклянные флаконы, металлические игрушки и т.д.).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Наличие таких предметов опасно не только для Вашего ребенка, но и для других детей, посещающих группу. Поэтому обязательно проверьте карманы Вашего ребенка перед уходом его в детский сад.</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Настоятельно не рекомендуем надевать ребенку золотые и серебряные украшения.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Также просим не давать ребенку жевательную резинку, конфеты, печенье и любые продукты питания, витамины, таблетки и другие лекарства, косметику, компьютерные игры, телефон и любую ценную игрушку.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 </a:t>
            </a:r>
            <a:r>
              <a:rPr lang="ru-RU" sz="16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В группе детям не разрешается бить и обижать друг друга; брать без разрешения вещи со стола воспитателя, даже свои, брать без разрешения личные вещи, в том числе и принесенные из дома игрушки других детей; портить и ломать результаты труда других детей. Детям не разрешается «давать сдачи», так же, как и нападать друг на друга. Это требование продиктовано соображениями безопасности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В нашем дошкольном учреждении принято вежливо обращаться друг с другом, поэтому к педагогам группы, независимо от их возраста, необходимо обращаться на Вы, по имени и отчеству, и учить этому своих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600" dirty="0" smtClean="0">
                <a:effectLst/>
                <a:latin typeface="Times New Roman" panose="02020603050405020304" pitchFamily="18" charset="0"/>
                <a:ea typeface="Calibri" panose="020F0502020204030204" pitchFamily="34" charset="0"/>
                <a:cs typeface="Times New Roman" panose="02020603050405020304" pitchFamily="18" charset="0"/>
              </a:rPr>
              <a:t>  Спорные и конфликтные ситуации нужно разрешать в отсутствие детей. Если Вы не смогли решить какой-либо вопрос с педагогом группы, обратитесь к заведующему.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700287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6300" y="605790"/>
            <a:ext cx="3524250" cy="3253968"/>
          </a:xfrm>
          <a:prstGeom prst="rect">
            <a:avLst/>
          </a:prstGeom>
        </p:spPr>
        <p:txBody>
          <a:bodyPr wrap="square">
            <a:spAutoFit/>
          </a:bodyPr>
          <a:lstStyle/>
          <a:p>
            <a:pPr marL="2540" marR="1270" indent="449580" algn="just">
              <a:lnSpc>
                <a:spcPct val="107000"/>
              </a:lnSpc>
              <a:spcAft>
                <a:spcPts val="17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Образовательная программа ГБДОУ детский сад № 42 обеспечивает разностороннее развитие детей в возрасте от 2 до 7 лет с учетом их возрастных и индивидуальных особенностей по основным направлениям – социально-коммуникативному развитию, физическому развитию, речевому развитию, познавательному и художественно-эстетическому развитию. </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4920" y="605790"/>
            <a:ext cx="4164323" cy="5886450"/>
          </a:xfrm>
          <a:prstGeom prst="rect">
            <a:avLst/>
          </a:prstGeom>
        </p:spPr>
      </p:pic>
    </p:spTree>
    <p:extLst>
      <p:ext uri="{BB962C8B-B14F-4D97-AF65-F5344CB8AC3E}">
        <p14:creationId xmlns:p14="http://schemas.microsoft.com/office/powerpoint/2010/main" val="38188458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2980" y="388620"/>
            <a:ext cx="8732520" cy="1314450"/>
          </a:xfrm>
        </p:spPr>
        <p:txBody>
          <a:bodyPr>
            <a:normAutofit/>
          </a:bodyPr>
          <a:lstStyle/>
          <a:p>
            <a:pPr algn="ctr"/>
            <a:r>
              <a:rPr lang="ru-RU" dirty="0"/>
              <a:t/>
            </a:r>
            <a:br>
              <a:rPr lang="ru-RU" dirty="0"/>
            </a:br>
            <a:r>
              <a:rPr lang="ru-RU" sz="4000" b="1" dirty="0" smtClean="0"/>
              <a:t>Внимание!!!</a:t>
            </a:r>
            <a:endParaRPr lang="ru-RU" sz="4000" b="1" dirty="0"/>
          </a:p>
        </p:txBody>
      </p:sp>
      <p:sp>
        <p:nvSpPr>
          <p:cNvPr id="3" name="Объект 2"/>
          <p:cNvSpPr>
            <a:spLocks noGrp="1"/>
          </p:cNvSpPr>
          <p:nvPr>
            <p:ph idx="1"/>
          </p:nvPr>
        </p:nvSpPr>
        <p:spPr>
          <a:xfrm>
            <a:off x="677334" y="2160589"/>
            <a:ext cx="9461076" cy="3880773"/>
          </a:xfrm>
        </p:spPr>
        <p:txBody>
          <a:bodyPr>
            <a:normAutofit/>
          </a:bodyPr>
          <a:lstStyle/>
          <a:p>
            <a:r>
              <a:rPr lang="ru-RU" sz="2800" dirty="0" smtClean="0">
                <a:solidFill>
                  <a:schemeClr val="tx1"/>
                </a:solidFill>
                <a:latin typeface="Times New Roman" panose="02020603050405020304" pitchFamily="18" charset="0"/>
                <a:cs typeface="Times New Roman" panose="02020603050405020304" pitchFamily="18" charset="0"/>
              </a:rPr>
              <a:t>Начиная с 1 сентября дети входят в здание детского сада по особому графику</a:t>
            </a:r>
          </a:p>
          <a:p>
            <a:r>
              <a:rPr lang="ru-RU" sz="2800" dirty="0" smtClean="0">
                <a:solidFill>
                  <a:schemeClr val="tx1"/>
                </a:solidFill>
                <a:latin typeface="Times New Roman" panose="02020603050405020304" pitchFamily="18" charset="0"/>
                <a:cs typeface="Times New Roman" panose="02020603050405020304" pitchFamily="18" charset="0"/>
              </a:rPr>
              <a:t>1 подготовительная группа входит в детский сад до 8.30. Вход с правой стороны здания детского сада</a:t>
            </a:r>
          </a:p>
          <a:p>
            <a:r>
              <a:rPr lang="ru-RU" sz="2800" dirty="0" smtClean="0">
                <a:solidFill>
                  <a:schemeClr val="tx1"/>
                </a:solidFill>
                <a:latin typeface="Times New Roman" panose="02020603050405020304" pitchFamily="18" charset="0"/>
                <a:cs typeface="Times New Roman" panose="02020603050405020304" pitchFamily="18" charset="0"/>
              </a:rPr>
              <a:t>С 8.30 вход в центральную дверь здания</a:t>
            </a:r>
          </a:p>
          <a:p>
            <a:r>
              <a:rPr lang="ru-RU" sz="2800" dirty="0" smtClean="0">
                <a:solidFill>
                  <a:schemeClr val="tx1"/>
                </a:solidFill>
                <a:latin typeface="Times New Roman" panose="02020603050405020304" pitchFamily="18" charset="0"/>
                <a:cs typeface="Times New Roman" panose="02020603050405020304" pitchFamily="18" charset="0"/>
              </a:rPr>
              <a:t>Наличие средств индивидуальной защиты у сопровождающих обязательно!</a:t>
            </a:r>
          </a:p>
          <a:p>
            <a:pPr marL="0" indent="0">
              <a:buNone/>
            </a:pPr>
            <a:endParaRPr lang="ru-RU" sz="2400" dirty="0">
              <a:solidFill>
                <a:schemeClr val="accent1">
                  <a:lumMod val="50000"/>
                </a:schemeClr>
              </a:solidFill>
            </a:endParaRPr>
          </a:p>
        </p:txBody>
      </p:sp>
    </p:spTree>
    <p:extLst>
      <p:ext uri="{BB962C8B-B14F-4D97-AF65-F5344CB8AC3E}">
        <p14:creationId xmlns:p14="http://schemas.microsoft.com/office/powerpoint/2010/main" val="2004267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5030" y="1082100"/>
            <a:ext cx="7581900" cy="4524315"/>
          </a:xfrm>
          <a:prstGeom prst="rect">
            <a:avLst/>
          </a:prstGeom>
        </p:spPr>
        <p:txBody>
          <a:bodyPr wrap="square">
            <a:spAutoFit/>
          </a:bodyPr>
          <a:lstStyle/>
          <a:p>
            <a:pPr algn="ctr"/>
            <a:r>
              <a:rPr lang="ru-RU" sz="2400" dirty="0" smtClean="0"/>
              <a:t>С 1 сентября 2020 года в ГБДОУ №42 Приморского района Санкт-Петербурга</a:t>
            </a:r>
          </a:p>
          <a:p>
            <a:pPr algn="ctr"/>
            <a:r>
              <a:rPr lang="ru-RU" sz="2400" dirty="0" smtClean="0"/>
              <a:t>Будут проводиться ежедневно «Утренние фильтры» с обязательной термометрией (с использованием бесконтактных термометров) с целью выявления и недопущения детей и сотрудников с признаками респираторных заболеваний. Установлены бесконтактные дозаторы с антисептическими средствами для обработки рук. Дети с признаками ОРВИ, ОРЗ и температурой тела 37,1 и выше на прием в детский сад не допускаются!</a:t>
            </a:r>
            <a:endParaRPr lang="ru-RU" sz="2400" dirty="0"/>
          </a:p>
        </p:txBody>
      </p:sp>
    </p:spTree>
    <p:extLst>
      <p:ext uri="{BB962C8B-B14F-4D97-AF65-F5344CB8AC3E}">
        <p14:creationId xmlns:p14="http://schemas.microsoft.com/office/powerpoint/2010/main" val="2200205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69022" y="1708787"/>
            <a:ext cx="11007090" cy="5078313"/>
          </a:xfrm>
          <a:prstGeom prst="rect">
            <a:avLst/>
          </a:prstGeom>
          <a:noFill/>
        </p:spPr>
        <p:txBody>
          <a:bodyPr wrap="square" rtlCol="0">
            <a:spAutoFit/>
          </a:bodyPr>
          <a:lstStyle/>
          <a:p>
            <a:r>
              <a:rPr lang="ru-RU" b="1" dirty="0"/>
              <a:t>Цель:</a:t>
            </a:r>
            <a:r>
              <a:rPr lang="ru-RU" dirty="0"/>
              <a:t> Повышение компетентности у родителей по вопросам психологической</a:t>
            </a:r>
            <a:r>
              <a:rPr lang="ru-RU" dirty="0" smtClean="0"/>
              <a:t>,</a:t>
            </a:r>
          </a:p>
          <a:p>
            <a:r>
              <a:rPr lang="ru-RU" dirty="0" smtClean="0"/>
              <a:t> </a:t>
            </a:r>
            <a:r>
              <a:rPr lang="ru-RU" dirty="0"/>
              <a:t>педагогической и социальной готовности ребёнка к обучению в школе.</a:t>
            </a:r>
          </a:p>
          <a:p>
            <a:r>
              <a:rPr lang="ru-RU" b="1" i="1" dirty="0"/>
              <a:t> </a:t>
            </a:r>
            <a:endParaRPr lang="ru-RU" dirty="0"/>
          </a:p>
          <a:p>
            <a:endParaRPr lang="ru-RU" b="1" dirty="0" smtClean="0"/>
          </a:p>
          <a:p>
            <a:r>
              <a:rPr lang="ru-RU" b="1" dirty="0" smtClean="0"/>
              <a:t>Задачи</a:t>
            </a:r>
            <a:r>
              <a:rPr lang="ru-RU" b="1" dirty="0"/>
              <a:t>:</a:t>
            </a:r>
            <a:r>
              <a:rPr lang="ru-RU" dirty="0"/>
              <a:t> </a:t>
            </a:r>
          </a:p>
          <a:p>
            <a:pPr marL="342900" lvl="0" indent="-342900">
              <a:buFont typeface="+mj-lt"/>
              <a:buAutoNum type="arabicPeriod"/>
            </a:pPr>
            <a:r>
              <a:rPr lang="ru-RU" dirty="0"/>
              <a:t>Ознакомить родителей с критериями готовности ребенка к школе</a:t>
            </a:r>
          </a:p>
          <a:p>
            <a:pPr marL="342900" lvl="0" indent="-342900">
              <a:buFont typeface="+mj-lt"/>
              <a:buAutoNum type="arabicPeriod"/>
            </a:pPr>
            <a:r>
              <a:rPr lang="ru-RU" dirty="0"/>
              <a:t>Ознакомить родителей с особенностями образовательной работы </a:t>
            </a:r>
          </a:p>
          <a:p>
            <a:pPr marL="342900" lvl="0" indent="-342900">
              <a:buFont typeface="+mj-lt"/>
              <a:buAutoNum type="arabicPeriod"/>
            </a:pPr>
            <a:r>
              <a:rPr lang="ru-RU" dirty="0"/>
              <a:t>Ознакомить родителей с основными режимными моментами и общими рекомендациями</a:t>
            </a:r>
          </a:p>
          <a:p>
            <a:pPr marL="342900" lvl="0" indent="-342900">
              <a:buFont typeface="+mj-lt"/>
              <a:buAutoNum type="arabicPeriod"/>
            </a:pPr>
            <a:r>
              <a:rPr lang="ru-RU" dirty="0"/>
              <a:t>Ознакомить родителей с непрерывно-образовательной деятельностью на новый учебный год</a:t>
            </a:r>
            <a:br>
              <a:rPr lang="ru-RU" dirty="0"/>
            </a:br>
            <a:endParaRPr lang="ru-RU" dirty="0"/>
          </a:p>
          <a:p>
            <a:r>
              <a:rPr lang="ru-RU" dirty="0"/>
              <a:t> </a:t>
            </a:r>
          </a:p>
          <a:p>
            <a:r>
              <a:rPr lang="ru-RU" b="1" dirty="0" smtClean="0"/>
              <a:t>Программное </a:t>
            </a:r>
            <a:r>
              <a:rPr lang="ru-RU" b="1" dirty="0"/>
              <a:t>содержание:</a:t>
            </a:r>
            <a:endParaRPr lang="ru-RU" dirty="0"/>
          </a:p>
          <a:p>
            <a:pPr marL="342900" lvl="0" indent="-342900">
              <a:buFont typeface="+mj-lt"/>
              <a:buAutoNum type="arabicPeriod"/>
            </a:pPr>
            <a:r>
              <a:rPr lang="ru-RU" dirty="0"/>
              <a:t>«Возрастные особенности детей 6-7 лет»</a:t>
            </a:r>
          </a:p>
          <a:p>
            <a:pPr marL="342900" lvl="0" indent="-342900">
              <a:buFont typeface="+mj-lt"/>
              <a:buAutoNum type="arabicPeriod"/>
            </a:pPr>
            <a:r>
              <a:rPr lang="ru-RU" dirty="0"/>
              <a:t>«Скоро в школу»</a:t>
            </a:r>
          </a:p>
          <a:p>
            <a:pPr marL="342900" lvl="0" indent="-342900">
              <a:buFont typeface="+mj-lt"/>
              <a:buAutoNum type="arabicPeriod"/>
            </a:pPr>
            <a:r>
              <a:rPr lang="ru-RU" dirty="0"/>
              <a:t>Ознакомление с режимом дня в ДОУ</a:t>
            </a:r>
          </a:p>
          <a:p>
            <a:pPr marL="342900" lvl="0" indent="-342900">
              <a:buFont typeface="+mj-lt"/>
              <a:buAutoNum type="arabicPeriod"/>
            </a:pPr>
            <a:r>
              <a:rPr lang="ru-RU" dirty="0"/>
              <a:t>Ознакомление с непрерывно-образовательной деятельностью</a:t>
            </a:r>
          </a:p>
          <a:p>
            <a:pPr marL="342900" lvl="0" indent="-342900">
              <a:buFont typeface="+mj-lt"/>
              <a:buAutoNum type="arabicPeriod"/>
            </a:pPr>
            <a:r>
              <a:rPr lang="ru-RU" dirty="0"/>
              <a:t>Основные режимные моменты и общие рекомендации</a:t>
            </a:r>
          </a:p>
          <a:p>
            <a:endParaRPr lang="ru-RU" dirty="0"/>
          </a:p>
        </p:txBody>
      </p:sp>
      <p:sp>
        <p:nvSpPr>
          <p:cNvPr id="7" name="Заголовок 6"/>
          <p:cNvSpPr>
            <a:spLocks noGrp="1"/>
          </p:cNvSpPr>
          <p:nvPr>
            <p:ph type="ctrTitle"/>
          </p:nvPr>
        </p:nvSpPr>
        <p:spPr>
          <a:xfrm>
            <a:off x="2754630" y="404284"/>
            <a:ext cx="6823709" cy="853016"/>
          </a:xfrm>
        </p:spPr>
        <p:txBody>
          <a:bodyPr/>
          <a:lstStyle/>
          <a:p>
            <a:r>
              <a:rPr lang="ru-RU" b="1" dirty="0"/>
              <a:t>Протокол собрания</a:t>
            </a:r>
            <a:endParaRPr lang="ru-RU" dirty="0"/>
          </a:p>
        </p:txBody>
      </p:sp>
    </p:spTree>
    <p:extLst>
      <p:ext uri="{BB962C8B-B14F-4D97-AF65-F5344CB8AC3E}">
        <p14:creationId xmlns:p14="http://schemas.microsoft.com/office/powerpoint/2010/main" val="3761858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1684" y="255270"/>
            <a:ext cx="8775275" cy="464820"/>
          </a:xfrm>
        </p:spPr>
        <p:txBody>
          <a:bodyPr>
            <a:normAutofit/>
          </a:bodyPr>
          <a:lstStyle/>
          <a:p>
            <a:pPr algn="ctr"/>
            <a:r>
              <a:rPr lang="ru-RU" sz="2000" b="1" dirty="0"/>
              <a:t>Возрастные особенности детей </a:t>
            </a:r>
            <a:r>
              <a:rPr lang="ru-RU" sz="2000" b="1" dirty="0" smtClean="0"/>
              <a:t>6-7 </a:t>
            </a:r>
            <a:r>
              <a:rPr lang="ru-RU" sz="2000" b="1" dirty="0"/>
              <a:t>лет</a:t>
            </a:r>
            <a:endParaRPr lang="ru-RU" sz="2000" dirty="0"/>
          </a:p>
        </p:txBody>
      </p:sp>
      <p:sp>
        <p:nvSpPr>
          <p:cNvPr id="3" name="Текст 2"/>
          <p:cNvSpPr>
            <a:spLocks noGrp="1"/>
          </p:cNvSpPr>
          <p:nvPr>
            <p:ph type="body" idx="1"/>
          </p:nvPr>
        </p:nvSpPr>
        <p:spPr>
          <a:xfrm>
            <a:off x="391584" y="1018540"/>
            <a:ext cx="10684085" cy="5405120"/>
          </a:xfrm>
        </p:spPr>
        <p:txBody>
          <a:bodyPr>
            <a:normAutofit/>
          </a:bodyPr>
          <a:lstStyle/>
          <a:p>
            <a:pPr indent="90170" algn="just">
              <a:lnSpc>
                <a:spcPts val="1560"/>
              </a:lnSpc>
              <a:spcAft>
                <a:spcPts val="12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Старший дошкольный возраст — период познания мира человеческих отношений, творчества и подготовки к следующему, совершенно новому этапу в его жизни — обучению в школе.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560"/>
              </a:lnSpc>
              <a:spcAft>
                <a:spcPts val="12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До 6 лет ребёнок подчиняется чувствам, это и объясняет частую смену настроений. В силу возрастных особенностей к 7 годам происходит ускоренный рост умственного развития. Дети учатся объяснять, что им нужно, не прибегая к лишней эмоциональности. В этом возрасте дошкольники начинают определять себя как личность, у них появляется мнение, которое они могут аргументировать.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560"/>
              </a:lnSpc>
              <a:spcAft>
                <a:spcPts val="12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Личностное развитие ребёнка 6–7 лет включает в себя два основных фактора: понимание, как устроен окружающий мир вокруг него, и своего места в этом мире.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90170" algn="just">
              <a:lnSpc>
                <a:spcPct val="107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В возрасте 6–7 лет у детей формируются морально-этические категории. Ребёнок начинает понимать, как нужно себя вести, а как не надо, как хорошо поступать и как плохо.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indent="90170" algn="just">
              <a:lnSpc>
                <a:spcPct val="115000"/>
              </a:lnSpc>
            </a:pPr>
            <a:r>
              <a:rPr lang="ru-RU" dirty="0">
                <a:latin typeface="Times New Roman" panose="02020603050405020304" pitchFamily="18" charset="0"/>
                <a:ea typeface="Times New Roman" panose="02020603050405020304" pitchFamily="18" charset="0"/>
                <a:cs typeface="Times New Roman" panose="02020603050405020304" pitchFamily="18" charset="0"/>
              </a:rPr>
              <a:t>В этом возрасте дошкольники не просто играют, они распределяют роли и следуют им. Дети начинают понимать, что существуют правила, и требуют их соблюдения от себя и других людей.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75963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59130" y="1012290"/>
            <a:ext cx="10599420" cy="5291128"/>
          </a:xfrm>
          <a:prstGeom prst="rect">
            <a:avLst/>
          </a:prstGeom>
        </p:spPr>
        <p:txBody>
          <a:bodyPr wrap="square">
            <a:spAutoFit/>
          </a:bodyPr>
          <a:lstStyle/>
          <a:p>
            <a:pPr indent="90170" algn="just">
              <a:lnSpc>
                <a:spcPct val="107000"/>
              </a:lnSpc>
              <a:spcAft>
                <a:spcPts val="80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У старших дошкольников начинает развиваться произвольное внимание, произвольная слуховая и зрительная память. Ребёнок уже сознательно направляет и удерживает внимание, память на разных объектах. Уже не яркий образ привлекает внимание – малыш самостоятельно делает над собой усилие, чтобы запомнить либо выделить фигуру из фона.</a:t>
            </a:r>
          </a:p>
          <a:p>
            <a:pPr indent="90170" algn="just">
              <a:lnSpc>
                <a:spcPct val="115000"/>
              </a:lnSpc>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У дошкольников 7 лет бурно развивается воображение, речь усложняется и становится эффективным средством взаимодействия и регулятором поведения.</a:t>
            </a:r>
          </a:p>
          <a:p>
            <a:pPr indent="90170" algn="just">
              <a:lnSpc>
                <a:spcPct val="115000"/>
              </a:lnSpc>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Дети могут вести свою речь о том, что хочется, предполагать о событиях, которых ждут.</a:t>
            </a:r>
          </a:p>
          <a:p>
            <a:pPr indent="90170" algn="just">
              <a:lnSpc>
                <a:spcPct val="107000"/>
              </a:lnSpc>
              <a:spcAft>
                <a:spcPts val="80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Ребятам в этот период нравятся интеллектуальные настольные игры, где можно проявить свои умственные способности.</a:t>
            </a:r>
          </a:p>
          <a:p>
            <a:pPr indent="90170" algn="just">
              <a:lnSpc>
                <a:spcPct val="107000"/>
              </a:lnSpc>
              <a:spcAft>
                <a:spcPts val="80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Для детей старшего дошкольного возраста характерны физиологические изменения, которые обусловлены взрослением. Малыш становится старше, но нервные процессы ещё не до конца созрели, из-за этого пока нередки капризы и излишняя обидчивость.</a:t>
            </a:r>
          </a:p>
          <a:p>
            <a:pPr indent="90170" algn="just">
              <a:lnSpc>
                <a:spcPct val="107000"/>
              </a:lnSpc>
              <a:spcAft>
                <a:spcPts val="80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Развиваются дыхательная и сердечная системы. В этом возрасте для гармоничного развития ребёнка нужны занятия спортом, подвижные игры.</a:t>
            </a:r>
          </a:p>
          <a:p>
            <a:pPr indent="90170" algn="just">
              <a:lnSpc>
                <a:spcPct val="107000"/>
              </a:lnSpc>
              <a:spcAft>
                <a:spcPts val="80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Поскольку малыш в это время активно растёт, необходимо обратить внимание на его режим дня, питание и сон.  </a:t>
            </a:r>
          </a:p>
        </p:txBody>
      </p:sp>
    </p:spTree>
    <p:extLst>
      <p:ext uri="{BB962C8B-B14F-4D97-AF65-F5344CB8AC3E}">
        <p14:creationId xmlns:p14="http://schemas.microsoft.com/office/powerpoint/2010/main" val="2575720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11580" y="1714500"/>
            <a:ext cx="9246870" cy="3689728"/>
          </a:xfrm>
          <a:prstGeom prst="rect">
            <a:avLst/>
          </a:prstGeom>
        </p:spPr>
        <p:txBody>
          <a:bodyPr wrap="square">
            <a:spAutoFit/>
          </a:bodyPr>
          <a:lstStyle/>
          <a:p>
            <a:pPr marL="228600" algn="just">
              <a:lnSpc>
                <a:spcPct val="115000"/>
              </a:lnSpc>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Старший дошкольник должен иметь навыки, достаточные для поступления в школу: </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Называть свое имя, отчество и фамилию. Называть имя, отчество и фамилию своих родителей. Знать название своего города. Знать название столицы Родины. Знать название нашей планеты. Знать свой домашний адрес </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Знать названия основных профессий людей. Объяснять, чем характерны эти профессии, какую приносят пользу людям.</a:t>
            </a:r>
          </a:p>
          <a:p>
            <a:pPr marL="342900" lvl="0" indent="-342900" algn="just">
              <a:lnSpc>
                <a:spcPct val="115000"/>
              </a:lnSpc>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Называть времена года, части суток, дни недели, месяцы; знать их количество и последовательность.</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Иметь представление о природных и погодных явлениях.</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Знать основные цвета, основные геометрические фигуры.</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Уметь ориентироваться в пространстве, определять последовательность событий.</a:t>
            </a:r>
          </a:p>
          <a:p>
            <a:pPr marL="342900" lvl="0" indent="-342900">
              <a:lnSpc>
                <a:spcPts val="1575"/>
              </a:lnSpc>
              <a:spcBef>
                <a:spcPts val="375"/>
              </a:spcBef>
              <a:spcAft>
                <a:spcPts val="375"/>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Выполнять задания, не отвлекаясь, около 20-25 минут.</a:t>
            </a:r>
          </a:p>
          <a:p>
            <a:pPr marL="342900" lvl="0" indent="-342900">
              <a:lnSpc>
                <a:spcPts val="1575"/>
              </a:lnSpc>
              <a:spcBef>
                <a:spcPts val="375"/>
              </a:spcBef>
              <a:spcAft>
                <a:spcPts val="375"/>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Находить 5 - 6 отличий между предметами и между двумя рисунками.</a:t>
            </a:r>
          </a:p>
          <a:p>
            <a:pPr marL="342900" lvl="0" indent="-342900">
              <a:lnSpc>
                <a:spcPts val="1575"/>
              </a:lnSpc>
              <a:spcBef>
                <a:spcPts val="375"/>
              </a:spcBef>
              <a:spcAft>
                <a:spcPts val="375"/>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Легко играть в игры на внимательность и быстроту реакции</a:t>
            </a:r>
          </a:p>
        </p:txBody>
      </p:sp>
    </p:spTree>
    <p:extLst>
      <p:ext uri="{BB962C8B-B14F-4D97-AF65-F5344CB8AC3E}">
        <p14:creationId xmlns:p14="http://schemas.microsoft.com/office/powerpoint/2010/main" val="4214225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99210" y="1522512"/>
            <a:ext cx="8233410" cy="4247317"/>
          </a:xfrm>
          <a:prstGeom prst="rect">
            <a:avLst/>
          </a:prstGeom>
        </p:spPr>
        <p:txBody>
          <a:bodyPr wrap="square">
            <a:spAutoFit/>
          </a:bodyPr>
          <a:lstStyle/>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Счет до 10 и более, арифметические знаки</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Как разделить круг, квадрат на две и четыре равные части.</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Состав чисел первого десятка.</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Запоминать считалочки и скороговорки </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Рассказывать по памяти рассказы, сказки, стихи, содержание картинок.</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Повторять в точности текст, состоящий из 3-4 предложений.</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Сложить из бумаги, по показанному взрослым образцу, простой предмет</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Вырезать ножницами сложную фигуру по контуру, нарисованному на листе бумаги.</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Выполнять аппликации на бумаге, как самостоятельно, так и по образцу.</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Складывать </a:t>
            </a:r>
            <a:r>
              <a:rPr lang="ru-RU" dirty="0" err="1">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пазлы</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без посторонней помощи.</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Находить лишнее слово среди группы слов.</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Штриховать рисунки, не выходя за их контуры. Аккуратно раскрашивать сложные рисунки.</a:t>
            </a:r>
          </a:p>
          <a:p>
            <a:pPr marL="342900" lvl="0" indent="-342900">
              <a:lnSpc>
                <a:spcPts val="1575"/>
              </a:lnSpc>
              <a:spcBef>
                <a:spcPts val="225"/>
              </a:spcBef>
              <a:spcAft>
                <a:spcPts val="0"/>
              </a:spcAft>
              <a:buFont typeface="Symbol" panose="05050102010706020507" pitchFamily="18" charset="2"/>
              <a:buChar char=""/>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Уметь рассказать, чем он любит заниматься.</a:t>
            </a:r>
          </a:p>
          <a:p>
            <a:pPr>
              <a:lnSpc>
                <a:spcPts val="1575"/>
              </a:lnSpc>
              <a:spcBef>
                <a:spcPts val="375"/>
              </a:spcBef>
              <a:spcAft>
                <a:spcPts val="375"/>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Самое главное: ответить на вопрос «зачем он идет в школу?»</a:t>
            </a:r>
          </a:p>
          <a:p>
            <a:pPr>
              <a:lnSpc>
                <a:spcPts val="1575"/>
              </a:lnSpc>
              <a:spcBef>
                <a:spcPts val="375"/>
              </a:spcBef>
              <a:spcAft>
                <a:spcPts val="375"/>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Вот такой большой багаж знаний и умений должен быть накоплен к первому классу.</a:t>
            </a:r>
          </a:p>
        </p:txBody>
      </p:sp>
    </p:spTree>
    <p:extLst>
      <p:ext uri="{BB962C8B-B14F-4D97-AF65-F5344CB8AC3E}">
        <p14:creationId xmlns:p14="http://schemas.microsoft.com/office/powerpoint/2010/main" val="1077682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07719" y="2114550"/>
            <a:ext cx="9890760" cy="3326808"/>
          </a:xfrm>
          <a:prstGeom prst="rect">
            <a:avLst/>
          </a:prstGeom>
        </p:spPr>
        <p:txBody>
          <a:bodyPr wrap="square">
            <a:spAutoFit/>
          </a:bodyPr>
          <a:lstStyle/>
          <a:p>
            <a:pPr>
              <a:lnSpc>
                <a:spcPts val="1575"/>
              </a:lnSpc>
              <a:spcBef>
                <a:spcPts val="225"/>
              </a:spcBef>
              <a:spcAft>
                <a:spcPts val="0"/>
              </a:spcAft>
            </a:pPr>
            <a:r>
              <a:rPr lang="ru-RU" b="1"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«Быть готовым к школе- не значит уметь читать, писать и считать. Быть готовым к школе – значит быть готовым всему этому научиться»</a:t>
            </a:r>
          </a:p>
          <a:p>
            <a:pPr algn="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Л.А. </a:t>
            </a:r>
            <a:r>
              <a:rPr lang="ru-RU" dirty="0" err="1">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Венгер</a:t>
            </a: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a:p>
            <a:pPr algn="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 </a:t>
            </a:r>
          </a:p>
          <a:p>
            <a:pP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Готовность ребенка к школе определяется совокупностью его общей, интеллектуальной и психологической подготовки</a:t>
            </a:r>
          </a:p>
          <a:p>
            <a:pP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Психологическая готовность к школе возникает у детей не сама по себе, а образуется постепенно и требует специальных занятий с ребенком</a:t>
            </a:r>
          </a:p>
          <a:p>
            <a:pP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У ребенка, поступающего в школу, должен быть определенный уровень познавательных интересов, готовность к изменению социальной позиции, желание учиться. Но помните, что желание пойти в школу и желание учиться существенно отличаются друг от друга.</a:t>
            </a:r>
          </a:p>
          <a:p>
            <a:pPr>
              <a:lnSpc>
                <a:spcPts val="1575"/>
              </a:lnSpc>
              <a:spcBef>
                <a:spcPts val="225"/>
              </a:spcBef>
              <a:spcAft>
                <a:spcPts val="0"/>
              </a:spcAft>
            </a:pPr>
            <a:r>
              <a:rPr lang="ru-RU" dirty="0">
                <a:solidFill>
                  <a:schemeClr val="tx1">
                    <a:lumMod val="75000"/>
                    <a:lumOff val="25000"/>
                  </a:schemeClr>
                </a:solidFill>
                <a:latin typeface="Times New Roman" panose="02020603050405020304" pitchFamily="18" charset="0"/>
                <a:ea typeface="Times New Roman" panose="02020603050405020304" pitchFamily="18" charset="0"/>
                <a:cs typeface="Times New Roman" panose="02020603050405020304" pitchFamily="18" charset="0"/>
              </a:rPr>
              <a:t>Ребенок должен стремиться в школу, чтобы узнать что-то новое. Многие родители понимают, насколько важно желание ребенка учиться, поэтому они рассказывают ребенку о школе, об учителях и о знаниях, приобретаемых в школе. Все это вызывает желание учиться, создает положительное отношение к школе.</a:t>
            </a:r>
          </a:p>
        </p:txBody>
      </p:sp>
      <p:sp>
        <p:nvSpPr>
          <p:cNvPr id="3" name="Заголовок 1"/>
          <p:cNvSpPr txBox="1">
            <a:spLocks/>
          </p:cNvSpPr>
          <p:nvPr/>
        </p:nvSpPr>
        <p:spPr>
          <a:xfrm>
            <a:off x="1365462" y="289560"/>
            <a:ext cx="8775275" cy="464820"/>
          </a:xfrm>
          <a:prstGeom prst="rect">
            <a:avLst/>
          </a:prstGeom>
        </p:spPr>
        <p:txBody>
          <a:bodyPr>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2000" b="1" dirty="0" smtClean="0"/>
              <a:t>Скоро в школу</a:t>
            </a:r>
            <a:endParaRPr lang="ru-RU" sz="2000" dirty="0"/>
          </a:p>
        </p:txBody>
      </p:sp>
    </p:spTree>
    <p:extLst>
      <p:ext uri="{BB962C8B-B14F-4D97-AF65-F5344CB8AC3E}">
        <p14:creationId xmlns:p14="http://schemas.microsoft.com/office/powerpoint/2010/main" val="3601254496"/>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59</TotalTime>
  <Words>1655</Words>
  <Application>Microsoft Office PowerPoint</Application>
  <PresentationFormat>Широкоэкранный</PresentationFormat>
  <Paragraphs>120</Paragraphs>
  <Slides>16</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16</vt:i4>
      </vt:variant>
    </vt:vector>
  </HeadingPairs>
  <TitlesOfParts>
    <vt:vector size="24" baseType="lpstr">
      <vt:lpstr>Arial</vt:lpstr>
      <vt:lpstr>Calibri</vt:lpstr>
      <vt:lpstr>Courier New</vt:lpstr>
      <vt:lpstr>Symbol</vt:lpstr>
      <vt:lpstr>Times New Roman</vt:lpstr>
      <vt:lpstr>Trebuchet MS</vt:lpstr>
      <vt:lpstr>Wingdings 3</vt:lpstr>
      <vt:lpstr>Аспект</vt:lpstr>
      <vt:lpstr>Родительское собрание </vt:lpstr>
      <vt:lpstr> Внимание!!!</vt:lpstr>
      <vt:lpstr>Презентация PowerPoint</vt:lpstr>
      <vt:lpstr>Протокол собрания</vt:lpstr>
      <vt:lpstr>Возрастные особенности детей 6-7 лет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Протокол собрания</dc:title>
  <dc:creator>Sergey</dc:creator>
  <cp:lastModifiedBy>Sergey</cp:lastModifiedBy>
  <cp:revision>8</cp:revision>
  <cp:lastPrinted>2020-09-13T13:57:13Z</cp:lastPrinted>
  <dcterms:created xsi:type="dcterms:W3CDTF">2020-09-08T18:54:37Z</dcterms:created>
  <dcterms:modified xsi:type="dcterms:W3CDTF">2020-09-16T17:53:25Z</dcterms:modified>
</cp:coreProperties>
</file>