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64" r:id="rId4"/>
    <p:sldId id="278" r:id="rId5"/>
    <p:sldId id="259" r:id="rId6"/>
    <p:sldId id="276" r:id="rId7"/>
    <p:sldId id="277" r:id="rId8"/>
    <p:sldId id="261" r:id="rId9"/>
    <p:sldId id="282" r:id="rId10"/>
    <p:sldId id="267" r:id="rId11"/>
    <p:sldId id="283" r:id="rId12"/>
    <p:sldId id="289" r:id="rId13"/>
    <p:sldId id="284" r:id="rId14"/>
    <p:sldId id="285" r:id="rId15"/>
    <p:sldId id="286" r:id="rId16"/>
    <p:sldId id="287" r:id="rId17"/>
    <p:sldId id="288" r:id="rId18"/>
    <p:sldId id="262" r:id="rId19"/>
    <p:sldId id="291" r:id="rId20"/>
    <p:sldId id="290" r:id="rId21"/>
    <p:sldId id="292" r:id="rId22"/>
    <p:sldId id="281" r:id="rId23"/>
    <p:sldId id="274" r:id="rId24"/>
    <p:sldId id="275" r:id="rId2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800000"/>
    <a:srgbClr val="CC0000"/>
    <a:srgbClr val="FF9900"/>
    <a:srgbClr val="660033"/>
    <a:srgbClr val="000099"/>
    <a:srgbClr val="FFFFCC"/>
    <a:srgbClr val="FF3300"/>
    <a:srgbClr val="422C16"/>
    <a:srgbClr val="0C78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23" autoAdjust="0"/>
    <p:restoredTop sz="94652" autoAdjust="0"/>
  </p:normalViewPr>
  <p:slideViewPr>
    <p:cSldViewPr>
      <p:cViewPr>
        <p:scale>
          <a:sx n="81" d="100"/>
          <a:sy n="81" d="100"/>
        </p:scale>
        <p:origin x="-76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ru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hyperlink" Target="http://imageshack.us/" TargetMode="External"/><Relationship Id="rId7" Type="http://schemas.openxmlformats.org/officeDocument/2006/relationships/image" Target="../media/image18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gif"/><Relationship Id="rId5" Type="http://schemas.openxmlformats.org/officeDocument/2006/relationships/hyperlink" Target="http://img1.liveinternet.ru/images/attach/c/0/39/982/39982159_1909229975_1.gif" TargetMode="External"/><Relationship Id="rId4" Type="http://schemas.openxmlformats.org/officeDocument/2006/relationships/image" Target="../media/image1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gif"/><Relationship Id="rId5" Type="http://schemas.openxmlformats.org/officeDocument/2006/relationships/image" Target="../media/image11.jpeg"/><Relationship Id="rId4" Type="http://schemas.openxmlformats.org/officeDocument/2006/relationships/image" Target="../media/image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7" Type="http://schemas.openxmlformats.org/officeDocument/2006/relationships/image" Target="../media/image1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gif"/><Relationship Id="rId5" Type="http://schemas.openxmlformats.org/officeDocument/2006/relationships/hyperlink" Target="http://www.smayli.ru/smile/serda-1138.html" TargetMode="External"/><Relationship Id="rId4" Type="http://schemas.openxmlformats.org/officeDocument/2006/relationships/image" Target="../media/image1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11.jpeg"/><Relationship Id="rId4" Type="http://schemas.openxmlformats.org/officeDocument/2006/relationships/image" Target="../media/image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gif"/><Relationship Id="rId5" Type="http://schemas.openxmlformats.org/officeDocument/2006/relationships/image" Target="../media/image11.jpeg"/><Relationship Id="rId4" Type="http://schemas.openxmlformats.org/officeDocument/2006/relationships/image" Target="../media/image6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gif"/><Relationship Id="rId5" Type="http://schemas.openxmlformats.org/officeDocument/2006/relationships/image" Target="../media/image11.jpeg"/><Relationship Id="rId4" Type="http://schemas.openxmlformats.org/officeDocument/2006/relationships/image" Target="../media/image6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anime.toppik.ru/photo/prochee/animacija_vosklicatelnyj_znak/49-0-2274" TargetMode="External"/><Relationship Id="rId3" Type="http://schemas.openxmlformats.org/officeDocument/2006/relationships/hyperlink" Target="http://imageshack.us/" TargetMode="External"/><Relationship Id="rId7" Type="http://schemas.openxmlformats.org/officeDocument/2006/relationships/image" Target="../media/image26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11.jpeg"/><Relationship Id="rId4" Type="http://schemas.openxmlformats.org/officeDocument/2006/relationships/image" Target="../media/image6.gif"/><Relationship Id="rId9" Type="http://schemas.openxmlformats.org/officeDocument/2006/relationships/image" Target="../media/image2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11.jpeg"/><Relationship Id="rId4" Type="http://schemas.openxmlformats.org/officeDocument/2006/relationships/image" Target="../media/image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7" Type="http://schemas.openxmlformats.org/officeDocument/2006/relationships/image" Target="../media/image30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nime.toppik.ru/photo/prochee/animacija_vopros_animacija_voprositelnyj_znak/49-0-2275" TargetMode="External"/><Relationship Id="rId5" Type="http://schemas.openxmlformats.org/officeDocument/2006/relationships/image" Target="../media/image29.gif"/><Relationship Id="rId4" Type="http://schemas.openxmlformats.org/officeDocument/2006/relationships/image" Target="../media/image16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gif"/><Relationship Id="rId5" Type="http://schemas.openxmlformats.org/officeDocument/2006/relationships/image" Target="../media/image26.gif"/><Relationship Id="rId4" Type="http://schemas.openxmlformats.org/officeDocument/2006/relationships/image" Target="../media/image1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imageshack.us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gifportal.ru/view/52244.html" TargetMode="External"/><Relationship Id="rId3" Type="http://schemas.openxmlformats.org/officeDocument/2006/relationships/image" Target="../media/image8.gif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9;&#1095;&#1080;&#1090;&#1077;&#1083;&#1100;1\Desktop\Tatyana_Muhametshina_-_Pesnya_o_dobrote.mp3" TargetMode="External"/><Relationship Id="rId6" Type="http://schemas.openxmlformats.org/officeDocument/2006/relationships/image" Target="../media/image32.gif"/><Relationship Id="rId5" Type="http://schemas.openxmlformats.org/officeDocument/2006/relationships/image" Target="../media/image16.gif"/><Relationship Id="rId4" Type="http://schemas.openxmlformats.org/officeDocument/2006/relationships/hyperlink" Target="http://imageshack.us/" TargetMode="External"/><Relationship Id="rId9" Type="http://schemas.openxmlformats.org/officeDocument/2006/relationships/image" Target="../media/image3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imageshack.us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gif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gif"/><Relationship Id="rId5" Type="http://schemas.openxmlformats.org/officeDocument/2006/relationships/hyperlink" Target="http://superphotos.ru/wp-content/uploads/2011/03/t3511.gif" TargetMode="External"/><Relationship Id="rId4" Type="http://schemas.openxmlformats.org/officeDocument/2006/relationships/image" Target="../media/image6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imageshack.us/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gif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smiles.33b.ru/smile.126471.html" TargetMode="External"/><Relationship Id="rId3" Type="http://schemas.openxmlformats.org/officeDocument/2006/relationships/hyperlink" Target="http://imageshack.us/" TargetMode="External"/><Relationship Id="rId7" Type="http://schemas.openxmlformats.org/officeDocument/2006/relationships/image" Target="../media/image12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iki.vladimir.i-edu.ru/images/2/2a/Question-mark61.gif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6.gif"/><Relationship Id="rId9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hack.us/" TargetMode="External"/><Relationship Id="rId7" Type="http://schemas.openxmlformats.org/officeDocument/2006/relationships/image" Target="../media/image15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gif"/><Relationship Id="rId5" Type="http://schemas.openxmlformats.org/officeDocument/2006/relationships/image" Target="../media/image11.jpeg"/><Relationship Id="rId4" Type="http://schemas.openxmlformats.org/officeDocument/2006/relationships/image" Target="../media/image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86578" y="6643710"/>
            <a:ext cx="2357422" cy="2142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pic>
        <p:nvPicPr>
          <p:cNvPr id="10" name="Picture 3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941168"/>
            <a:ext cx="9144000" cy="1916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772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02" descr="http://gifanimation.ru/images/raznoe/welcome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32656"/>
            <a:ext cx="7992888" cy="1109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43608" y="5301209"/>
            <a:ext cx="7200800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Добро пожаловать </a:t>
            </a:r>
          </a:p>
          <a:p>
            <a:pPr algn="ctr"/>
            <a:r>
              <a:rPr lang="ru-RU" sz="3200" b="1" cap="all" spc="0" dirty="0" smtClean="0">
                <a:ln w="0"/>
                <a:solidFill>
                  <a:srgbClr val="FFC000"/>
                </a:solidFill>
                <a:effectLst>
                  <a:reflection blurRad="12700" stA="50000" endPos="50000" dist="5000" dir="5400000" sy="-100000" rotWithShape="0"/>
                </a:effectLst>
              </a:rPr>
              <a:t>на занятие!</a:t>
            </a:r>
            <a:endParaRPr lang="ru-RU" sz="3200" b="1" cap="all" spc="0" dirty="0">
              <a:ln w="0"/>
              <a:solidFill>
                <a:srgbClr val="FFC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Picture 146" descr="http://gifanimation.ru/images/derevo/13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1484784"/>
            <a:ext cx="2552440" cy="252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4" name="Picture 100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856895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267744" y="54868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«Способы общения».</a:t>
            </a:r>
            <a:endParaRPr lang="ru-RU" sz="3200" b="1" dirty="0">
              <a:ln w="17780" cmpd="sng">
                <a:solidFill>
                  <a:srgbClr val="C00000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412776"/>
            <a:ext cx="37116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Вербальные (словесные) </a:t>
            </a:r>
            <a:endParaRPr lang="ru-RU" sz="2400" b="1" dirty="0">
              <a:solidFill>
                <a:srgbClr val="003300"/>
              </a:solidFill>
              <a:effectLst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75656" y="2060848"/>
            <a:ext cx="30450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ea typeface="TimesNewRoman,Italic"/>
                <a:cs typeface="Times New Roman" pitchFamily="18" charset="0"/>
              </a:rPr>
              <a:t>-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,Italic"/>
                <a:cs typeface="Times New Roman" pitchFamily="18" charset="0"/>
              </a:rPr>
              <a:t>устная речь                                       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ea typeface="TimesNewRoman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  <a:ea typeface="TimesNewRoman,Italic"/>
                <a:cs typeface="Times New Roman" pitchFamily="18" charset="0"/>
              </a:rPr>
              <a:t>-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,Italic"/>
                <a:cs typeface="Times New Roman" pitchFamily="18" charset="0"/>
              </a:rPr>
              <a:t>письменная речь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1960" y="1412776"/>
            <a:ext cx="4289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Невербальные (несловесные)</a:t>
            </a:r>
            <a:endParaRPr lang="ru-RU" sz="2400" b="1" dirty="0">
              <a:solidFill>
                <a:srgbClr val="003300"/>
              </a:solidFill>
              <a:effectLst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004048" y="1988840"/>
            <a:ext cx="309634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400" b="1" i="1" dirty="0" smtClean="0">
                <a:solidFill>
                  <a:srgbClr val="800000"/>
                </a:solidFill>
                <a:latin typeface="Times New Roman" pitchFamily="18" charset="0"/>
                <a:ea typeface="TimesNewRoman,Italic" charset="-128"/>
                <a:cs typeface="Times New Roman" pitchFamily="18" charset="0"/>
              </a:rPr>
              <a:t> и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,Italic" charset="-128"/>
                <a:cs typeface="Times New Roman" pitchFamily="18" charset="0"/>
              </a:rPr>
              <a:t>нтонация</a:t>
            </a:r>
            <a:endParaRPr lang="ru-RU" sz="2400" b="1" dirty="0" smtClean="0">
              <a:solidFill>
                <a:srgbClr val="8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,Italic" charset="-128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" charset="0"/>
                <a:cs typeface="Times New Roman" pitchFamily="18" charset="0"/>
              </a:rPr>
              <a:t>-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,Italic" charset="-128"/>
                <a:cs typeface="Times New Roman" pitchFamily="18" charset="0"/>
              </a:rPr>
              <a:t>взгляды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" charset="0"/>
                <a:cs typeface="Times New Roman" pitchFamily="18" charset="0"/>
              </a:rPr>
              <a:t> -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,Italic" charset="-128"/>
                <a:cs typeface="Times New Roman" pitchFamily="18" charset="0"/>
              </a:rPr>
              <a:t>выражение лица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" charset="0"/>
                <a:cs typeface="Times New Roman" pitchFamily="18" charset="0"/>
              </a:rPr>
              <a:t>(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,Italic" charset="-128"/>
                <a:cs typeface="Times New Roman" pitchFamily="18" charset="0"/>
              </a:rPr>
              <a:t>мимика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" charset="0"/>
                <a:cs typeface="Times New Roman" pitchFamily="18" charset="0"/>
              </a:rPr>
              <a:t>)           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" charset="0"/>
                <a:cs typeface="Times New Roman" pitchFamily="18" charset="0"/>
              </a:rPr>
              <a:t> -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,Italic" charset="-128"/>
                <a:cs typeface="Times New Roman" pitchFamily="18" charset="0"/>
              </a:rPr>
              <a:t>жесты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800000"/>
              </a:solidFill>
              <a:effectLst/>
              <a:latin typeface="Times New Roman" pitchFamily="18" charset="0"/>
              <a:ea typeface="TimesNewRoman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" charset="0"/>
                <a:cs typeface="Times New Roman" pitchFamily="18" charset="0"/>
              </a:rPr>
              <a:t> -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ea typeface="TimesNewRoman,Italic" charset="-128"/>
                <a:cs typeface="Times New Roman" pitchFamily="18" charset="0"/>
              </a:rPr>
              <a:t>позы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0" name="Picture 10" descr="Картинка 102 из 263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118291">
            <a:off x="1956069" y="2372467"/>
            <a:ext cx="1497262" cy="1828800"/>
          </a:xfrm>
          <a:prstGeom prst="rect">
            <a:avLst/>
          </a:prstGeom>
          <a:noFill/>
        </p:spPr>
      </p:pic>
      <p:pic>
        <p:nvPicPr>
          <p:cNvPr id="11" name="Picture 49" descr="картинки с надписями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8308743">
            <a:off x="3294437" y="1229165"/>
            <a:ext cx="497770" cy="127642"/>
          </a:xfrm>
          <a:prstGeom prst="rect">
            <a:avLst/>
          </a:prstGeom>
          <a:noFill/>
        </p:spPr>
      </p:pic>
      <p:pic>
        <p:nvPicPr>
          <p:cNvPr id="13" name="Picture 49" descr="картинки с надписями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4977399">
            <a:off x="4829719" y="1244382"/>
            <a:ext cx="497598" cy="127598"/>
          </a:xfrm>
          <a:prstGeom prst="rect">
            <a:avLst/>
          </a:prstGeom>
          <a:noFill/>
        </p:spPr>
      </p:pic>
      <p:pic>
        <p:nvPicPr>
          <p:cNvPr id="14" name="Picture 39" descr="Собачки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3715207">
            <a:off x="937238" y="2006542"/>
            <a:ext cx="499695" cy="221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9" descr="Собачки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7894928">
            <a:off x="7595138" y="2016902"/>
            <a:ext cx="574865" cy="255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6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5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20481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404664"/>
            <a:ext cx="85689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http://tekina.ucoz.ru/nadin/nadin13/ghjk/ucozo-3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92696"/>
            <a:ext cx="75608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95736" y="1124744"/>
            <a:ext cx="4572000" cy="2016224"/>
          </a:xfrm>
          <a:prstGeom prst="rect">
            <a:avLst/>
          </a:prstGeom>
        </p:spPr>
        <p:txBody>
          <a:bodyPr wrap="square">
            <a:prstTxWarp prst="textDeflate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Упражнение 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«Расшифруй слово!»</a:t>
            </a:r>
          </a:p>
        </p:txBody>
      </p:sp>
      <p:pic>
        <p:nvPicPr>
          <p:cNvPr id="9" name="Picture 2" descr="http://sparky.ucoz.ru/small/animation/question/question01/sanquestion0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49060">
            <a:off x="816079" y="800806"/>
            <a:ext cx="2188097" cy="1299187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4" name="Picture 100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871296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339752" y="54868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  Б  Щ  Е  Н  И   Е</a:t>
            </a:r>
          </a:p>
        </p:txBody>
      </p:sp>
      <p:pic>
        <p:nvPicPr>
          <p:cNvPr id="11" name="Picture 32" descr="Анимашки Сердечки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1412776"/>
            <a:ext cx="2717283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9" descr="Собачки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7245125">
            <a:off x="2525827" y="1459446"/>
            <a:ext cx="844914" cy="41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251520" y="970856"/>
            <a:ext cx="25202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объединение,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открытость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3568" y="2348880"/>
            <a:ext cx="2376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близость, благородство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03648" y="3645024"/>
            <a:ext cx="15079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щедрость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067944" y="3717032"/>
            <a:ext cx="34761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единение, единомыслие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84168" y="2780928"/>
            <a:ext cx="22258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необходимость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286987" y="1628800"/>
            <a:ext cx="209865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искренность, </a:t>
            </a:r>
          </a:p>
          <a:p>
            <a:pPr algn="ctr"/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истина</a:t>
            </a:r>
            <a:endParaRPr lang="ru-RU" sz="24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9" descr="Собачки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823352">
            <a:off x="5384819" y="1389095"/>
            <a:ext cx="844914" cy="41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80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80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80"/>
                                        <p:tgtEl>
                                          <p:spTgt spid="430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7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3009" grpId="0"/>
      <p:bldP spid="43010" grpId="0"/>
      <p:bldP spid="15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404664"/>
            <a:ext cx="85689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http://tekina.ucoz.ru/nadin/nadin13/ghjk/ucozo-3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92696"/>
            <a:ext cx="75608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979712" y="836712"/>
            <a:ext cx="4572000" cy="2664296"/>
          </a:xfrm>
          <a:prstGeom prst="rect">
            <a:avLst/>
          </a:prstGeom>
        </p:spPr>
        <p:txBody>
          <a:bodyPr>
            <a:prstTxWarp prst="textDeflate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Игра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«Леди и 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джентльмены».</a:t>
            </a:r>
          </a:p>
        </p:txBody>
      </p:sp>
      <p:pic>
        <p:nvPicPr>
          <p:cNvPr id="8" name="Picture 6" descr="C:\Users\Учитель1\AppData\Local\Temp\Rar$DI69.706\super_smilies026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584" y="692696"/>
            <a:ext cx="1368152" cy="136815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871296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http://tekina.ucoz.ru/nadin/nadin13/ghjk/ucozo-3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92696"/>
            <a:ext cx="75608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267744" y="1052736"/>
            <a:ext cx="4104456" cy="2520280"/>
          </a:xfrm>
          <a:prstGeom prst="rect">
            <a:avLst/>
          </a:prstGeom>
        </p:spPr>
        <p:txBody>
          <a:bodyPr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Игра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«Разговор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через 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стекло».</a:t>
            </a:r>
          </a:p>
        </p:txBody>
      </p:sp>
      <p:pic>
        <p:nvPicPr>
          <p:cNvPr id="9" name="Picture 2" descr="C:\Users\Учитель1\AppData\Local\Temp\Rar$DI34.051\10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764704"/>
            <a:ext cx="1248619" cy="122413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404664"/>
            <a:ext cx="85689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http://tekina.ucoz.ru/nadin/nadin13/ghjk/ucozo-3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92696"/>
            <a:ext cx="75608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19938170">
            <a:off x="1532681" y="567094"/>
            <a:ext cx="5671068" cy="2572964"/>
          </a:xfrm>
          <a:prstGeom prst="rect">
            <a:avLst/>
          </a:prstGeom>
        </p:spPr>
        <p:txBody>
          <a:bodyPr>
            <a:prstTxWarp prst="textCurveDown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Конкурс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«Пословицы».</a:t>
            </a:r>
          </a:p>
        </p:txBody>
      </p:sp>
      <p:pic>
        <p:nvPicPr>
          <p:cNvPr id="8" name="Picture 4" descr="C:\Users\Учитель1\AppData\Local\Temp\Rar$DI63.510\super_smilies01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1" y="764704"/>
            <a:ext cx="1901011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404664"/>
            <a:ext cx="85689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http://tekina.ucoz.ru/nadin/nadin13/ghjk/ucozo-3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92696"/>
            <a:ext cx="75608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195736" y="620688"/>
            <a:ext cx="4572000" cy="2952328"/>
          </a:xfrm>
          <a:prstGeom prst="rect">
            <a:avLst/>
          </a:prstGeom>
        </p:spPr>
        <p:txBody>
          <a:bodyPr>
            <a:prstTxWarp prst="textDeflate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Игра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«Давайте говорить 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друг другу 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комплименты!»</a:t>
            </a:r>
          </a:p>
        </p:txBody>
      </p:sp>
      <p:pic>
        <p:nvPicPr>
          <p:cNvPr id="8" name="Picture 10" descr="C:\Users\Учитель1\AppData\Local\Temp\Rar$DI81.507\874099983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552" y="404664"/>
            <a:ext cx="1584176" cy="1584176"/>
          </a:xfrm>
          <a:prstGeom prst="rect">
            <a:avLst/>
          </a:prstGeom>
          <a:noFill/>
        </p:spPr>
      </p:pic>
      <p:pic>
        <p:nvPicPr>
          <p:cNvPr id="9" name="Picture 8" descr="C:\Users\Учитель1\AppData\Local\Temp\Rar$DI76.436\934367234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48264" y="836712"/>
            <a:ext cx="1019175" cy="1095375"/>
          </a:xfrm>
          <a:prstGeom prst="rect">
            <a:avLst/>
          </a:prstGeom>
          <a:noFill/>
        </p:spPr>
      </p:pic>
      <p:pic>
        <p:nvPicPr>
          <p:cNvPr id="10" name="Picture 4" descr="http://anime.toppik.ru/_ph/49/1/969008559.jpg">
            <a:hlinkClick r:id="rId8" tooltip="Просмотры: 2242 | Размеры: 25x60, 2.5Kb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07638" y="2636912"/>
            <a:ext cx="52805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404664"/>
            <a:ext cx="85689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http://tekina.ucoz.ru/nadin/nadin13/ghjk/ucozo-3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92696"/>
            <a:ext cx="75608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 rot="20842284">
            <a:off x="1835605" y="1058639"/>
            <a:ext cx="4916879" cy="2275999"/>
          </a:xfrm>
          <a:prstGeom prst="rect">
            <a:avLst/>
          </a:prstGeom>
        </p:spPr>
        <p:txBody>
          <a:bodyPr wrap="square">
            <a:prstTxWarp prst="textCurveUp">
              <a:avLst/>
            </a:prstTxWarp>
            <a:spAutoFit/>
          </a:bodyPr>
          <a:lstStyle/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Упражнение 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«Выбор </a:t>
            </a:r>
          </a:p>
          <a:p>
            <a:pPr algn="ctr"/>
            <a:r>
              <a:rPr lang="ru-RU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качеств».</a:t>
            </a:r>
          </a:p>
        </p:txBody>
      </p:sp>
      <p:pic>
        <p:nvPicPr>
          <p:cNvPr id="8" name="Picture 12" descr="C:\Users\Учитель1\AppData\Local\Temp\Rar$DI92.231\68657823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836712"/>
            <a:ext cx="2016224" cy="144016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15" name="Picture 100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871296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3568" y="1196752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доброта,  открытость,  подозрительность, внимание,  душевность,  грубость, тактичность,  зависть,  скупость, </a:t>
            </a:r>
          </a:p>
          <a:p>
            <a:pPr algn="ctr"/>
            <a:r>
              <a:rPr lang="ru-RU" sz="2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искренность,  лицемерие,  лживость, порядочность,  эгоизм,  честность. </a:t>
            </a:r>
            <a:endParaRPr lang="ru-RU" sz="2800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476672"/>
            <a:ext cx="42670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Качества человека:</a:t>
            </a:r>
            <a:endParaRPr lang="ru-RU" sz="3600" b="1" dirty="0">
              <a:ln>
                <a:solidFill>
                  <a:srgbClr val="003300"/>
                </a:solidFill>
              </a:ln>
              <a:solidFill>
                <a:srgbClr val="800000"/>
              </a:solidFill>
              <a:effectLst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85" descr="[Изображение: a74e5a97e04c8e1ced5189a29ee2ea8b.gif]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3212977"/>
            <a:ext cx="1638726" cy="1584176"/>
          </a:xfrm>
          <a:prstGeom prst="rect">
            <a:avLst/>
          </a:prstGeom>
          <a:noFill/>
        </p:spPr>
      </p:pic>
      <p:pic>
        <p:nvPicPr>
          <p:cNvPr id="7" name="Picture 48" descr="http://anime.toppik.ru/_ph/49/1/275027777.jpg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074190">
            <a:off x="1103870" y="2980176"/>
            <a:ext cx="576973" cy="1417001"/>
          </a:xfrm>
          <a:prstGeom prst="rect">
            <a:avLst/>
          </a:prstGeom>
          <a:noFill/>
        </p:spPr>
      </p:pic>
      <p:pic>
        <p:nvPicPr>
          <p:cNvPr id="8" name="Picture 48" descr="http://anime.toppik.ru/_ph/49/1/275027777.jpg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389856">
            <a:off x="7347726" y="3053315"/>
            <a:ext cx="576973" cy="141700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15" name="Picture 100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871296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55776" y="1196752"/>
            <a:ext cx="38164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доброта,  </a:t>
            </a:r>
          </a:p>
          <a:p>
            <a:pPr algn="ctr"/>
            <a:r>
              <a:rPr lang="ru-RU" sz="2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открытость, </a:t>
            </a:r>
          </a:p>
          <a:p>
            <a:pPr algn="ctr"/>
            <a:r>
              <a:rPr lang="ru-RU" sz="2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внимание,  </a:t>
            </a:r>
          </a:p>
          <a:p>
            <a:pPr algn="ctr"/>
            <a:r>
              <a:rPr lang="ru-RU" sz="2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душевность, </a:t>
            </a:r>
          </a:p>
          <a:p>
            <a:pPr algn="ctr"/>
            <a:r>
              <a:rPr lang="ru-RU" sz="2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тактичность,  </a:t>
            </a:r>
          </a:p>
          <a:p>
            <a:pPr algn="ctr"/>
            <a:r>
              <a:rPr lang="ru-RU" sz="2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искренность, </a:t>
            </a:r>
          </a:p>
          <a:p>
            <a:pPr algn="ctr"/>
            <a:r>
              <a:rPr lang="ru-RU" sz="2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порядочность, </a:t>
            </a:r>
          </a:p>
          <a:p>
            <a:pPr algn="ctr"/>
            <a:r>
              <a:rPr lang="ru-RU" sz="28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честность. </a:t>
            </a:r>
            <a:endParaRPr lang="ru-RU" sz="2800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476672"/>
            <a:ext cx="42670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Качества человека:</a:t>
            </a:r>
            <a:endParaRPr lang="ru-RU" sz="3600" b="1" dirty="0">
              <a:ln>
                <a:solidFill>
                  <a:srgbClr val="003300"/>
                </a:solidFill>
              </a:ln>
              <a:solidFill>
                <a:srgbClr val="800000"/>
              </a:solidFill>
              <a:effectLst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8" descr="C:\Users\Учитель1\AppData\Local\Temp\Rar$DI76.436\93436723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0714">
            <a:off x="6244971" y="1498609"/>
            <a:ext cx="2076961" cy="2377873"/>
          </a:xfrm>
          <a:prstGeom prst="rect">
            <a:avLst/>
          </a:prstGeom>
          <a:noFill/>
        </p:spPr>
      </p:pic>
      <p:pic>
        <p:nvPicPr>
          <p:cNvPr id="20" name="Picture 16" descr="http://mirgif.com/pohvala/otlichno.gif"/>
          <p:cNvPicPr>
            <a:picLocks noChangeAspect="1" noChangeArrowheads="1" noCrop="1"/>
          </p:cNvPicPr>
          <p:nvPr/>
        </p:nvPicPr>
        <p:blipFill>
          <a:blip r:embed="rId6" cstate="print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rot="20909691">
            <a:off x="783955" y="805381"/>
            <a:ext cx="212036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Image Hosted by ImageShack.us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778" y="419834"/>
            <a:ext cx="8352929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6" descr="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484784"/>
            <a:ext cx="2011258" cy="19442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764704"/>
            <a:ext cx="7272809" cy="144016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</a:bodyPr>
          <a:lstStyle/>
          <a:p>
            <a:pPr algn="ctr"/>
            <a:r>
              <a:rPr lang="ru-RU" sz="3600" b="1" cap="none" spc="0" dirty="0" smtClean="0">
                <a:ln w="17780" cmpd="sng">
                  <a:solidFill>
                    <a:srgbClr val="003300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«Радость человеческого общения».</a:t>
            </a:r>
            <a:endParaRPr lang="ru-RU" sz="3600" b="1" cap="none" spc="0" dirty="0">
              <a:ln w="17780" cmpd="sng">
                <a:solidFill>
                  <a:srgbClr val="003300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3284984"/>
            <a:ext cx="7272808" cy="13652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Нет на Земле большей роскоши, 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чем роскошь общения.</a:t>
            </a:r>
            <a:endParaRPr lang="ru-RU" sz="3200" b="1" cap="none" spc="0" dirty="0">
              <a:ln w="17780" cmpd="sng">
                <a:solidFill>
                  <a:srgbClr val="C00000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90265" y="2246802"/>
            <a:ext cx="3343648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Подготовила: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едагог-психолог</a:t>
            </a:r>
          </a:p>
          <a:p>
            <a:pPr marL="342900" lvl="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ГБОУ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школы  </a:t>
            </a:r>
          </a:p>
          <a:p>
            <a:pPr marL="342900" lvl="0" indent="-342900" algn="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663 Московского района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Раскопина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Е.И.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15" name="Picture 100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871296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395536" y="476672"/>
            <a:ext cx="835292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n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400" b="1" i="0" u="none" strike="noStrike" cap="none" normalizeH="0" baseline="0" dirty="0" smtClean="0">
                <a:ln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мериканский писатель Дейл Карнеги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(автор самой известной теории общения)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предложил </a:t>
            </a:r>
            <a:r>
              <a:rPr kumimoji="0" lang="ru-RU" sz="2400" b="1" i="0" strike="noStrike" cap="none" normalizeH="0" baseline="0" dirty="0" smtClean="0">
                <a:ln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шесть способов</a:t>
            </a:r>
            <a:r>
              <a:rPr kumimoji="0" lang="ru-RU" sz="2400" b="1" i="0" strike="noStrike" cap="none" normalizeH="0" dirty="0" smtClean="0">
                <a:ln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solidFill>
                    <a:srgbClr val="003300"/>
                  </a:solidFill>
                </a:ln>
                <a:solidFill>
                  <a:srgbClr val="800000"/>
                </a:solidFill>
                <a:effectLst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расположения к себе людей:</a:t>
            </a:r>
            <a:endParaRPr kumimoji="0" lang="ru-RU" sz="2400" b="0" i="0" u="none" strike="noStrike" cap="none" normalizeH="0" baseline="0" dirty="0" smtClean="0">
              <a:ln>
                <a:solidFill>
                  <a:srgbClr val="003300"/>
                </a:solidFill>
              </a:ln>
              <a:solidFill>
                <a:srgbClr val="800000"/>
              </a:solidFill>
              <a:effectLst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755576" y="1700808"/>
            <a:ext cx="763284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проявляйте искренний интерес к другим людям;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улыбайтесь;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помните, что для человека звук его имени - самый сладкий и самый важный звук человеческой речи;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будьте хорошим слушателем, поощряйте других рассказывать вам о себе;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ведите разговор в круге интересов вашего собеседника, давайте людям почувствовать их значительность и делайте это искренне;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63242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и, если мы будем стараться жить, получая истинную радость от общения, то мир покажется большим, солнечным и прекрасным.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11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15" name="Picture 100" descr="Image Hosted by ImageShack.us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32656"/>
            <a:ext cx="871296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2" descr="http://images-photo.ru/_ph/7/2/55228855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548680"/>
            <a:ext cx="7776864" cy="4074214"/>
          </a:xfrm>
          <a:prstGeom prst="rect">
            <a:avLst/>
          </a:prstGeom>
          <a:noFill/>
        </p:spPr>
      </p:pic>
      <p:pic>
        <p:nvPicPr>
          <p:cNvPr id="5" name="Tatyana_Muhametshina_-_Pesnya_o_dobrot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7740352" y="6237312"/>
            <a:ext cx="304800" cy="304800"/>
          </a:xfrm>
          <a:prstGeom prst="rect">
            <a:avLst/>
          </a:prstGeom>
        </p:spPr>
      </p:pic>
      <p:pic>
        <p:nvPicPr>
          <p:cNvPr id="6" name="Picture 9" descr="liniia-1238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512" y="4221088"/>
            <a:ext cx="2238177" cy="76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liniia-1238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39752" y="4293096"/>
            <a:ext cx="2238177" cy="76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liniia-1238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9992" y="4221088"/>
            <a:ext cx="2238177" cy="76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liniia-1238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60232" y="4221088"/>
            <a:ext cx="2238177" cy="76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0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Image Hosted by ImageShack.us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1" y="404664"/>
            <a:ext cx="85689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4" descr="http://tekina.ucoz.ru/nadin/nadin13/ghjk/ucozo-3-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692696"/>
            <a:ext cx="756084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51720" y="1340768"/>
            <a:ext cx="4320480" cy="1944216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txBody>
          <a:bodyPr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Упражнение </a:t>
            </a:r>
          </a:p>
          <a:p>
            <a:pPr algn="ctr"/>
            <a:r>
              <a:rPr lang="ru-RU" sz="48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«Светофор».</a:t>
            </a:r>
          </a:p>
        </p:txBody>
      </p:sp>
      <p:pic>
        <p:nvPicPr>
          <p:cNvPr id="5" name="Рисунок 4" descr="10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836712"/>
            <a:ext cx="938936" cy="1944216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  <a:reflection blurRad="6350" stA="50000" endA="300" endPos="90000" dist="50800" dir="5400000" sy="-100000" algn="bl" rotWithShape="0"/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4" name="Picture 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303748" y="-1647564"/>
            <a:ext cx="4464496" cy="856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50" descr="http://superphotos.ru/wp-content/uploads/2011/03/t3511.gif">
            <a:hlinkClick r:id="rId5" tooltip="8 марта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55776" y="764704"/>
            <a:ext cx="388296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 rot="5400000">
            <a:off x="-535733" y="2344045"/>
            <a:ext cx="3744419" cy="585738"/>
          </a:xfrm>
          <a:prstGeom prst="rect">
            <a:avLst/>
          </a:prstGeom>
          <a:noFill/>
        </p:spPr>
        <p:txBody>
          <a:bodyPr vert="wordArtVert" wrap="none" rtlCol="0">
            <a:prstTxWarp prst="textChevronInverted">
              <a:avLst/>
            </a:prstTxWarp>
            <a:spAutoFit/>
          </a:bodyPr>
          <a:lstStyle/>
          <a:p>
            <a:r>
              <a:rPr lang="ru-RU" sz="2400" b="1" dirty="0" smtClean="0">
                <a:solidFill>
                  <a:srgbClr val="800000"/>
                </a:solidFill>
              </a:rPr>
              <a:t>Спасибо за</a:t>
            </a:r>
            <a:endParaRPr lang="ru-RU" sz="2400" b="1" dirty="0">
              <a:solidFill>
                <a:srgbClr val="8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5832140" y="2312876"/>
            <a:ext cx="3744416" cy="648072"/>
          </a:xfrm>
          <a:prstGeom prst="rect">
            <a:avLst/>
          </a:prstGeom>
        </p:spPr>
        <p:txBody>
          <a:bodyPr vert="wordArtVert" wrap="none">
            <a:prstTxWarp prst="textChevron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800000"/>
                </a:solidFill>
              </a:rPr>
              <a:t>общение!</a:t>
            </a:r>
            <a:endParaRPr lang="ru-RU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5" name="Picture 4" descr="всем пока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2099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3" name="Picture 96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04664"/>
            <a:ext cx="820891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403648" y="1340768"/>
            <a:ext cx="662473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►с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формировать представления обучающихся о необходимости общения и его культуре как одном из условий эффективного общения; </a:t>
            </a:r>
          </a:p>
          <a:p>
            <a:pPr lvl="0" eaLnBrk="0" hangingPunct="0"/>
            <a:r>
              <a:rPr lang="ru-RU" sz="24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►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развивать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3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способность детей общаться с людьми разного возраста; </a:t>
            </a:r>
          </a:p>
          <a:p>
            <a:pPr lvl="0" eaLnBrk="0" hangingPunct="0"/>
            <a:r>
              <a:rPr lang="ru-RU" sz="24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►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3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воспитывать у школьников </a:t>
            </a:r>
          </a:p>
          <a:p>
            <a:pPr lvl="0" eaLnBrk="0" hangingPunct="0"/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33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    культуру общения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Segoe Print" pitchFamily="2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Segoe Print" pitchFamily="2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692696"/>
            <a:ext cx="52200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all" dirty="0" smtClean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Цель занятия:</a:t>
            </a:r>
            <a:endParaRPr lang="ru-RU" sz="3200" b="1" cap="all" dirty="0">
              <a:ln w="0"/>
              <a:solidFill>
                <a:srgbClr val="8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45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245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245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245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6" descr="Image Hosted by ImageShack.us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820891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1670" y="620688"/>
            <a:ext cx="46434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0"/>
                <a:solidFill>
                  <a:srgbClr val="80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ЗАДАЧИ занятия:</a:t>
            </a:r>
            <a:endParaRPr lang="ru-RU" sz="2800" b="1" cap="all" dirty="0">
              <a:ln w="0"/>
              <a:solidFill>
                <a:srgbClr val="80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124744"/>
            <a:ext cx="68407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24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♦ раскрыть содержание понятия «общения»;</a:t>
            </a:r>
          </a:p>
          <a:p>
            <a:pPr lvl="0" eaLnBrk="0" hangingPunct="0"/>
            <a:r>
              <a:rPr lang="ru-RU" sz="24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♦ познакомить со способами общения;</a:t>
            </a:r>
          </a:p>
          <a:p>
            <a:pPr lvl="0" eaLnBrk="0" hangingPunct="0"/>
            <a:r>
              <a:rPr lang="ru-RU" sz="24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♦ закрепить навыки бесконфликтного общения;</a:t>
            </a:r>
          </a:p>
          <a:p>
            <a:pPr lvl="0" eaLnBrk="0" hangingPunct="0"/>
            <a:r>
              <a:rPr lang="ru-RU" sz="24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♦ обучить анализу различных ситуаций при общении;</a:t>
            </a:r>
          </a:p>
          <a:p>
            <a:pPr lvl="0" eaLnBrk="0" hangingPunct="0"/>
            <a:r>
              <a:rPr lang="ru-RU" sz="24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♦ расширить понятия о правилах</a:t>
            </a:r>
          </a:p>
          <a:p>
            <a:pPr lvl="0" eaLnBrk="0" hangingPunct="0"/>
            <a:r>
              <a:rPr lang="ru-RU" sz="2400" b="1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                   общения.</a:t>
            </a:r>
          </a:p>
          <a:p>
            <a:pPr lvl="0" eaLnBrk="0" hangingPunct="0"/>
            <a:r>
              <a:rPr lang="ru-RU" dirty="0" smtClean="0">
                <a:solidFill>
                  <a:srgbClr val="0033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3300"/>
              </a:solidFill>
              <a:latin typeface="Segoe Print" pitchFamily="2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4" name="Picture 3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87849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ANIMASHKI6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852936"/>
            <a:ext cx="2880320" cy="211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620688"/>
            <a:ext cx="86409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rgbClr val="CC0000"/>
                </a:solidFill>
                <a:latin typeface="Monotype Corsiva" pitchFamily="66" charset="0"/>
              </a:rPr>
              <a:t>Есть только одна </a:t>
            </a:r>
          </a:p>
          <a:p>
            <a:pPr lvl="0" algn="ctr"/>
            <a:r>
              <a:rPr lang="ru-RU" sz="3600" b="1" dirty="0" smtClean="0">
                <a:solidFill>
                  <a:srgbClr val="CC0000"/>
                </a:solidFill>
                <a:latin typeface="Monotype Corsiva" pitchFamily="66" charset="0"/>
              </a:rPr>
              <a:t>подлинная ценность – </a:t>
            </a:r>
          </a:p>
          <a:p>
            <a:pPr lvl="0" algn="ctr"/>
            <a:r>
              <a:rPr lang="ru-RU" sz="3600" b="1" dirty="0" smtClean="0">
                <a:solidFill>
                  <a:srgbClr val="CC0000"/>
                </a:solidFill>
                <a:latin typeface="Monotype Corsiva" pitchFamily="66" charset="0"/>
              </a:rPr>
              <a:t>это связь человека с человеком</a:t>
            </a:r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», </a:t>
            </a:r>
            <a:r>
              <a:rPr lang="ru-RU" sz="3600" b="1" dirty="0" smtClean="0">
                <a:solidFill>
                  <a:srgbClr val="C00000"/>
                </a:solidFill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algn="ctr" eaLnBrk="0" hangingPunct="0"/>
            <a:r>
              <a:rPr lang="ru-RU" sz="3600" b="1" dirty="0" smtClean="0">
                <a:solidFill>
                  <a:srgbClr val="002060"/>
                </a:solidFill>
                <a:latin typeface="Monotype Corsiva" pitchFamily="66" charset="0"/>
              </a:rPr>
              <a:t>А. де Сент-Экзюпери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6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4" name="Picture 3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87849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ANIMASHKI6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852936"/>
            <a:ext cx="2880320" cy="211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548680"/>
            <a:ext cx="86409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Ребёнок в момент рождения лишь кандидат в человека, </a:t>
            </a:r>
          </a:p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но он не может им стать в изоляции: </a:t>
            </a:r>
          </a:p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ему нужно научиться стать человеком </a:t>
            </a:r>
          </a:p>
          <a:p>
            <a:pPr lvl="0" algn="ctr"/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в общении с людьми</a:t>
            </a:r>
            <a:r>
              <a:rPr lang="ru-RU" sz="3600" b="1" dirty="0" smtClean="0">
                <a:solidFill>
                  <a:srgbClr val="C00000"/>
                </a:solidFill>
                <a:latin typeface="Segoe Print" pitchFamily="2" charset="0"/>
                <a:ea typeface="Calibri" pitchFamily="34" charset="0"/>
                <a:cs typeface="Times New Roman" pitchFamily="18" charset="0"/>
              </a:rPr>
              <a:t>», </a:t>
            </a:r>
            <a:r>
              <a:rPr lang="ru-RU" sz="3600" b="1" dirty="0" smtClean="0">
                <a:solidFill>
                  <a:srgbClr val="C00000"/>
                </a:solidFill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</a:p>
          <a:p>
            <a:pPr lvl="0" algn="ctr"/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А. </a:t>
            </a:r>
            <a:r>
              <a:rPr lang="ru-RU" sz="2800" b="1" dirty="0" err="1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Пьерон</a:t>
            </a:r>
            <a:r>
              <a:rPr lang="ru-RU" sz="2800" b="1" dirty="0" smtClean="0">
                <a:solidFill>
                  <a:srgbClr val="002060"/>
                </a:solidFill>
                <a:latin typeface="Monotype Corsiva" pitchFamily="66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pic>
        <p:nvPicPr>
          <p:cNvPr id="4" name="Picture 3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87849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3" descr="ANIMASHKI6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2852936"/>
            <a:ext cx="2880320" cy="211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620688"/>
            <a:ext cx="864096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Тот, кто думает, что может обойтись без других, сильно ошибается; но тот, кто думает, </a:t>
            </a:r>
          </a:p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что другие не могут обойтись без него, </a:t>
            </a:r>
          </a:p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ошибается ещё сильнее</a:t>
            </a: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», —</a:t>
            </a:r>
            <a:endParaRPr lang="ru-RU" sz="3200" b="1" dirty="0" smtClean="0">
              <a:solidFill>
                <a:srgbClr val="C00000"/>
              </a:solidFill>
              <a:latin typeface="Monotype Corsiva" pitchFamily="66" charset="0"/>
              <a:cs typeface="Arial" pitchFamily="34" charset="0"/>
            </a:endParaRPr>
          </a:p>
          <a:p>
            <a:pPr lvl="0"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Ф. де Ларошфуко.</a:t>
            </a:r>
            <a:endParaRPr lang="ru-RU" sz="2400" dirty="0" smtClean="0">
              <a:solidFill>
                <a:srgbClr val="002060"/>
              </a:solidFill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404664"/>
            <a:ext cx="85689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http://tekina.ucoz.ru/nadin/nadin13/ghjk/ucozo-3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92696"/>
            <a:ext cx="75608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Картинка 7 из 263">
            <a:hlinkClick r:id="rId6"/>
          </p:cNvPr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980728"/>
            <a:ext cx="3641017" cy="201622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699792" y="2060848"/>
            <a:ext cx="3528392" cy="187220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Игра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«Общение 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руками».</a:t>
            </a:r>
            <a:endParaRPr lang="ru-RU" sz="3200" b="1" cap="none" spc="0" dirty="0">
              <a:ln w="17780" cmpd="sng">
                <a:solidFill>
                  <a:srgbClr val="C00000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89" descr="[Изображение: 507e1969dc82b907897e95a00526014b.gif]">
            <a:hlinkClick r:id="rId8"/>
          </p:cNvPr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27584" y="694543"/>
            <a:ext cx="2088232" cy="1150281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669360"/>
            <a:ext cx="9144000" cy="18864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14127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1" name="Picture 8" descr="Image Hosted by ImageShack.us">
            <a:hlinkClick r:id="rId3"/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404664"/>
            <a:ext cx="856895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4" descr="http://tekina.ucoz.ru/nadin/nadin13/ghjk/ucozo-3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576" y="692696"/>
            <a:ext cx="75608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1" descr="20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1" y="836712"/>
            <a:ext cx="1297189" cy="864096"/>
          </a:xfrm>
          <a:prstGeom prst="rect">
            <a:avLst/>
          </a:prstGeom>
          <a:noFill/>
        </p:spPr>
      </p:pic>
      <p:pic>
        <p:nvPicPr>
          <p:cNvPr id="10" name="Picture 11" descr="obsudim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1628800"/>
            <a:ext cx="2819400" cy="128905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771800" y="836712"/>
            <a:ext cx="3384376" cy="8640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Дискуссия</a:t>
            </a:r>
            <a:endParaRPr lang="ru-RU" sz="3200" b="1" cap="none" spc="0" dirty="0">
              <a:ln w="17780" cmpd="sng">
                <a:solidFill>
                  <a:srgbClr val="C00000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27784" y="2564904"/>
            <a:ext cx="3600400" cy="17281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«Способы 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общения»</a:t>
            </a:r>
            <a:r>
              <a:rPr lang="ru-RU" sz="3200" b="1" dirty="0" smtClean="0">
                <a:ln w="17780" cmpd="sng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0033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cap="none" spc="0" dirty="0">
              <a:ln w="17780" cmpd="sng">
                <a:solidFill>
                  <a:srgbClr val="C00000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6120</TotalTime>
  <Words>470</Words>
  <Application>Microsoft Office PowerPoint</Application>
  <PresentationFormat>Экран (4:3)</PresentationFormat>
  <Paragraphs>104</Paragraphs>
  <Slides>24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Diseño predeterminado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Teacher</cp:lastModifiedBy>
  <cp:revision>842</cp:revision>
  <dcterms:created xsi:type="dcterms:W3CDTF">2010-05-23T14:28:12Z</dcterms:created>
  <dcterms:modified xsi:type="dcterms:W3CDTF">2020-09-16T08:14:25Z</dcterms:modified>
</cp:coreProperties>
</file>