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80" r:id="rId6"/>
    <p:sldId id="269" r:id="rId7"/>
    <p:sldId id="271" r:id="rId8"/>
    <p:sldId id="270" r:id="rId9"/>
    <p:sldId id="262" r:id="rId10"/>
    <p:sldId id="263" r:id="rId11"/>
    <p:sldId id="267" r:id="rId12"/>
    <p:sldId id="278" r:id="rId13"/>
    <p:sldId id="287" r:id="rId14"/>
    <p:sldId id="279" r:id="rId15"/>
    <p:sldId id="268" r:id="rId16"/>
    <p:sldId id="273" r:id="rId17"/>
    <p:sldId id="276" r:id="rId18"/>
    <p:sldId id="281" r:id="rId19"/>
    <p:sldId id="282" r:id="rId20"/>
    <p:sldId id="288" r:id="rId21"/>
    <p:sldId id="284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7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4E7BC-585C-40E3-AAE6-C607219027B6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F7898-3F19-4C6C-B6D2-B998FE447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405245"/>
            <a:ext cx="7772400" cy="270843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/>
            </a:r>
            <a:br>
              <a:rPr lang="ru-RU" sz="1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</a:br>
            <a:r>
              <a:rPr lang="ru-RU" sz="1400" b="1" i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/>
            </a:r>
            <a:br>
              <a:rPr lang="ru-RU" sz="1400" b="1" i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</a:br>
            <a:r>
              <a:rPr lang="ru-RU" sz="1400" b="1" i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/>
            </a:r>
            <a:br>
              <a:rPr lang="ru-RU" sz="1400" b="1" i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</a:br>
            <a:r>
              <a:rPr lang="ru-RU" sz="3200" b="1" i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РОЛЬ   </a:t>
            </a: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nstantia" pitchFamily="18" charset="0"/>
              </a:rPr>
              <a:t>ТЕАТРАЛИЗОВАННОЙ ДЕЯТЕЛЬНОСТИ    В    РАЗВИТИИ КОММУНИКАТИВНЫХ     НАВЫКОВ РЕБЕНКА</a:t>
            </a:r>
            <a:endParaRPr lang="ru-RU" sz="3200" b="1" i="1" spc="50" dirty="0">
              <a:ln w="11430"/>
              <a:solidFill>
                <a:srgbClr val="7D619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013176"/>
            <a:ext cx="4784576" cy="1320552"/>
          </a:xfrm>
        </p:spPr>
        <p:txBody>
          <a:bodyPr>
            <a:normAutofit fontScale="77500" lnSpcReduction="20000"/>
          </a:bodyPr>
          <a:lstStyle/>
          <a:p>
            <a:endParaRPr lang="ru-RU" sz="2000" b="1" i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r>
              <a:rPr lang="ru-RU" sz="20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Подготовила воспитатель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Силуянова</a:t>
            </a:r>
            <a:r>
              <a:rPr lang="ru-RU" sz="20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Р. И. </a:t>
            </a:r>
          </a:p>
          <a:p>
            <a:r>
              <a:rPr lang="ru-RU" sz="2000" b="1" i="1" smtClean="0">
                <a:solidFill>
                  <a:srgbClr val="7030A0"/>
                </a:solidFill>
                <a:latin typeface="Comic Sans MS" panose="030F0702030302020204" pitchFamily="66" charset="0"/>
              </a:rPr>
              <a:t>МБДОУ </a:t>
            </a:r>
            <a:r>
              <a:rPr lang="ru-RU" sz="2000" b="1" i="1" smtClean="0">
                <a:solidFill>
                  <a:srgbClr val="7030A0"/>
                </a:solidFill>
                <a:latin typeface="Comic Sans MS" panose="030F0702030302020204" pitchFamily="66" charset="0"/>
              </a:rPr>
              <a:t>Детский сад</a:t>
            </a:r>
          </a:p>
          <a:p>
            <a:r>
              <a:rPr lang="ru-RU" sz="2000" b="1" i="1" smtClean="0">
                <a:solidFill>
                  <a:srgbClr val="7030A0"/>
                </a:solidFill>
                <a:latin typeface="Comic Sans MS" panose="030F0702030302020204" pitchFamily="66" charset="0"/>
              </a:rPr>
              <a:t>№</a:t>
            </a:r>
            <a:r>
              <a:rPr lang="ru-RU" sz="2000" b="1" i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143 Филиал «Созвездие»</a:t>
            </a:r>
            <a:endParaRPr lang="ru-RU" sz="2000" b="1" i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Театрализованная деятельность требует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от детей: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внимание,</a:t>
            </a:r>
          </a:p>
          <a:p>
            <a:r>
              <a:rPr lang="ru-RU" sz="2800" dirty="0" smtClean="0"/>
              <a:t>сообразительности</a:t>
            </a:r>
            <a:r>
              <a:rPr lang="ru-RU" sz="2800" dirty="0"/>
              <a:t>, </a:t>
            </a:r>
            <a:endParaRPr lang="ru-RU" sz="2800" dirty="0" smtClean="0"/>
          </a:p>
          <a:p>
            <a:r>
              <a:rPr lang="ru-RU" sz="2800" dirty="0" smtClean="0"/>
              <a:t>быстроты </a:t>
            </a:r>
            <a:r>
              <a:rPr lang="ru-RU" sz="2800" dirty="0"/>
              <a:t>реакции, </a:t>
            </a:r>
            <a:endParaRPr lang="ru-RU" sz="2800" dirty="0" smtClean="0"/>
          </a:p>
          <a:p>
            <a:r>
              <a:rPr lang="ru-RU" sz="2800" dirty="0" smtClean="0"/>
              <a:t>организованности</a:t>
            </a:r>
            <a:r>
              <a:rPr lang="ru-RU" sz="2800" dirty="0"/>
              <a:t>, </a:t>
            </a:r>
            <a:endParaRPr lang="ru-RU" sz="2800" dirty="0" smtClean="0"/>
          </a:p>
          <a:p>
            <a:r>
              <a:rPr lang="ru-RU" sz="2800" dirty="0" smtClean="0"/>
              <a:t>умения </a:t>
            </a:r>
            <a:r>
              <a:rPr lang="ru-RU" sz="2800" dirty="0"/>
              <a:t>действовать, </a:t>
            </a:r>
            <a:endParaRPr lang="ru-RU" sz="2800" dirty="0" smtClean="0"/>
          </a:p>
          <a:p>
            <a:r>
              <a:rPr lang="ru-RU" sz="2800" dirty="0" smtClean="0"/>
              <a:t>подчиняясь </a:t>
            </a:r>
            <a:r>
              <a:rPr lang="ru-RU" sz="2800" dirty="0"/>
              <a:t>определённому </a:t>
            </a:r>
            <a:r>
              <a:rPr lang="ru-RU" sz="2800" dirty="0" smtClean="0"/>
              <a:t>образу, перевоплощаясь </a:t>
            </a:r>
            <a:r>
              <a:rPr lang="ru-RU" sz="2800" dirty="0"/>
              <a:t>в него, живя его жизнью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9513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Формы </a:t>
            </a:r>
            <a:r>
              <a:rPr lang="ru-RU" b="1" dirty="0">
                <a:solidFill>
                  <a:srgbClr val="002060"/>
                </a:solidFill>
              </a:rPr>
              <a:t>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ru-RU" dirty="0"/>
              <a:t>Беседа о </a:t>
            </a:r>
            <a:r>
              <a:rPr lang="ru-RU" dirty="0" smtClean="0"/>
              <a:t>театре</a:t>
            </a:r>
            <a:endParaRPr lang="ru-RU" dirty="0"/>
          </a:p>
          <a:p>
            <a:pPr>
              <a:spcBef>
                <a:spcPts val="0"/>
              </a:spcBef>
            </a:pPr>
            <a:r>
              <a:rPr lang="ru-RU" dirty="0"/>
              <a:t>Творческие </a:t>
            </a:r>
            <a:r>
              <a:rPr lang="ru-RU" dirty="0" smtClean="0"/>
              <a:t>упражнения</a:t>
            </a:r>
            <a:endParaRPr lang="ru-RU" dirty="0"/>
          </a:p>
          <a:p>
            <a:pPr>
              <a:spcBef>
                <a:spcPts val="0"/>
              </a:spcBef>
            </a:pPr>
            <a:r>
              <a:rPr lang="ru-RU" dirty="0"/>
              <a:t>Театрализованные </a:t>
            </a:r>
            <a:r>
              <a:rPr lang="ru-RU" dirty="0" smtClean="0"/>
              <a:t>игры</a:t>
            </a:r>
            <a:endParaRPr lang="ru-RU" dirty="0"/>
          </a:p>
          <a:p>
            <a:pPr>
              <a:spcBef>
                <a:spcPts val="0"/>
              </a:spcBef>
            </a:pPr>
            <a:r>
              <a:rPr lang="ru-RU" dirty="0"/>
              <a:t>Подвижные </a:t>
            </a:r>
            <a:r>
              <a:rPr lang="ru-RU" dirty="0" smtClean="0"/>
              <a:t>игры</a:t>
            </a:r>
            <a:endParaRPr lang="ru-RU" dirty="0"/>
          </a:p>
          <a:p>
            <a:r>
              <a:rPr lang="ru-RU" dirty="0"/>
              <a:t>Речевые игры</a:t>
            </a:r>
          </a:p>
          <a:p>
            <a:r>
              <a:rPr lang="ru-RU" dirty="0"/>
              <a:t>Ритмопластика</a:t>
            </a:r>
          </a:p>
          <a:p>
            <a:r>
              <a:rPr lang="ru-RU" dirty="0"/>
              <a:t>Инсценировка песен, хороводов</a:t>
            </a:r>
          </a:p>
          <a:p>
            <a:r>
              <a:rPr lang="ru-RU" dirty="0"/>
              <a:t>Использование различных видов театра</a:t>
            </a:r>
          </a:p>
          <a:p>
            <a:r>
              <a:rPr lang="ru-RU" dirty="0"/>
              <a:t>Инсценировка и драматизация сказок</a:t>
            </a:r>
          </a:p>
          <a:p>
            <a:r>
              <a:rPr lang="ru-RU" dirty="0"/>
              <a:t>Проведение спектаклей.</a:t>
            </a:r>
          </a:p>
          <a:p>
            <a:r>
              <a:rPr lang="ru-RU" dirty="0"/>
              <a:t>Взаимодействие с родителями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73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Каким образом  может быть организована театрализованная деятельность в детском саду?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/>
              <a:t>Во время занятий:</a:t>
            </a:r>
          </a:p>
          <a:p>
            <a:pPr marL="0" indent="0">
              <a:buNone/>
            </a:pPr>
            <a:r>
              <a:rPr lang="ru-RU" sz="2400" dirty="0"/>
              <a:t>педагог включает </a:t>
            </a:r>
            <a:r>
              <a:rPr lang="ru-RU" sz="2400" dirty="0" smtClean="0"/>
              <a:t>как </a:t>
            </a:r>
            <a:r>
              <a:rPr lang="ru-RU" sz="2400" dirty="0"/>
              <a:t>игровой приём и форму обучения детей</a:t>
            </a:r>
            <a:r>
              <a:rPr lang="ru-RU" sz="2400" dirty="0" smtClean="0"/>
              <a:t>. (Петрушка</a:t>
            </a:r>
            <a:r>
              <a:rPr lang="ru-RU" sz="2400" dirty="0"/>
              <a:t>, </a:t>
            </a:r>
            <a:r>
              <a:rPr lang="ru-RU" sz="2400" dirty="0" err="1"/>
              <a:t>Карлсон</a:t>
            </a:r>
            <a:r>
              <a:rPr lang="ru-RU" sz="2400" dirty="0"/>
              <a:t>, Незнайка и др</a:t>
            </a:r>
            <a:r>
              <a:rPr lang="ru-RU" sz="2400" dirty="0" smtClean="0"/>
              <a:t>.)</a:t>
            </a:r>
          </a:p>
          <a:p>
            <a:pPr marL="0" indent="0">
              <a:buNone/>
            </a:pPr>
            <a:r>
              <a:rPr lang="ru-RU" sz="2800" b="1" dirty="0"/>
              <a:t>В совместной деятельности</a:t>
            </a:r>
            <a:r>
              <a:rPr lang="ru-RU" sz="2800" b="1" dirty="0" smtClean="0"/>
              <a:t>:</a:t>
            </a:r>
          </a:p>
          <a:p>
            <a:pPr marL="0" indent="0">
              <a:buNone/>
            </a:pPr>
            <a:r>
              <a:rPr lang="ru-RU" sz="2400" dirty="0" smtClean="0"/>
              <a:t>совместная </a:t>
            </a:r>
            <a:r>
              <a:rPr lang="ru-RU" sz="2400" dirty="0"/>
              <a:t>деятельность детей и взрослых на прогулке, вне занятий (чтение худ. литературы с последующим обыгрыванием в течение дня, строит игры с драматизацией).</a:t>
            </a:r>
          </a:p>
          <a:p>
            <a:pPr marL="0" indent="0">
              <a:buNone/>
            </a:pPr>
            <a:r>
              <a:rPr lang="ru-RU" sz="2800" b="1" dirty="0"/>
              <a:t>В самостоятельной деятельности:</a:t>
            </a:r>
          </a:p>
          <a:p>
            <a:pPr marL="0" indent="0">
              <a:buNone/>
            </a:pPr>
            <a:r>
              <a:rPr lang="ru-RU" sz="2400" dirty="0"/>
              <a:t>Театрализованная игра в самостоятельной деятельности детей.</a:t>
            </a:r>
            <a:br>
              <a:rPr lang="ru-RU" sz="2400" dirty="0"/>
            </a:br>
            <a:endParaRPr lang="ru-RU" sz="2400" b="1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50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Успешную работу с детьми по развитию творческой личности посредством театрализованной деятельности невозможно выстроить без партнёрских отношений с родителями. Родители оказывают помощь в изготовлении костюмов, разучивании ролей к спектаклю, созданию атрибутов и развивающей среды в групповом помещении.</a:t>
            </a:r>
            <a:endParaRPr lang="en-US" sz="2400" b="1" dirty="0" smtClean="0"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b="1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50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Большое </a:t>
            </a:r>
            <a:r>
              <a:rPr lang="ru-RU" dirty="0"/>
              <a:t>влияние на детей оказывает не всё услышанное и увиденное в стенах детского сада и за его пределами. </a:t>
            </a:r>
            <a:endParaRPr lang="ru-RU" smtClean="0"/>
          </a:p>
          <a:p>
            <a:pPr marL="0" indent="0">
              <a:buNone/>
            </a:pPr>
            <a:r>
              <a:rPr lang="ru-RU" smtClean="0"/>
              <a:t>В </a:t>
            </a:r>
            <a:r>
              <a:rPr lang="ru-RU" dirty="0"/>
              <a:t>самостоятельную игру дети переносят только то, что взволновало их воображение яркими, захватывающими образами, заставило испытать сильные чувства, пробудило интерес, дало пищу для размышлений.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37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Для </a:t>
            </a:r>
            <a:r>
              <a:rPr lang="ru-RU" dirty="0"/>
              <a:t>развития выразительной стороны речи, коммуникативных способностей детей необходимо создание  </a:t>
            </a:r>
            <a:r>
              <a:rPr lang="ru-RU" b="1" dirty="0"/>
              <a:t>условий</a:t>
            </a:r>
            <a:r>
              <a:rPr lang="ru-RU" dirty="0"/>
              <a:t>, в которых каждый ребенок мог бы проявить свои эмоции, чувства, желания и </a:t>
            </a:r>
            <a:r>
              <a:rPr lang="ru-RU" dirty="0" smtClean="0"/>
              <a:t>взгляды.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61306"/>
            <a:ext cx="6192688" cy="347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80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Предполагаемые 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умения </a:t>
            </a:r>
            <a:r>
              <a:rPr lang="ru-RU" b="1" dirty="0">
                <a:solidFill>
                  <a:srgbClr val="002060"/>
                </a:solidFill>
              </a:rPr>
              <a:t>и навыки  </a:t>
            </a:r>
            <a:r>
              <a:rPr lang="ru-RU" b="1" dirty="0" smtClean="0">
                <a:solidFill>
                  <a:srgbClr val="002060"/>
                </a:solidFill>
              </a:rPr>
              <a:t>детей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55000" lnSpcReduction="20000"/>
          </a:bodyPr>
          <a:lstStyle/>
          <a:p>
            <a:r>
              <a:rPr lang="ru-RU" sz="3700" dirty="0"/>
              <a:t>Владеют навыками выразительной речи, правилами хорошего тона, поведения, этикета общения со сверстниками и взрослыми;</a:t>
            </a:r>
          </a:p>
          <a:p>
            <a:r>
              <a:rPr lang="ru-RU" sz="3700" dirty="0"/>
              <a:t>Умеют передавать различные чувства, используя мимику, жест, интонацию; передавать образы сказочных персонажей характерными движениями;</a:t>
            </a:r>
          </a:p>
          <a:p>
            <a:r>
              <a:rPr lang="ru-RU" sz="3700" dirty="0"/>
              <a:t>Умеют взаимодействовать коллективно и согласованно, проявляя свою индивидуальность;</a:t>
            </a:r>
          </a:p>
          <a:p>
            <a:r>
              <a:rPr lang="ru-RU" sz="3700" dirty="0" smtClean="0"/>
              <a:t>Умеют </a:t>
            </a:r>
            <a:r>
              <a:rPr lang="ru-RU" sz="3700" dirty="0"/>
              <a:t>последовательно высказывать свои мысли;</a:t>
            </a:r>
          </a:p>
          <a:p>
            <a:r>
              <a:rPr lang="ru-RU" sz="3700" dirty="0"/>
              <a:t>Знают несколько артикуляционных упражнений,  пальчиковых гимнастик;</a:t>
            </a:r>
          </a:p>
          <a:p>
            <a:r>
              <a:rPr lang="ru-RU" sz="3700" dirty="0"/>
              <a:t>Умеют произносить одну и ту же фразу с разными интонациями, скороговорки в разных темпах, с разной силой голоса;</a:t>
            </a:r>
          </a:p>
          <a:p>
            <a:r>
              <a:rPr lang="ru-RU" sz="3700" dirty="0"/>
              <a:t>Выразительно читать стихотворный текст;</a:t>
            </a:r>
          </a:p>
          <a:p>
            <a:r>
              <a:rPr lang="ru-RU" sz="3700" dirty="0"/>
              <a:t>Владеют  своими чувствами, держатся уверенно перед аудиторией.</a:t>
            </a:r>
          </a:p>
          <a:p>
            <a:endParaRPr lang="ru-RU" sz="3700" b="1" i="1" dirty="0"/>
          </a:p>
          <a:p>
            <a:pPr marL="0" indent="0">
              <a:buNone/>
            </a:pPr>
            <a:endParaRPr lang="ru-RU" sz="37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23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Виды театров для групп раннего и младшего дошкольного возраста </a:t>
            </a:r>
            <a:r>
              <a:rPr lang="ru-RU" dirty="0" smtClean="0">
                <a:solidFill>
                  <a:srgbClr val="0000CC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CC"/>
                </a:solidFill>
                <a:latin typeface="Bookman Old Style" pitchFamily="18" charset="0"/>
              </a:rPr>
            </a:br>
            <a:r>
              <a:rPr lang="en-US" b="1" u="sng" dirty="0" smtClean="0">
                <a:latin typeface="Bookman Old Style" pitchFamily="18" charset="0"/>
              </a:rPr>
              <a:t>I </a:t>
            </a:r>
            <a:r>
              <a:rPr lang="ru-RU" b="1" u="sng" dirty="0" smtClean="0">
                <a:latin typeface="Bookman Old Style" pitchFamily="18" charset="0"/>
              </a:rPr>
              <a:t>младшая группа</a:t>
            </a:r>
          </a:p>
          <a:p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Пальчиковый театр </a:t>
            </a:r>
            <a:r>
              <a:rPr lang="ru-RU" dirty="0" smtClean="0">
                <a:latin typeface="Bookman Old Style" pitchFamily="18" charset="0"/>
              </a:rPr>
              <a:t>– способствует лучшему управлению движениями собственных пальцев</a:t>
            </a:r>
          </a:p>
          <a:p>
            <a:pPr marL="0" indent="0">
              <a:buNone/>
            </a:pPr>
            <a:r>
              <a:rPr lang="en-US" b="1" u="sng" dirty="0" smtClean="0">
                <a:latin typeface="Bookman Old Style" pitchFamily="18" charset="0"/>
              </a:rPr>
              <a:t>II </a:t>
            </a:r>
            <a:r>
              <a:rPr lang="ru-RU" b="1" u="sng" dirty="0" smtClean="0">
                <a:latin typeface="Bookman Old Style" pitchFamily="18" charset="0"/>
              </a:rPr>
              <a:t>младшая группа</a:t>
            </a:r>
          </a:p>
          <a:p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Театр кукол на столе </a:t>
            </a:r>
            <a:r>
              <a:rPr lang="ru-RU" dirty="0" smtClean="0">
                <a:latin typeface="Bookman Old Style" pitchFamily="18" charset="0"/>
              </a:rPr>
              <a:t>– способствует владению техникой управления куклами настольного театра (куклы из бумажных конусов, цилиндров, коробочек, игрушки из ткани, меха, поролона</a:t>
            </a:r>
          </a:p>
          <a:p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Театр картинок и </a:t>
            </a:r>
            <a:r>
              <a:rPr lang="ru-RU" b="1" dirty="0" err="1" smtClean="0">
                <a:solidFill>
                  <a:srgbClr val="0000CC"/>
                </a:solidFill>
                <a:latin typeface="Bookman Old Style" pitchFamily="18" charset="0"/>
              </a:rPr>
              <a:t>фланелеграф</a:t>
            </a:r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latin typeface="Bookman Old Style" pitchFamily="18" charset="0"/>
              </a:rPr>
              <a:t>- </a:t>
            </a:r>
            <a:r>
              <a:rPr lang="ru-RU" altLang="ru-RU" dirty="0" smtClean="0">
                <a:latin typeface="Bookman Old Style" pitchFamily="18" charset="0"/>
              </a:rPr>
              <a:t>развивает                                                                 ловкость, умение управлять своими движениями, концентрировать внимание на одном виде деятельности</a:t>
            </a:r>
            <a:endParaRPr lang="ru-RU" dirty="0" smtClean="0"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b="1" u="sng" dirty="0" smtClean="0">
                <a:latin typeface="Bookman Old Style" pitchFamily="18" charset="0"/>
              </a:rPr>
              <a:t>Средняя группа</a:t>
            </a:r>
          </a:p>
          <a:p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Театр ложек, верховые куклы </a:t>
            </a:r>
            <a:r>
              <a:rPr lang="ru-RU" dirty="0" smtClean="0">
                <a:latin typeface="Bookman Old Style" pitchFamily="18" charset="0"/>
              </a:rPr>
              <a:t>(бибабо, куклы на                                                                              </a:t>
            </a:r>
            <a:r>
              <a:rPr lang="ru-RU" dirty="0" err="1" smtClean="0">
                <a:latin typeface="Bookman Old Style" pitchFamily="18" charset="0"/>
              </a:rPr>
              <a:t>гапите</a:t>
            </a:r>
            <a:r>
              <a:rPr lang="ru-RU" dirty="0" smtClean="0">
                <a:latin typeface="Bookman Old Style" pitchFamily="18" charset="0"/>
              </a:rPr>
              <a:t>) – знакомство детей с театральной ширмой,                                                           основами </a:t>
            </a:r>
            <a:r>
              <a:rPr lang="ru-RU" dirty="0" err="1" smtClean="0">
                <a:latin typeface="Bookman Old Style" pitchFamily="18" charset="0"/>
              </a:rPr>
              <a:t>кукловождения</a:t>
            </a:r>
            <a:endParaRPr lang="ru-RU" dirty="0" smtClean="0"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Теневой театр</a:t>
            </a:r>
            <a:endParaRPr lang="ru-RU" b="1" dirty="0" smtClean="0">
              <a:latin typeface="Bookman Old Style" pitchFamily="18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1556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323528" y="116632"/>
            <a:ext cx="8640960" cy="48961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sng" strike="noStrike" kern="120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«</a:t>
            </a:r>
            <a:r>
              <a:rPr kumimoji="0" lang="ru-RU" sz="2800" b="1" i="0" u="sng" strike="noStrike" kern="120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Театр теней</a:t>
            </a: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»</a:t>
            </a: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считается одним из самых условных театров. В нем нет, никаких рассеивающих внимание впечатлений (красок, рельефа), поэтому  внимание ребенка-зрителя не разбрасывается на множественных и разнородных признаках предмета, а сосредоточено только  на его форме и движении. Именно поэтому он доступен и хорошо воспринимаем детьми. Именно потому, что силуэт – обобщение, он понятен детям. Надо только, чтобы силуэты были сделаны выразительно, без мелких подробностей и живо в смысле движения».  (Н. Я. Симонович-Ефимова)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556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Виды театров для групп старшего дошкольного возраста</a:t>
            </a:r>
            <a:endParaRPr lang="ru-RU" dirty="0" smtClean="0"/>
          </a:p>
          <a:p>
            <a:pPr marL="0" indent="0">
              <a:buNone/>
            </a:pPr>
            <a:r>
              <a:rPr lang="ru-RU" b="1" u="sng" dirty="0" smtClean="0">
                <a:latin typeface="Bookman Old Style" pitchFamily="18" charset="0"/>
              </a:rPr>
              <a:t>Старшая группа</a:t>
            </a:r>
          </a:p>
          <a:p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Кукольный театр</a:t>
            </a:r>
          </a:p>
          <a:p>
            <a:r>
              <a:rPr lang="ru-RU" b="1" dirty="0" smtClean="0">
                <a:solidFill>
                  <a:srgbClr val="0000CC"/>
                </a:solidFill>
                <a:latin typeface="Bookman Old Style" pitchFamily="18" charset="0"/>
              </a:rPr>
              <a:t>Знакомство с куклами-марионетками, куклами с «живой рукой»</a:t>
            </a:r>
            <a:r>
              <a:rPr lang="ru-RU" dirty="0" smtClean="0">
                <a:solidFill>
                  <a:srgbClr val="0000CC"/>
                </a:solidFill>
                <a:latin typeface="Bookman Old Style" pitchFamily="18" charset="0"/>
              </a:rPr>
              <a:t>, </a:t>
            </a:r>
            <a:r>
              <a:rPr lang="ru-RU" dirty="0" smtClean="0">
                <a:latin typeface="Bookman Old Style" pitchFamily="18" charset="0"/>
              </a:rPr>
              <a:t>обучение технике управления этими куклами.</a:t>
            </a:r>
          </a:p>
          <a:p>
            <a:pPr marL="0" indent="0">
              <a:buNone/>
            </a:pPr>
            <a:r>
              <a:rPr lang="ru-RU" b="1" u="sng" dirty="0" smtClean="0">
                <a:latin typeface="Bookman Old Style" pitchFamily="18" charset="0"/>
              </a:rPr>
              <a:t>Подготовительная к школе группа</a:t>
            </a:r>
          </a:p>
          <a:p>
            <a:r>
              <a:rPr lang="ru-RU" b="1" dirty="0" smtClean="0">
                <a:solidFill>
                  <a:srgbClr val="0036A2"/>
                </a:solidFill>
                <a:latin typeface="Bookman Old Style" pitchFamily="18" charset="0"/>
              </a:rPr>
              <a:t>Знакомство с куклами с «живой рукой», людьми-куклами и тростевыми куклами</a:t>
            </a:r>
            <a:r>
              <a:rPr lang="ru-RU" dirty="0" smtClean="0">
                <a:latin typeface="Bookman Old Style" pitchFamily="18" charset="0"/>
              </a:rPr>
              <a:t>; обучение технике работы с этими куклами.</a:t>
            </a:r>
          </a:p>
          <a:p>
            <a:pPr>
              <a:buNone/>
            </a:pPr>
            <a:r>
              <a:rPr lang="ru-RU" b="1" u="sng" dirty="0" err="1" smtClean="0">
                <a:latin typeface="Bookman Old Style" pitchFamily="18" charset="0"/>
              </a:rPr>
              <a:t>Гапит</a:t>
            </a:r>
            <a:r>
              <a:rPr lang="ru-RU" dirty="0" smtClean="0">
                <a:latin typeface="Bookman Old Style" pitchFamily="18" charset="0"/>
              </a:rPr>
              <a:t> – деревянный стержень.</a:t>
            </a:r>
          </a:p>
          <a:p>
            <a:pPr>
              <a:buNone/>
            </a:pPr>
            <a:r>
              <a:rPr lang="ru-RU" b="1" u="sng" dirty="0" smtClean="0">
                <a:latin typeface="Bookman Old Style" pitchFamily="18" charset="0"/>
              </a:rPr>
              <a:t>кукла-марионетка</a:t>
            </a:r>
            <a:r>
              <a:rPr lang="ru-RU" b="1" dirty="0" smtClean="0">
                <a:latin typeface="Bookman Old Style" pitchFamily="18" charset="0"/>
              </a:rPr>
              <a:t> </a:t>
            </a:r>
            <a:r>
              <a:rPr lang="ru-RU" dirty="0" smtClean="0">
                <a:latin typeface="Bookman Old Style" pitchFamily="18" charset="0"/>
              </a:rPr>
              <a:t>– приводится в движение с помощью крестовины ВАГИ, к которой на ниточках подвешивается игрушка.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b="1" u="sng" dirty="0" smtClean="0">
                <a:latin typeface="Bookman Old Style" pitchFamily="18" charset="0"/>
              </a:rPr>
              <a:t>куклы-люди</a:t>
            </a:r>
            <a:r>
              <a:rPr lang="ru-RU" dirty="0" smtClean="0">
                <a:latin typeface="Bookman Old Style" pitchFamily="18" charset="0"/>
              </a:rPr>
              <a:t> – ребенок надевает на себя костюм, изготовленный из поролона, обтянутого тканью.</a:t>
            </a:r>
          </a:p>
          <a:p>
            <a:pPr>
              <a:buNone/>
            </a:pPr>
            <a:r>
              <a:rPr lang="ru-RU" b="1" u="sng" dirty="0" smtClean="0">
                <a:latin typeface="Bookman Old Style" pitchFamily="18" charset="0"/>
              </a:rPr>
              <a:t>кукла с «живой рукой» </a:t>
            </a:r>
            <a:r>
              <a:rPr lang="ru-RU" dirty="0" smtClean="0">
                <a:latin typeface="Bookman Old Style" pitchFamily="18" charset="0"/>
              </a:rPr>
              <a:t>- вместо рук куклы руки кукловода в перчатках. Кукла состоит из деревянного стержня, головы из папье-маше. На бороздке, прорезанной вокруг шеи, держится свободно свисающий костюм.</a:t>
            </a:r>
            <a:endParaRPr lang="ru-RU" b="1" dirty="0" smtClean="0">
              <a:latin typeface="Bookman Old Style" pitchFamily="18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1556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«Театрализованная деятельность является неисчерпаемым источником развития чувств, переживаний и эмоциональных открытий ребёнка, приобщает его к духовному богатству. Постановка сказки заставляет волноваться, сопереживать персонажу и событиям, и в процессе этого сопереживания создаются определённые отношения и моральные оценки, просто сообщаемые и усваиваемые» 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                                                                                      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 </a:t>
            </a:r>
            <a:r>
              <a:rPr lang="ru-RU" b="1" i="1" dirty="0"/>
              <a:t>В. А. Сухомлинский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48680"/>
            <a:ext cx="7848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6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Основные параметры диагностики детей </a:t>
            </a:r>
            <a:r>
              <a:rPr lang="ru-RU" sz="2800" dirty="0" smtClean="0">
                <a:solidFill>
                  <a:srgbClr val="0036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800" dirty="0" smtClean="0">
                <a:solidFill>
                  <a:srgbClr val="0036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40769"/>
            <a:ext cx="6246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man Old Style" pitchFamily="18" charset="0"/>
              </a:rPr>
              <a:t>средней группе</a:t>
            </a:r>
            <a:endParaRPr lang="ru-RU" sz="2000" dirty="0" smtClean="0">
              <a:latin typeface="Bookman Old Style" pitchFamily="18" charset="0"/>
            </a:endParaRPr>
          </a:p>
          <a:p>
            <a:r>
              <a:rPr lang="ru-RU" dirty="0" smtClean="0">
                <a:latin typeface="Bookman Old Style" pitchFamily="18" charset="0"/>
              </a:rPr>
              <a:t>(умеет разыгрывать несложные сюжеты, использует выразительные средства)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492896"/>
            <a:ext cx="4572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Bookman Old Style" pitchFamily="18" charset="0"/>
              </a:rPr>
              <a:t>старшей группе</a:t>
            </a:r>
          </a:p>
          <a:p>
            <a:r>
              <a:rPr lang="ru-RU" dirty="0" smtClean="0">
                <a:latin typeface="Bookman Old Style" pitchFamily="18" charset="0"/>
              </a:rPr>
              <a:t>(умеет разыгрывать несложные сюжеты, использует выразительные</a:t>
            </a:r>
          </a:p>
          <a:p>
            <a:r>
              <a:rPr lang="ru-RU" dirty="0" smtClean="0">
                <a:latin typeface="Bookman Old Style" pitchFamily="18" charset="0"/>
              </a:rPr>
              <a:t>средства, пантомимические навыки, умеет проявлять творческую инициативу, импровизировать)</a:t>
            </a:r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6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algn="ctr"/>
            <a:endParaRPr lang="en-US" b="1" dirty="0" smtClean="0">
              <a:ln w="11430"/>
              <a:solidFill>
                <a:srgbClr val="0036A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ln w="11430"/>
                <a:solidFill>
                  <a:srgbClr val="0036A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Театр – Это самая настоящая игра, которая никогда не надоест, потому что изменяется, усложняется и развивается вместе с детьми</a:t>
            </a:r>
            <a:endParaRPr lang="ru-RU" b="1" dirty="0">
              <a:ln w="11430"/>
              <a:solidFill>
                <a:srgbClr val="0036A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6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6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Спасибо за внимание!</a:t>
            </a:r>
            <a:endParaRPr lang="ru-RU" sz="6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6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	Современное </a:t>
            </a:r>
            <a:r>
              <a:rPr lang="ru-RU" dirty="0"/>
              <a:t>общество предъявляет все более высокие требования к коммуникативной деятельности личности. </a:t>
            </a:r>
            <a:r>
              <a:rPr lang="ru-RU" dirty="0" smtClean="0"/>
              <a:t>	Меняются </a:t>
            </a:r>
            <a:r>
              <a:rPr lang="ru-RU" dirty="0"/>
              <a:t>способы, средства и даже некоторые формулы этикета общения. </a:t>
            </a:r>
            <a:r>
              <a:rPr lang="ru-RU" dirty="0" smtClean="0"/>
              <a:t>	Несмотря </a:t>
            </a:r>
            <a:r>
              <a:rPr lang="ru-RU" dirty="0"/>
              <a:t>на то, что  на смену классическому жанру общения приходит современное общение, с применением </a:t>
            </a:r>
            <a:r>
              <a:rPr lang="ru-RU" dirty="0" smtClean="0"/>
              <a:t>ИКТ, общение </a:t>
            </a:r>
            <a:r>
              <a:rPr lang="ru-RU" dirty="0"/>
              <a:t>как главный способ взаимодействия остается востребованным на протяжении всей жизни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50458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9000">
        <p:checker/>
      </p:transition>
    </mc:Choice>
    <mc:Fallback xmlns="">
      <p:transition spd="slow" advTm="9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	Умение </a:t>
            </a:r>
            <a:r>
              <a:rPr lang="ru-RU" dirty="0"/>
              <a:t>общаться – большое искусство и жизненно важная необходимость для всех людей, в том числе и для детей. Общение дает знания, радость от контактов.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	Самый </a:t>
            </a:r>
            <a:r>
              <a:rPr lang="ru-RU" dirty="0"/>
              <a:t>короткий путь эмоционального раскрепощения ребенка, снятие сжатости, обучения чувствованию и художественному воображению - это путь через игру, фантазирование, сочинительство. </a:t>
            </a:r>
            <a:r>
              <a:rPr lang="ru-RU" dirty="0" smtClean="0"/>
              <a:t>	Театрализованные </a:t>
            </a:r>
            <a:r>
              <a:rPr lang="ru-RU" dirty="0"/>
              <a:t>игры как нельзя лучше способствуют развитию коммуникативных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414098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	Театрализованная </a:t>
            </a:r>
            <a:r>
              <a:rPr lang="ru-RU" b="1" dirty="0"/>
              <a:t>игра</a:t>
            </a:r>
            <a:r>
              <a:rPr lang="ru-RU" dirty="0"/>
              <a:t> – одна из наиболее совершенных и эффективных форм реализации самостоятельной речевой активности; это моделирование социальных отношений, подчиненное сюжету сценариев обозначенных временных и пространственных характеристиках. </a:t>
            </a:r>
          </a:p>
          <a:p>
            <a:pPr marL="0" indent="0">
              <a:buNone/>
            </a:pPr>
            <a:r>
              <a:rPr lang="ru-RU" b="1" dirty="0" smtClean="0"/>
              <a:t>	Театрализованная </a:t>
            </a:r>
            <a:r>
              <a:rPr lang="ru-RU" b="1" dirty="0"/>
              <a:t>игра</a:t>
            </a:r>
            <a:r>
              <a:rPr lang="ru-RU" dirty="0"/>
              <a:t> является эффективным средством коммуникативного развития и создает благоприятные условия для развития чувства партнерства и освоения способов позитивного взаимодействия..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30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Задачи  по развитию коммуникативных способностей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300" dirty="0">
                <a:cs typeface="Times New Roman" pitchFamily="18" charset="0"/>
              </a:rPr>
              <a:t>Создание условий для реализации творческой активности детей дошкольного возраста, способствующих развитию коммуникативных навыков</a:t>
            </a:r>
          </a:p>
          <a:p>
            <a:r>
              <a:rPr lang="ru-RU" sz="3300" dirty="0" smtClean="0">
                <a:cs typeface="Times New Roman" pitchFamily="18" charset="0"/>
              </a:rPr>
              <a:t>Разработка </a:t>
            </a:r>
            <a:r>
              <a:rPr lang="ru-RU" sz="3300" dirty="0">
                <a:cs typeface="Times New Roman" pitchFamily="18" charset="0"/>
              </a:rPr>
              <a:t>системы мероприятий, развивающих занятий, направленных на решение спектра проблем, касающихся развития коммуникативных навыков у детей дошкольного возраста. </a:t>
            </a:r>
          </a:p>
          <a:p>
            <a:r>
              <a:rPr lang="ru-RU" sz="3300" dirty="0" smtClean="0">
                <a:cs typeface="Times New Roman" pitchFamily="18" charset="0"/>
              </a:rPr>
              <a:t>Определение </a:t>
            </a:r>
            <a:r>
              <a:rPr lang="ru-RU" sz="3300" dirty="0">
                <a:cs typeface="Times New Roman" pitchFamily="18" charset="0"/>
              </a:rPr>
              <a:t>организованных форм театрализованных игр и представлений, как одного из средств развития коммуникативных навыков у детей дошкольного возраста. </a:t>
            </a:r>
          </a:p>
          <a:p>
            <a:pPr>
              <a:spcBef>
                <a:spcPts val="0"/>
              </a:spcBef>
            </a:pPr>
            <a:endParaRPr lang="ru-RU" sz="3300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2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Театр - особая среда для  развития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 творческих  и коммуникативных  способностей детей.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500" smtClean="0"/>
              <a:t>	Это </a:t>
            </a:r>
            <a:r>
              <a:rPr lang="ru-RU" sz="3500" dirty="0"/>
              <a:t>ключ к нравственному развитию ребёнка, который открывает новую грань деятельности, приобщает не только к искусству мимики и жеста, но и к культуре общения. Ценность театральной деятельности в том, что она помогает детям зрительно  увидеть содержание  литературного произведения, развивает воображение, без которого невозможно полноценное восприятие художественной литературы.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70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 </a:t>
            </a:r>
            <a:r>
              <a:rPr lang="ru-RU" b="1" dirty="0">
                <a:solidFill>
                  <a:srgbClr val="002060"/>
                </a:solidFill>
              </a:rPr>
              <a:t>Значение театрализованной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ru-RU" sz="3400" dirty="0"/>
              <a:t>Расширяются и углубляются  знания детей об окружающем мире; </a:t>
            </a:r>
          </a:p>
          <a:p>
            <a:pPr>
              <a:lnSpc>
                <a:spcPct val="80000"/>
              </a:lnSpc>
            </a:pPr>
            <a:r>
              <a:rPr lang="ru-RU" sz="3400" dirty="0" smtClean="0"/>
              <a:t>Развиваются </a:t>
            </a:r>
            <a:r>
              <a:rPr lang="ru-RU" sz="3400" dirty="0"/>
              <a:t>психические процессы: внимание, память, восприятие, воображение;</a:t>
            </a:r>
          </a:p>
          <a:p>
            <a:pPr>
              <a:lnSpc>
                <a:spcPct val="80000"/>
              </a:lnSpc>
            </a:pPr>
            <a:r>
              <a:rPr lang="ru-RU" sz="3400" dirty="0"/>
              <a:t>Происходит развитие различных анализаторов: зрительного, слухового, </a:t>
            </a:r>
            <a:r>
              <a:rPr lang="ru-RU" sz="3400" dirty="0" err="1"/>
              <a:t>речедвигательного</a:t>
            </a:r>
            <a:r>
              <a:rPr lang="ru-RU" sz="3400" dirty="0"/>
              <a:t>;</a:t>
            </a:r>
          </a:p>
          <a:p>
            <a:pPr>
              <a:lnSpc>
                <a:spcPct val="80000"/>
              </a:lnSpc>
            </a:pPr>
            <a:r>
              <a:rPr lang="ru-RU" sz="3400" dirty="0"/>
              <a:t>Активизируется и совершенствуется словарный запас, грамматический строй речи, звукопроизношение, навыки связной речи, интонационная сторона речи, темп, выразительность;</a:t>
            </a:r>
          </a:p>
          <a:p>
            <a:pPr>
              <a:lnSpc>
                <a:spcPct val="80000"/>
              </a:lnSpc>
            </a:pPr>
            <a:r>
              <a:rPr lang="ru-RU" sz="3400" dirty="0"/>
              <a:t>Совершенствуется моторика, координация, целенаправленность движений</a:t>
            </a:r>
          </a:p>
          <a:p>
            <a:pPr>
              <a:lnSpc>
                <a:spcPct val="80000"/>
              </a:lnSpc>
            </a:pPr>
            <a:r>
              <a:rPr lang="ru-RU" sz="3400" dirty="0"/>
              <a:t>Развивается эмоционально-волевая сфера;</a:t>
            </a:r>
          </a:p>
          <a:p>
            <a:pPr>
              <a:lnSpc>
                <a:spcPct val="80000"/>
              </a:lnSpc>
            </a:pPr>
            <a:r>
              <a:rPr lang="ru-RU" sz="3400" dirty="0"/>
              <a:t>Происходит коррекция поведения</a:t>
            </a:r>
          </a:p>
          <a:p>
            <a:pPr>
              <a:lnSpc>
                <a:spcPct val="80000"/>
              </a:lnSpc>
            </a:pPr>
            <a:r>
              <a:rPr lang="ru-RU" sz="3400" dirty="0"/>
              <a:t>Формируется опыт поведения</a:t>
            </a:r>
          </a:p>
          <a:p>
            <a:pPr>
              <a:lnSpc>
                <a:spcPct val="80000"/>
              </a:lnSpc>
            </a:pPr>
            <a:r>
              <a:rPr lang="ru-RU" sz="3400" dirty="0"/>
              <a:t>Стимулируется развитие творческой, поисковой активности, самостоятельности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4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Театрализованная деятельность развивает</a:t>
            </a:r>
            <a:r>
              <a:rPr lang="ru-RU" sz="4000" b="1" dirty="0" smtClean="0"/>
              <a:t>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личность ребенка, </a:t>
            </a:r>
            <a:endParaRPr lang="ru-RU" sz="2800" dirty="0" smtClean="0"/>
          </a:p>
          <a:p>
            <a:r>
              <a:rPr lang="ru-RU" sz="2800" dirty="0" smtClean="0"/>
              <a:t>пробуждает  </a:t>
            </a:r>
            <a:r>
              <a:rPr lang="ru-RU" sz="2800" dirty="0"/>
              <a:t>интерес к литературе, </a:t>
            </a:r>
            <a:endParaRPr lang="ru-RU" sz="2800" dirty="0" smtClean="0"/>
          </a:p>
          <a:p>
            <a:r>
              <a:rPr lang="ru-RU" sz="2800" dirty="0" smtClean="0"/>
              <a:t>музыке</a:t>
            </a:r>
            <a:r>
              <a:rPr lang="ru-RU" sz="2800" dirty="0"/>
              <a:t>, </a:t>
            </a:r>
            <a:endParaRPr lang="ru-RU" sz="2800" dirty="0" smtClean="0"/>
          </a:p>
          <a:p>
            <a:r>
              <a:rPr lang="ru-RU" sz="2800" dirty="0" smtClean="0"/>
              <a:t>театру</a:t>
            </a:r>
            <a:r>
              <a:rPr lang="ru-RU" sz="2800" dirty="0"/>
              <a:t>, </a:t>
            </a:r>
            <a:endParaRPr lang="ru-RU" sz="2800" dirty="0" smtClean="0"/>
          </a:p>
          <a:p>
            <a:r>
              <a:rPr lang="ru-RU" sz="2800" dirty="0" smtClean="0"/>
              <a:t>совершенствует </a:t>
            </a:r>
            <a:r>
              <a:rPr lang="ru-RU" sz="2800" dirty="0"/>
              <a:t>навык воплощать в игре определенные переживания, </a:t>
            </a:r>
            <a:endParaRPr lang="ru-RU" sz="2800" dirty="0" smtClean="0"/>
          </a:p>
          <a:p>
            <a:r>
              <a:rPr lang="ru-RU" sz="2800" dirty="0" smtClean="0"/>
              <a:t>ребенок </a:t>
            </a:r>
            <a:r>
              <a:rPr lang="ru-RU" sz="2800" dirty="0"/>
              <a:t>создает для себя новые образы, </a:t>
            </a:r>
            <a:endParaRPr lang="ru-RU" sz="2800" dirty="0" smtClean="0"/>
          </a:p>
          <a:p>
            <a:r>
              <a:rPr lang="ru-RU" sz="2800" dirty="0" smtClean="0"/>
              <a:t>выражает </a:t>
            </a:r>
            <a:r>
              <a:rPr lang="ru-RU" sz="2800" dirty="0"/>
              <a:t>свои чувства словами при общении с другими.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89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820</Words>
  <Application>Microsoft Office PowerPoint</Application>
  <PresentationFormat>Экран (4:3)</PresentationFormat>
  <Paragraphs>119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Bookman Old Style</vt:lpstr>
      <vt:lpstr>Calibri</vt:lpstr>
      <vt:lpstr>Comic Sans MS</vt:lpstr>
      <vt:lpstr>Constantia</vt:lpstr>
      <vt:lpstr>Times New Roman</vt:lpstr>
      <vt:lpstr>Wingdings</vt:lpstr>
      <vt:lpstr>Тема Office</vt:lpstr>
      <vt:lpstr>   РОЛЬ   ТЕАТРАЛИЗОВАННОЙ ДЕЯТЕЛЬНОСТИ    В    РАЗВИТИИ КОММУНИКАТИВНЫХ     НАВЫКОВ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 по развитию коммуникативных способностей детей</vt:lpstr>
      <vt:lpstr>Театр - особая среда для  развития  творческих  и коммуникативных  способностей детей.</vt:lpstr>
      <vt:lpstr> Значение театрализованной деятельности</vt:lpstr>
      <vt:lpstr>Театрализованная деятельность развивает:</vt:lpstr>
      <vt:lpstr>Театрализованная деятельность требует  от детей:</vt:lpstr>
      <vt:lpstr> Формы работы</vt:lpstr>
      <vt:lpstr>Каким образом  может быть организована театрализованная деятельность в детском саду?</vt:lpstr>
      <vt:lpstr>Презентация PowerPoint</vt:lpstr>
      <vt:lpstr>Презентация PowerPoint</vt:lpstr>
      <vt:lpstr>Презентация PowerPoint</vt:lpstr>
      <vt:lpstr>Предполагаемые   умения и навыки  детей.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35</cp:revision>
  <dcterms:created xsi:type="dcterms:W3CDTF">2015-03-01T13:16:57Z</dcterms:created>
  <dcterms:modified xsi:type="dcterms:W3CDTF">2020-09-12T06:13:41Z</dcterms:modified>
</cp:coreProperties>
</file>