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0" r:id="rId11"/>
    <p:sldId id="265" r:id="rId12"/>
    <p:sldId id="269" r:id="rId13"/>
    <p:sldId id="266" r:id="rId14"/>
    <p:sldId id="267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FFFF66"/>
    <a:srgbClr val="800000"/>
    <a:srgbClr val="003300"/>
    <a:srgbClr val="00660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0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786E7-6D76-4C1A-958C-B1458971DCCD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2A4F2-95E3-45DB-B920-D4D2296B19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786E7-6D76-4C1A-958C-B1458971DCCD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2A4F2-95E3-45DB-B920-D4D2296B19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786E7-6D76-4C1A-958C-B1458971DCCD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2A4F2-95E3-45DB-B920-D4D2296B19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DEB13-2D69-4411-969B-17DCA620BDB7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971F3-A339-4587-9D5E-511FE2521F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DEB13-2D69-4411-969B-17DCA620BDB7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971F3-A339-4587-9D5E-511FE2521F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DEB13-2D69-4411-969B-17DCA620BDB7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971F3-A339-4587-9D5E-511FE2521F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DEB13-2D69-4411-969B-17DCA620BDB7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971F3-A339-4587-9D5E-511FE2521F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DEB13-2D69-4411-969B-17DCA620BDB7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971F3-A339-4587-9D5E-511FE2521F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DEB13-2D69-4411-969B-17DCA620BDB7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971F3-A339-4587-9D5E-511FE2521F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DEB13-2D69-4411-969B-17DCA620BDB7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971F3-A339-4587-9D5E-511FE2521F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DEB13-2D69-4411-969B-17DCA620BDB7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971F3-A339-4587-9D5E-511FE2521F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786E7-6D76-4C1A-958C-B1458971DCCD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2A4F2-95E3-45DB-B920-D4D2296B19C2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2050" name="Picture 2" descr="C:\Users\Ирина\Desktop\orig.jpg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76225" y="-228600"/>
            <a:ext cx="9696450" cy="73152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DEB13-2D69-4411-969B-17DCA620BDB7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971F3-A339-4587-9D5E-511FE2521F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DEB13-2D69-4411-969B-17DCA620BDB7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971F3-A339-4587-9D5E-511FE2521F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DEB13-2D69-4411-969B-17DCA620BDB7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971F3-A339-4587-9D5E-511FE2521F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786E7-6D76-4C1A-958C-B1458971DCCD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2A4F2-95E3-45DB-B920-D4D2296B19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786E7-6D76-4C1A-958C-B1458971DCCD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2A4F2-95E3-45DB-B920-D4D2296B19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786E7-6D76-4C1A-958C-B1458971DCCD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2A4F2-95E3-45DB-B920-D4D2296B19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786E7-6D76-4C1A-958C-B1458971DCCD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2A4F2-95E3-45DB-B920-D4D2296B19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786E7-6D76-4C1A-958C-B1458971DCCD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2A4F2-95E3-45DB-B920-D4D2296B19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786E7-6D76-4C1A-958C-B1458971DCCD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2A4F2-95E3-45DB-B920-D4D2296B19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786E7-6D76-4C1A-958C-B1458971DCCD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2A4F2-95E3-45DB-B920-D4D2296B19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1786E7-6D76-4C1A-958C-B1458971DCCD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C2A4F2-95E3-45DB-B920-D4D2296B19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DDEB13-2D69-4411-969B-17DCA620BDB7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A971F3-A339-4587-9D5E-511FE2521FCF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26" name="Picture 2" descr="C:\Users\Ирина\Desktop\orig.jpg"/>
          <p:cNvPicPr>
            <a:picLocks noChangeAspect="1" noChangeArrowheads="1"/>
          </p:cNvPicPr>
          <p:nvPr userDrawn="1"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-276225" y="-228600"/>
            <a:ext cx="9696450" cy="73152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3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Методы и приемы развития речи детей средней группы детского сада</a:t>
            </a:r>
          </a:p>
          <a:p>
            <a:pPr algn="ctr">
              <a:buNone/>
            </a:pPr>
            <a:endParaRPr lang="ru-RU" b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«Есть все фактические и теоретические основания утверждать, что не только интеллектуальное развитие ребенка, но и формирование его характера, эмоций и личности в целом находится в непосредственной зависимости от речи»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Выготский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Л.С.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b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18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Доклад к педсовету </a:t>
            </a:r>
          </a:p>
          <a:p>
            <a:pPr algn="r">
              <a:buNone/>
            </a:pPr>
            <a:r>
              <a:rPr lang="ru-RU" sz="18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воспитателя МДОУ «Детский сад  № 234» </a:t>
            </a:r>
          </a:p>
          <a:p>
            <a:pPr algn="r">
              <a:buNone/>
            </a:pPr>
            <a:r>
              <a:rPr lang="ru-RU" sz="18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Ермолаевой И.В.</a:t>
            </a:r>
            <a:endParaRPr lang="ru-RU" sz="1800" b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Формирование грамматического строя речи</a:t>
            </a:r>
            <a:endParaRPr lang="ru-RU" sz="4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Дидактические игры и упражнения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Ирина\Desktop\Новая папка\IMG_247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5616" y="2204864"/>
            <a:ext cx="5940152" cy="44551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Ирина\Desktop\Новая папка\IMG_247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52165" y="260648"/>
            <a:ext cx="4891835" cy="3672408"/>
          </a:xfrm>
          <a:prstGeom prst="rect">
            <a:avLst/>
          </a:prstGeom>
          <a:noFill/>
        </p:spPr>
      </p:pic>
      <p:pic>
        <p:nvPicPr>
          <p:cNvPr id="2050" name="Picture 2" descr="F:\IMG_250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252536" y="2852936"/>
            <a:ext cx="4896544" cy="3672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Формирование связной речи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76056" y="980728"/>
            <a:ext cx="4067944" cy="4104455"/>
          </a:xfrm>
        </p:spPr>
        <p:txBody>
          <a:bodyPr>
            <a:normAutofit lnSpcReduction="10000"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Дидактические игры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Сюжетно-ролевые игры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Театрализованная деятельность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Чтение стихов с помощью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мнемотаблиц</a:t>
            </a: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еседы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F:\IMG_25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52536" y="2492896"/>
            <a:ext cx="5401616" cy="40512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Ирина\Desktop\Новая папка\IMG_246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88640"/>
            <a:ext cx="4019939" cy="3014954"/>
          </a:xfrm>
          <a:prstGeom prst="rect">
            <a:avLst/>
          </a:prstGeom>
          <a:noFill/>
        </p:spPr>
      </p:pic>
      <p:pic>
        <p:nvPicPr>
          <p:cNvPr id="11266" name="Picture 2" descr="C:\Users\Ирина\Desktop\IMG_246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-79413"/>
            <a:ext cx="4427984" cy="3320989"/>
          </a:xfrm>
          <a:prstGeom prst="rect">
            <a:avLst/>
          </a:prstGeom>
          <a:noFill/>
        </p:spPr>
      </p:pic>
      <p:pic>
        <p:nvPicPr>
          <p:cNvPr id="11267" name="Picture 3" descr="C:\Users\Ирина\Desktop\IMG_247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356992"/>
            <a:ext cx="4320480" cy="3242366"/>
          </a:xfrm>
          <a:prstGeom prst="rect">
            <a:avLst/>
          </a:prstGeom>
          <a:noFill/>
        </p:spPr>
      </p:pic>
      <p:pic>
        <p:nvPicPr>
          <p:cNvPr id="4098" name="Picture 2" descr="F:\IMG_249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6016" y="3284984"/>
            <a:ext cx="4427984" cy="33209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60648"/>
            <a:ext cx="8686800" cy="586551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rgbClr val="CC0099"/>
                </a:solidFill>
                <a:latin typeface="1Isadora M Bold" pitchFamily="18" charset="0"/>
                <a:cs typeface="Times New Roman" pitchFamily="18" charset="0"/>
              </a:rPr>
              <a:t>Мы все пришли на свет на этот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CC0099"/>
                </a:solidFill>
                <a:latin typeface="1Isadora M Bold" pitchFamily="18" charset="0"/>
                <a:cs typeface="Times New Roman" pitchFamily="18" charset="0"/>
              </a:rPr>
              <a:t>Творить добро, надеяться, </a:t>
            </a:r>
          </a:p>
          <a:p>
            <a:pPr>
              <a:buNone/>
            </a:pPr>
            <a:r>
              <a:rPr lang="ru-RU" sz="4000" b="1" dirty="0">
                <a:solidFill>
                  <a:srgbClr val="CC0099"/>
                </a:solidFill>
                <a:latin typeface="1Isadora M Bold" pitchFamily="18" charset="0"/>
                <a:cs typeface="Times New Roman" pitchFamily="18" charset="0"/>
              </a:rPr>
              <a:t>Л</a:t>
            </a:r>
            <a:r>
              <a:rPr lang="ru-RU" sz="4000" b="1" dirty="0" smtClean="0">
                <a:solidFill>
                  <a:srgbClr val="CC0099"/>
                </a:solidFill>
                <a:latin typeface="1Isadora M Bold" pitchFamily="18" charset="0"/>
                <a:cs typeface="Times New Roman" pitchFamily="18" charset="0"/>
              </a:rPr>
              <a:t>юбить,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CC0099"/>
                </a:solidFill>
                <a:latin typeface="1Isadora M Bold" pitchFamily="18" charset="0"/>
                <a:cs typeface="Times New Roman" pitchFamily="18" charset="0"/>
              </a:rPr>
              <a:t>Смеяться, плакать, 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CC0099"/>
                </a:solidFill>
                <a:latin typeface="1Isadora M Bold" pitchFamily="18" charset="0"/>
                <a:cs typeface="Times New Roman" pitchFamily="18" charset="0"/>
              </a:rPr>
              <a:t>Но при всем при этом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CC0099"/>
                </a:solidFill>
                <a:latin typeface="1Isadora M Bold" pitchFamily="18" charset="0"/>
                <a:cs typeface="Times New Roman" pitchFamily="18" charset="0"/>
              </a:rPr>
              <a:t>Должны мы научиться говорить!</a:t>
            </a:r>
          </a:p>
          <a:p>
            <a:pPr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Ирина\Desktop\Новая папка\olqfauy-004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52536" y="1412776"/>
            <a:ext cx="3403600" cy="3960813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3347864" y="332656"/>
            <a:ext cx="5338936" cy="5793507"/>
          </a:xfr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ru-RU" sz="2200" dirty="0" smtClean="0"/>
              <a:t>       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Овладение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родным языком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является одним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из важнейших приобретений ребенка в дошкольном детстве. Речь связана с познанием окружающего мира, развитием сознания и личности.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Речь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формируется в процессе существования ребенка в социальной среде. Ее возникновение и развитие вызываются потребностями общения, нуждами жизнедеятельности. Противоречия, возникающие в общении, ведут к развитию речевой способности, к овладению все новыми средствами общения, формами речи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   Вывод: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развитие речи – важнейшее направление развития ребенка.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Направления развития речи детей 4-5 лет</a:t>
            </a: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Развивающая речевая среда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словаря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звуковой культуры речи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грамматического строя речи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связной речи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rmAutofit/>
          </a:bodyPr>
          <a:lstStyle/>
          <a:p>
            <a:pPr algn="l"/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Развивающая речевая среда</a:t>
            </a:r>
            <a:b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Наблюдения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D:\Ирина\Фото Ладушки\IMG_236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4229092">
            <a:off x="88506" y="2660449"/>
            <a:ext cx="4320480" cy="3240360"/>
          </a:xfrm>
          <a:prstGeom prst="rect">
            <a:avLst/>
          </a:prstGeom>
          <a:noFill/>
        </p:spPr>
      </p:pic>
      <p:pic>
        <p:nvPicPr>
          <p:cNvPr id="1027" name="Picture 3" descr="F:\IMG_250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6174122">
            <a:off x="4855735" y="1913344"/>
            <a:ext cx="4388432" cy="32913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Наглядный материал</a:t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«Учите ребёнка каким-нибудь неизвестным ему пяти словам – он будет долго и напрасно мучиться, но свяжите двадцать таких слов с картинками, и он их усвоит на лету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».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</a:t>
            </a:r>
            <a:r>
              <a:rPr lang="ru-RU" sz="1800" b="1" i="1" dirty="0">
                <a:latin typeface="Times New Roman" pitchFamily="18" charset="0"/>
                <a:cs typeface="Times New Roman" pitchFamily="18" charset="0"/>
              </a:rPr>
              <a:t>К.Д. Ушинский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Users\Ирина\Desktop\Новая папка\IMG_245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412776"/>
            <a:ext cx="3110474" cy="2332856"/>
          </a:xfrm>
          <a:prstGeom prst="rect">
            <a:avLst/>
          </a:prstGeom>
          <a:noFill/>
        </p:spPr>
      </p:pic>
      <p:pic>
        <p:nvPicPr>
          <p:cNvPr id="5124" name="Picture 4" descr="C:\Users\Ирина\Desktop\IMG_248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87624" y="4005064"/>
            <a:ext cx="3261191" cy="2376264"/>
          </a:xfrm>
          <a:prstGeom prst="rect">
            <a:avLst/>
          </a:prstGeom>
          <a:noFill/>
        </p:spPr>
      </p:pic>
      <p:pic>
        <p:nvPicPr>
          <p:cNvPr id="5125" name="Picture 5" descr="C:\Users\Ирина\Desktop\IMG_248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56027" y="1628800"/>
            <a:ext cx="4187973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48680"/>
            <a:ext cx="8172400" cy="1080120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Речь воспитателя</a:t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Гости из других групп</a:t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Сюрпризные моменты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Ирина\Desktop\Новая папка\IMG_248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36096" y="0"/>
            <a:ext cx="3707904" cy="2780928"/>
          </a:xfrm>
          <a:prstGeom prst="rect">
            <a:avLst/>
          </a:prstGeom>
          <a:noFill/>
        </p:spPr>
      </p:pic>
      <p:pic>
        <p:nvPicPr>
          <p:cNvPr id="6147" name="Picture 3" descr="C:\Users\Ирина\Desktop\Новая папка\IMG_248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988840"/>
            <a:ext cx="4453003" cy="3339752"/>
          </a:xfrm>
          <a:prstGeom prst="rect">
            <a:avLst/>
          </a:prstGeom>
          <a:noFill/>
        </p:spPr>
      </p:pic>
      <p:pic>
        <p:nvPicPr>
          <p:cNvPr id="6148" name="Picture 4" descr="C:\Users\Ирина\Desktop\Новая папка\IMG_244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60032" y="2960948"/>
            <a:ext cx="3600400" cy="2700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Формирование словаря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8686800" cy="4857403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Игры-драматизации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Инсценировки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Дидактические игры и упражнения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ороводные игры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 малой подвижности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Ирина\Desktop\Новая папка\IMG_248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4048" y="2564904"/>
            <a:ext cx="3912435" cy="2934326"/>
          </a:xfrm>
          <a:prstGeom prst="rect">
            <a:avLst/>
          </a:prstGeom>
          <a:noFill/>
        </p:spPr>
      </p:pic>
      <p:pic>
        <p:nvPicPr>
          <p:cNvPr id="7171" name="Picture 3" descr="C:\Users\Ирина\Desktop\Новая папка\IMG_245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573016"/>
            <a:ext cx="3840427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Развитие звуковой культуры речи</a:t>
            </a:r>
            <a:endParaRPr lang="ru-RU" sz="4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64704"/>
            <a:ext cx="3851920" cy="5361459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Артикуляционная гимнастика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Упражнения для развития мелкой моторики рук</a:t>
            </a:r>
          </a:p>
          <a:p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Кинезиологические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упражнения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 малой подвижности (игры с движением)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F:\IMG_250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67402" y="1412776"/>
            <a:ext cx="5376598" cy="403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Ирина\Desktop\Новая папка\IMG_246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358342"/>
            <a:ext cx="4667596" cy="3499658"/>
          </a:xfrm>
          <a:prstGeom prst="rect">
            <a:avLst/>
          </a:prstGeom>
          <a:noFill/>
        </p:spPr>
      </p:pic>
      <p:pic>
        <p:nvPicPr>
          <p:cNvPr id="5" name="Picture 3" descr="C:\Users\Ирина\Desktop\IMG_248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134423">
            <a:off x="4022214" y="687074"/>
            <a:ext cx="4752271" cy="30720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395</TotalTime>
  <Words>260</Words>
  <Application>Microsoft Office PowerPoint</Application>
  <PresentationFormat>Экран (4:3)</PresentationFormat>
  <Paragraphs>45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Тема Office</vt:lpstr>
      <vt:lpstr>Специальное оформление</vt:lpstr>
      <vt:lpstr>Слайд 1</vt:lpstr>
      <vt:lpstr>Слайд 2</vt:lpstr>
      <vt:lpstr>Направления развития речи детей 4-5 лет</vt:lpstr>
      <vt:lpstr>    Развивающая речевая среда Наблюдения </vt:lpstr>
      <vt:lpstr> Наглядный материал «Учите ребёнка каким-нибудь неизвестным ему пяти словам – он будет долго и напрасно мучиться, но свяжите двадцать таких слов с картинками, и он их усвоит на лету».                                                                                                                                    К.Д. Ушинский </vt:lpstr>
      <vt:lpstr>Речь воспитателя Гости из других групп Сюрпризные моменты</vt:lpstr>
      <vt:lpstr>Формирование словаря</vt:lpstr>
      <vt:lpstr>Развитие звуковой культуры речи</vt:lpstr>
      <vt:lpstr>Слайд 9</vt:lpstr>
      <vt:lpstr>Формирование грамматического строя речи</vt:lpstr>
      <vt:lpstr>Слайд 11</vt:lpstr>
      <vt:lpstr>Формирование связной речи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Ирина</cp:lastModifiedBy>
  <cp:revision>41</cp:revision>
  <dcterms:created xsi:type="dcterms:W3CDTF">2019-11-09T14:41:42Z</dcterms:created>
  <dcterms:modified xsi:type="dcterms:W3CDTF">2020-09-16T17:22:44Z</dcterms:modified>
</cp:coreProperties>
</file>