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68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A04A1CF-C571-4889-BF16-A70459386884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DDDF555-3279-4EC0-AB99-6B806D05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A1CF-C571-4889-BF16-A70459386884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DF555-3279-4EC0-AB99-6B806D05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A1CF-C571-4889-BF16-A70459386884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DF555-3279-4EC0-AB99-6B806D05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A04A1CF-C571-4889-BF16-A70459386884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DDDF555-3279-4EC0-AB99-6B806D05D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A04A1CF-C571-4889-BF16-A70459386884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DDDF555-3279-4EC0-AB99-6B806D05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A1CF-C571-4889-BF16-A70459386884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DF555-3279-4EC0-AB99-6B806D05D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A1CF-C571-4889-BF16-A70459386884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DF555-3279-4EC0-AB99-6B806D05D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04A1CF-C571-4889-BF16-A70459386884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DDDF555-3279-4EC0-AB99-6B806D05D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A1CF-C571-4889-BF16-A70459386884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DF555-3279-4EC0-AB99-6B806D05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A04A1CF-C571-4889-BF16-A70459386884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DDDF555-3279-4EC0-AB99-6B806D05D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04A1CF-C571-4889-BF16-A70459386884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DDDF555-3279-4EC0-AB99-6B806D05D9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A04A1CF-C571-4889-BF16-A70459386884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DDDF555-3279-4EC0-AB99-6B806D05D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buryatia.drugiegoroda.ru/culture/10686-buuzy-i-pozy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buryatia.drugiegoroda.ru/religions/26831-zula-xural/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buryatia.drugiegoroda.ru/history/15597-prazdnik-belogo-mesyaca-sagaalgan/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368152"/>
          </a:xfrm>
        </p:spPr>
        <p:txBody>
          <a:bodyPr>
            <a:normAutofit/>
          </a:bodyPr>
          <a:lstStyle/>
          <a:p>
            <a:r>
              <a:rPr lang="ru-RU" dirty="0" err="1" smtClean="0"/>
              <a:t>Сагаалган</a:t>
            </a:r>
            <a:r>
              <a:rPr lang="ru-RU" dirty="0" smtClean="0"/>
              <a:t>- праздник белого месяца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Презентация составлена ученицами 6«а» класса ГБОУ РМШИ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г.Улан-Удэ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188640"/>
            <a:ext cx="6172200" cy="1155576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 smtClean="0"/>
              <a:t>Хадак-</a:t>
            </a:r>
            <a:r>
              <a:rPr lang="ru-RU" b="0" dirty="0" err="1" smtClean="0"/>
              <a:t>ритуальный</a:t>
            </a:r>
            <a:r>
              <a:rPr lang="ru-RU" b="0" dirty="0" smtClean="0"/>
              <a:t> длинный шарф, один из буддийских символов.</a:t>
            </a:r>
          </a:p>
          <a:p>
            <a:r>
              <a:rPr lang="ru-RU" b="0" dirty="0" smtClean="0"/>
              <a:t>Это символ гостеприимства, чистоты и бескорыстия дарящего, дружеского и радушного отношения, а также сострадания.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556792"/>
            <a:ext cx="518457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/>
              <a:t>Белый </a:t>
            </a:r>
            <a:r>
              <a:rPr lang="ru-RU" sz="1200" b="1" dirty="0" err="1"/>
              <a:t>хадак</a:t>
            </a:r>
            <a:r>
              <a:rPr lang="ru-RU" sz="1200" b="1" dirty="0"/>
              <a:t> </a:t>
            </a:r>
            <a:r>
              <a:rPr lang="ru-RU" sz="1200" dirty="0"/>
              <a:t>— символ изначальной чистоты, чистых помыслов. Белый цвет у бурят обладает особой </a:t>
            </a:r>
            <a:r>
              <a:rPr lang="ru-RU" sz="1200" dirty="0" err="1"/>
              <a:t>сакральностью</a:t>
            </a:r>
            <a:r>
              <a:rPr lang="ru-RU" sz="1200" dirty="0"/>
              <a:t>. Это цвет святости, благополучия.</a:t>
            </a:r>
          </a:p>
          <a:p>
            <a:r>
              <a:rPr lang="ru-RU" sz="1200" b="1" dirty="0"/>
              <a:t>Синий </a:t>
            </a:r>
            <a:r>
              <a:rPr lang="ru-RU" sz="1200" b="1" dirty="0" err="1"/>
              <a:t>хадак</a:t>
            </a:r>
            <a:r>
              <a:rPr lang="ru-RU" sz="1200" dirty="0"/>
              <a:t> обозначает Вечное синее небо у монголов и бурят, его подносят Будде и божествам. символ гармонии, согласия и спокойствия. Он воплощение доброты, верности, бесконечности, расположения. Этот цвет также символ мужского начала.</a:t>
            </a:r>
          </a:p>
          <a:p>
            <a:r>
              <a:rPr lang="ru-RU" sz="1200" b="1" dirty="0"/>
              <a:t>Жёлтый </a:t>
            </a:r>
            <a:r>
              <a:rPr lang="ru-RU" sz="1200" b="1" dirty="0" err="1"/>
              <a:t>хадак</a:t>
            </a:r>
            <a:r>
              <a:rPr lang="ru-RU" sz="1200" dirty="0"/>
              <a:t> — символ плодородия, умножения и достатка, постоянства и неизменности, тепла, жизни (жёлтый – цвет веры, процветания Учения Будды).</a:t>
            </a:r>
          </a:p>
          <a:p>
            <a:r>
              <a:rPr lang="ru-RU" sz="1200" b="1" dirty="0"/>
              <a:t>Красный </a:t>
            </a:r>
            <a:r>
              <a:rPr lang="ru-RU" sz="1200" b="1" dirty="0" err="1"/>
              <a:t>хадак</a:t>
            </a:r>
            <a:r>
              <a:rPr lang="ru-RU" sz="1200" dirty="0"/>
              <a:t> — символ сохранности и безопасности, а также притягивает все благие качества. Красный – цвет власти и величия. Этому цвету приписываются и целительные свойства, способность противостоять сглазу и </a:t>
            </a:r>
            <a:r>
              <a:rPr lang="ru-RU" sz="1200" dirty="0" err="1"/>
              <a:t>колдовству.Символ</a:t>
            </a:r>
            <a:r>
              <a:rPr lang="ru-RU" sz="1200" dirty="0"/>
              <a:t> домашнего очага.</a:t>
            </a:r>
          </a:p>
          <a:p>
            <a:r>
              <a:rPr lang="ru-RU" sz="1200" b="1" dirty="0"/>
              <a:t>Зелёный </a:t>
            </a:r>
            <a:r>
              <a:rPr lang="ru-RU" sz="1200" b="1" dirty="0" err="1"/>
              <a:t>хадак</a:t>
            </a:r>
            <a:r>
              <a:rPr lang="ru-RU" sz="1200" dirty="0"/>
              <a:t> — символ цветущей земли, благой активности, плодородия, пробуждения и устранения любых препятствий. Зелёным цветом буряты обозначали мать-землю. Символ роста и процветания.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332656"/>
            <a:ext cx="6172200" cy="1894362"/>
          </a:xfrm>
        </p:spPr>
        <p:txBody>
          <a:bodyPr/>
          <a:lstStyle/>
          <a:p>
            <a:r>
              <a:rPr lang="ru-RU" dirty="0" smtClean="0"/>
              <a:t>Когда идти в дацан?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988840"/>
            <a:ext cx="6172200" cy="438608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0" dirty="0" smtClean="0"/>
              <a:t>Если вы верующий буддист, то несомненно посетите дацан и накануне праздника и после него. Этот раздел мы предназначаем для тех, кто спрашивает: если я не бурят или не буддист, можно ли мне идти в дацан? Здесь нужно напомнить, что в буддизме нет разделения на верных и неверных. Все люди – живые существа, страдающие в круге перерождений. И все же не стоит оскорблять чувства верующих, разглядывая обряды в дацанах как экзотику.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0" dirty="0" smtClean="0"/>
              <a:t>Известный </a:t>
            </a:r>
            <a:r>
              <a:rPr lang="ru-RU" b="0" dirty="0" err="1" smtClean="0"/>
              <a:t>Ригзен-лама</a:t>
            </a:r>
            <a:r>
              <a:rPr lang="ru-RU" b="0" dirty="0" smtClean="0"/>
              <a:t> рекомендует, в целом, относиться к </a:t>
            </a:r>
            <a:r>
              <a:rPr lang="ru-RU" b="0" dirty="0" err="1" smtClean="0"/>
              <a:t>Сагаалгану</a:t>
            </a:r>
            <a:r>
              <a:rPr lang="ru-RU" b="0" dirty="0" smtClean="0"/>
              <a:t>, не как к светскому, а как к религиозному празднику, позволяющему изменить грядущий год к лучшему. Многие считают, что карма статична и неизменна, это в корне неверно. Да, есть период, когда карма становится неотвратимой и требует от нас мудрости и терпения, чтобы ослабить дурное следствие. Но в большинстве своем мы способны покаянием очищать и добродетелью улучшать карму. Поэтому хуралы Белого месяца играют решающую роль для благополучия грядущего года.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Кого и как поздравлять первым</a:t>
            </a:r>
            <a:r>
              <a:rPr lang="ru-RU" dirty="0" smtClean="0"/>
              <a:t>?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700" dirty="0" err="1" smtClean="0"/>
              <a:t>Сагаалган</a:t>
            </a:r>
            <a:r>
              <a:rPr lang="ru-RU" sz="1700" dirty="0" smtClean="0"/>
              <a:t> - это лучший повод навестить всех родственников и друзей, с которыми нечасто видишься в течение года. Особое значение имеет - какой человек навестил ваш дом первым в день наступления нового года. Лучше всего, если это будет человек со счастливой судьбой. Это древняя традиция, которая имеет глубокий мистический смысл. По тому, какой человек пришёл к тебе в дом, определяют, каким будет год. В Бурятии, в первый день первым с праздником поздравляют дети главу семейства, который желает им счастья и долголетия. Если родителей уже нет в живых или они далеко, то навестите старших в вашем роду: дядю, тетю, брата или сестру. </a:t>
            </a:r>
          </a:p>
          <a:p>
            <a:r>
              <a:rPr lang="ru-RU" sz="1800" dirty="0" smtClean="0"/>
              <a:t>Есть особый жест новогоднего приветствия: младший старшему протягивает обе руки ладонями вверх, а старший, в свою очередь, кладёт свои руки сверху ладонями вниз. Должно получиться так, будто младший поддерживает старшего под локти. Это глубоко символичный жест, означающий готовность младшего всегда поддерживать старшего в жизни. А если мужчина и женщина ровесники, то женщина считается младшей. За богато накрытым столом начинается обмен подарками. Что касается благопожеланий, то по всей Азии в эти дни говорят самое распространенное - «Пусть пребудут в доме пять видов счастья: долголетие, счастье, плодовитость, почёт, богатство. </a:t>
            </a:r>
            <a:br>
              <a:rPr lang="ru-RU" sz="1800" dirty="0" smtClean="0"/>
            </a:br>
            <a:endParaRPr lang="ru-RU" sz="17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404664"/>
            <a:ext cx="6172200" cy="79208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Сагаан</a:t>
            </a:r>
            <a:r>
              <a:rPr lang="ru-RU" dirty="0" smtClean="0"/>
              <a:t> </a:t>
            </a:r>
            <a:r>
              <a:rPr lang="en-US" dirty="0" smtClean="0"/>
              <a:t>h</a:t>
            </a:r>
            <a:r>
              <a:rPr lang="ru-RU" dirty="0" err="1" smtClean="0"/>
              <a:t>араар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сагаалганаар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517232"/>
            <a:ext cx="6172200" cy="93955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0420" name="Picture 4" descr="Зауда Онлайн - Новости Улан-Удэ! - Детские рисунки «Навстречу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12776"/>
            <a:ext cx="4248472" cy="4941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Откуда идёт название </a:t>
            </a:r>
            <a:r>
              <a:rPr lang="ru-RU" b="1" dirty="0" err="1" smtClean="0"/>
              <a:t>сагаалган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Одна из версий названия праздника - "творожный месяц", то есть месяц, когда на столах кочевников-скотоводов появлялся творог (</a:t>
            </a:r>
            <a:r>
              <a:rPr lang="ru-RU" dirty="0" err="1" smtClean="0"/>
              <a:t>цага</a:t>
            </a:r>
            <a:r>
              <a:rPr lang="ru-RU" dirty="0" smtClean="0"/>
              <a:t>). Эта версия вновь относит нас к традиции осеннего Нового года, когда скотина уже не даёт много молока, и люди переходят на творог. Поэтому «саган </a:t>
            </a:r>
            <a:r>
              <a:rPr lang="ru-RU" dirty="0" err="1" smtClean="0"/>
              <a:t>hара</a:t>
            </a:r>
            <a:r>
              <a:rPr lang="ru-RU" dirty="0" smtClean="0"/>
              <a:t>» можно переводить как «творожный месяц». «</a:t>
            </a:r>
            <a:r>
              <a:rPr lang="ru-RU" dirty="0" err="1" smtClean="0"/>
              <a:t>Cаган</a:t>
            </a:r>
            <a:r>
              <a:rPr lang="ru-RU" dirty="0" smtClean="0"/>
              <a:t>» по-монгольски  значит «белый». Но есть и другие версии происхождения названия. Конец зимы – это время массового приплода у скота. В изобилии на столе появляется молочная белая пища ( </a:t>
            </a:r>
            <a:r>
              <a:rPr lang="ru-RU" dirty="0" err="1" smtClean="0"/>
              <a:t>сагаан</a:t>
            </a:r>
            <a:r>
              <a:rPr lang="ru-RU" dirty="0" smtClean="0"/>
              <a:t> </a:t>
            </a:r>
            <a:r>
              <a:rPr lang="ru-RU" dirty="0" err="1" smtClean="0"/>
              <a:t>эдеэн</a:t>
            </a:r>
            <a:r>
              <a:rPr lang="ru-RU" dirty="0" smtClean="0"/>
              <a:t>). Именно ее как символ очищения гостю предлагают отведать первой со словами - «</a:t>
            </a:r>
            <a:r>
              <a:rPr lang="ru-RU" dirty="0" err="1" smtClean="0"/>
              <a:t>сагаалагты</a:t>
            </a:r>
            <a:r>
              <a:rPr lang="ru-RU" dirty="0" smtClean="0"/>
              <a:t>». И главное – в этом Белом месяце надо стараться удержать в себе все светлое.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476672"/>
            <a:ext cx="6172200" cy="720080"/>
          </a:xfrm>
        </p:spPr>
        <p:txBody>
          <a:bodyPr/>
          <a:lstStyle/>
          <a:p>
            <a:r>
              <a:rPr lang="ru-RU" dirty="0" smtClean="0"/>
              <a:t>Что такое </a:t>
            </a:r>
            <a:r>
              <a:rPr lang="ru-RU" dirty="0" err="1" smtClean="0"/>
              <a:t>сагаалган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 smtClean="0"/>
              <a:t>Сагаалган</a:t>
            </a:r>
            <a:r>
              <a:rPr lang="ru-RU" dirty="0" smtClean="0"/>
              <a:t>-</a:t>
            </a:r>
            <a:r>
              <a:rPr lang="ru-RU" b="0" dirty="0" smtClean="0"/>
              <a:t>«белый месяц» один из наиболее известных праздников</a:t>
            </a:r>
            <a:r>
              <a:rPr lang="ru-RU" b="0" u="sng" dirty="0" smtClean="0"/>
              <a:t> </a:t>
            </a:r>
            <a:r>
              <a:rPr lang="ru-RU" b="0" dirty="0" err="1" smtClean="0"/>
              <a:t>монголоязычных</a:t>
            </a:r>
            <a:r>
              <a:rPr lang="ru-RU" b="0" dirty="0" smtClean="0"/>
              <a:t> народов, который приурочивается к началу Нового года по старинному монгольскому солнечно-лунному календарю.</a:t>
            </a:r>
            <a:endParaRPr lang="ru-RU" dirty="0"/>
          </a:p>
        </p:txBody>
      </p:sp>
      <p:pic>
        <p:nvPicPr>
          <p:cNvPr id="1026" name="Picture 2" descr="https://ds02.infourok.ru/uploads/ex/0745/0004397c-60dbe57c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484784"/>
            <a:ext cx="4680520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293096"/>
            <a:ext cx="6172200" cy="1371600"/>
          </a:xfrm>
        </p:spPr>
        <p:txBody>
          <a:bodyPr>
            <a:normAutofit lnSpcReduction="10000"/>
          </a:bodyPr>
          <a:lstStyle/>
          <a:p>
            <a:r>
              <a:rPr lang="ru-RU" b="0" dirty="0" smtClean="0"/>
              <a:t>По лунному календарю года имеют названия животных. Их двенадцать: </a:t>
            </a:r>
            <a:r>
              <a:rPr lang="ru-RU" b="0" dirty="0" err="1" smtClean="0"/>
              <a:t>Хулгана</a:t>
            </a:r>
            <a:r>
              <a:rPr lang="ru-RU" b="0" dirty="0" smtClean="0"/>
              <a:t> – мышь </a:t>
            </a:r>
            <a:r>
              <a:rPr lang="ru-RU" b="0" dirty="0" err="1" smtClean="0"/>
              <a:t>Ухэр</a:t>
            </a:r>
            <a:r>
              <a:rPr lang="ru-RU" b="0" dirty="0" smtClean="0"/>
              <a:t> – корова Бар – тигр </a:t>
            </a:r>
            <a:r>
              <a:rPr lang="ru-RU" b="0" dirty="0" err="1" smtClean="0"/>
              <a:t>Туулай</a:t>
            </a:r>
            <a:r>
              <a:rPr lang="ru-RU" b="0" dirty="0" smtClean="0"/>
              <a:t> – заяц </a:t>
            </a:r>
            <a:r>
              <a:rPr lang="ru-RU" b="0" dirty="0" err="1" smtClean="0"/>
              <a:t>Луу</a:t>
            </a:r>
            <a:r>
              <a:rPr lang="ru-RU" b="0" dirty="0" smtClean="0"/>
              <a:t>- дракон </a:t>
            </a:r>
            <a:r>
              <a:rPr lang="ru-RU" b="0" dirty="0" err="1" smtClean="0"/>
              <a:t>Могой</a:t>
            </a:r>
            <a:r>
              <a:rPr lang="ru-RU" b="0" dirty="0" smtClean="0"/>
              <a:t> – змея </a:t>
            </a:r>
            <a:r>
              <a:rPr lang="ru-RU" b="0" dirty="0" err="1" smtClean="0"/>
              <a:t>Морин</a:t>
            </a:r>
            <a:r>
              <a:rPr lang="ru-RU" b="0" dirty="0" smtClean="0"/>
              <a:t> – лошадь Хонин – овца </a:t>
            </a:r>
            <a:r>
              <a:rPr lang="ru-RU" b="0" dirty="0" err="1" smtClean="0"/>
              <a:t>Бишэн</a:t>
            </a:r>
            <a:r>
              <a:rPr lang="ru-RU" b="0" dirty="0" smtClean="0"/>
              <a:t> – обезьяна </a:t>
            </a:r>
            <a:r>
              <a:rPr lang="ru-RU" b="0" dirty="0" err="1" smtClean="0"/>
              <a:t>Тахяа</a:t>
            </a:r>
            <a:r>
              <a:rPr lang="ru-RU" b="0" dirty="0" smtClean="0"/>
              <a:t> – курица </a:t>
            </a:r>
            <a:r>
              <a:rPr lang="ru-RU" b="0" dirty="0" err="1" smtClean="0"/>
              <a:t>Нохой</a:t>
            </a:r>
            <a:r>
              <a:rPr lang="ru-RU" b="0" dirty="0" smtClean="0"/>
              <a:t> – собака </a:t>
            </a:r>
            <a:r>
              <a:rPr lang="ru-RU" b="0" dirty="0" err="1" smtClean="0"/>
              <a:t>Гахай</a:t>
            </a:r>
            <a:r>
              <a:rPr lang="ru-RU" b="0" dirty="0" smtClean="0"/>
              <a:t> – свинья</a:t>
            </a:r>
            <a:endParaRPr lang="ru-RU" dirty="0"/>
          </a:p>
        </p:txBody>
      </p:sp>
      <p:pic>
        <p:nvPicPr>
          <p:cNvPr id="53250" name="Picture 2" descr="https://ds02.infourok.ru/uploads/ex/0745/0004397c-60dbe57c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76672"/>
            <a:ext cx="6264696" cy="3407520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332656"/>
            <a:ext cx="5400600" cy="864096"/>
          </a:xfrm>
        </p:spPr>
        <p:txBody>
          <a:bodyPr/>
          <a:lstStyle/>
          <a:p>
            <a:r>
              <a:rPr lang="ru-RU" dirty="0" smtClean="0"/>
              <a:t>Традиции: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1628800"/>
            <a:ext cx="5956176" cy="3528392"/>
          </a:xfrm>
        </p:spPr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ru-RU" sz="1600" b="0" dirty="0" smtClean="0"/>
              <a:t>В канун праздника необходимо провести уборку в доме. В старину в эти дни доставалась и перетряхивалась вся одежда, готовились особые наряды из самого дорогого шелка и парчи всем — от мала до велика. </a:t>
            </a:r>
          </a:p>
          <a:p>
            <a:pPr marL="342900" indent="-342900">
              <a:buAutoNum type="arabicPeriod" startAt="2"/>
            </a:pPr>
            <a:r>
              <a:rPr lang="ru-RU" sz="1600" b="0" dirty="0" smtClean="0"/>
              <a:t>Готовили подарки, чистили и обновляли трубки, чтобы поднести старшим зажженную трубку в праздник в знак уважения.</a:t>
            </a:r>
          </a:p>
          <a:p>
            <a:pPr marL="342900" indent="-342900">
              <a:buAutoNum type="arabicPeriod" startAt="3"/>
            </a:pPr>
            <a:r>
              <a:rPr lang="ru-RU" sz="1600" b="0" dirty="0" smtClean="0"/>
              <a:t>Также готовили </a:t>
            </a:r>
            <a:r>
              <a:rPr lang="ru-RU" sz="1600" b="0" dirty="0" err="1" smtClean="0"/>
              <a:t>хадаки</a:t>
            </a:r>
            <a:r>
              <a:rPr lang="ru-RU" sz="1600" b="0" dirty="0" smtClean="0"/>
              <a:t> — своеобразные прямоугольные платки или шарфы из шелка. Начинали готовить праздничные угощения.</a:t>
            </a:r>
          </a:p>
          <a:p>
            <a:pPr marL="342900" indent="-342900">
              <a:buAutoNum type="arabicPeriod" startAt="4"/>
            </a:pPr>
            <a:r>
              <a:rPr lang="ru-RU" sz="1600" b="0" dirty="0" smtClean="0"/>
              <a:t>Развешивали на веревке новые наряды. Варили мясо — баранину, говядину или конину, готовили </a:t>
            </a:r>
            <a:r>
              <a:rPr lang="ru-RU" sz="1600" b="0" dirty="0" err="1" smtClean="0">
                <a:hlinkClick r:id="rId2" tooltip="Буузы и позы"/>
              </a:rPr>
              <a:t>буузы</a:t>
            </a:r>
            <a:r>
              <a:rPr lang="ru-RU" sz="1600" b="0" dirty="0" smtClean="0"/>
              <a:t>.</a:t>
            </a:r>
          </a:p>
          <a:p>
            <a:pPr marL="342900" indent="-342900"/>
            <a:endParaRPr lang="ru-RU" sz="1600" b="0" dirty="0" smtClean="0"/>
          </a:p>
          <a:p>
            <a:pPr marL="342900" indent="-342900"/>
            <a:endParaRPr lang="ru-RU" sz="1600" b="0" dirty="0" smtClean="0"/>
          </a:p>
          <a:p>
            <a:pPr marL="342900" indent="-342900"/>
            <a:endParaRPr lang="ru-RU" sz="1600" b="0" dirty="0" smtClean="0"/>
          </a:p>
          <a:p>
            <a:pPr marL="342900" indent="-342900"/>
            <a:endParaRPr lang="ru-RU" sz="1600" b="0" dirty="0" smtClean="0"/>
          </a:p>
          <a:p>
            <a:pPr marL="342900" indent="-342900"/>
            <a:endParaRPr lang="ru-RU" sz="1600" b="0" dirty="0" smtClean="0"/>
          </a:p>
          <a:p>
            <a:pPr marL="342900" indent="-342900"/>
            <a:endParaRPr lang="ru-RU" sz="1600" b="0" dirty="0" smtClean="0"/>
          </a:p>
          <a:p>
            <a:pPr marL="342900" indent="-342900"/>
            <a:endParaRPr lang="ru-RU" sz="1600" b="0" dirty="0" smtClean="0"/>
          </a:p>
          <a:p>
            <a:pPr marL="342900" indent="-342900"/>
            <a:endParaRPr lang="ru-RU" sz="1600" b="0" dirty="0" smtClean="0"/>
          </a:p>
          <a:p>
            <a:pPr marL="342900" indent="-342900"/>
            <a:endParaRPr lang="ru-RU" sz="1600" b="0" dirty="0" smtClean="0"/>
          </a:p>
          <a:p>
            <a:pPr marL="342900" indent="-342900"/>
            <a:endParaRPr lang="ru-RU" sz="1600" b="0" dirty="0" smtClean="0"/>
          </a:p>
          <a:p>
            <a:pPr marL="342900" indent="-342900"/>
            <a:r>
              <a:rPr lang="ru-RU" sz="1600" b="0" dirty="0" smtClean="0"/>
              <a:t>. </a:t>
            </a:r>
          </a:p>
          <a:p>
            <a:pPr marL="342900" indent="-342900"/>
            <a:endParaRPr lang="ru-RU" sz="1600" b="0" dirty="0" smtClean="0"/>
          </a:p>
          <a:p>
            <a:pPr marL="342900" indent="-342900"/>
            <a:endParaRPr lang="ru-RU" sz="1600" b="0" dirty="0" smtClean="0"/>
          </a:p>
          <a:p>
            <a:pPr marL="342900" indent="-342900">
              <a:buAutoNum type="arabicPeriod" startAt="4"/>
            </a:pPr>
            <a:endParaRPr lang="ru-RU" sz="1600" b="0" dirty="0" smtClean="0"/>
          </a:p>
          <a:p>
            <a:pPr marL="342900" indent="-342900"/>
            <a:endParaRPr lang="ru-RU" sz="1600" b="0" dirty="0" smtClean="0"/>
          </a:p>
          <a:p>
            <a:pPr marL="342900" indent="-342900"/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260648"/>
            <a:ext cx="6172200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Канун нового года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484784"/>
            <a:ext cx="6172200" cy="3672408"/>
          </a:xfrm>
        </p:spPr>
        <p:txBody>
          <a:bodyPr>
            <a:noAutofit/>
          </a:bodyPr>
          <a:lstStyle/>
          <a:p>
            <a:r>
              <a:rPr lang="ru-RU" sz="2000" b="0" dirty="0" smtClean="0"/>
              <a:t>В канун нового года верующие встречают великую защитницу Учения Будды — </a:t>
            </a:r>
            <a:r>
              <a:rPr lang="ru-RU" sz="2000" b="0" dirty="0" err="1" smtClean="0"/>
              <a:t>Палден</a:t>
            </a:r>
            <a:r>
              <a:rPr lang="ru-RU" sz="2000" b="0" dirty="0" smtClean="0"/>
              <a:t> </a:t>
            </a:r>
            <a:r>
              <a:rPr lang="ru-RU" sz="2000" b="0" dirty="0" err="1" smtClean="0"/>
              <a:t>Лхамо</a:t>
            </a:r>
            <a:r>
              <a:rPr lang="ru-RU" sz="2000" b="0" dirty="0" smtClean="0"/>
              <a:t> — Небесную Богиню.</a:t>
            </a:r>
          </a:p>
          <a:p>
            <a:r>
              <a:rPr lang="ru-RU" sz="2000" b="0" dirty="0" smtClean="0"/>
              <a:t>Покровительница всех живых существ в ночь перед этим днем обходит вселенную с особой ревизией. В этот день (</a:t>
            </a:r>
            <a:r>
              <a:rPr lang="ru-RU" sz="2000" b="0" dirty="0" err="1" smtClean="0"/>
              <a:t>бутуу</a:t>
            </a:r>
            <a:r>
              <a:rPr lang="ru-RU" sz="2000" b="0" dirty="0" smtClean="0"/>
              <a:t> </a:t>
            </a:r>
            <a:r>
              <a:rPr lang="ru-RU" sz="2000" b="0" dirty="0" err="1" smtClean="0"/>
              <a:t>удэр</a:t>
            </a:r>
            <a:r>
              <a:rPr lang="ru-RU" sz="2000" b="0" dirty="0" smtClean="0"/>
              <a:t>) желательно всем находиться дома, среди своей семьи.</a:t>
            </a:r>
          </a:p>
          <a:p>
            <a:r>
              <a:rPr lang="ru-RU" sz="2000" b="0" dirty="0" smtClean="0"/>
              <a:t>В этот день проводятся обряды поклонения домашним божествам и хозяину огня. В доме у божницы зажигаются лампады (</a:t>
            </a:r>
            <a:r>
              <a:rPr lang="ru-RU" sz="2000" b="0" dirty="0" err="1" smtClean="0">
                <a:hlinkClick r:id="rId2" tooltip="Зула Хурал"/>
              </a:rPr>
              <a:t>зула</a:t>
            </a:r>
            <a:r>
              <a:rPr lang="ru-RU" sz="2000" b="0" dirty="0" smtClean="0"/>
              <a:t>), </a:t>
            </a:r>
            <a:r>
              <a:rPr lang="ru-RU" sz="2000" b="0" dirty="0" err="1" smtClean="0"/>
              <a:t>воскуриваются</a:t>
            </a:r>
            <a:r>
              <a:rPr lang="ru-RU" sz="2000" b="0" dirty="0" smtClean="0"/>
              <a:t> благовония, преподносятся разные угощения.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332656"/>
            <a:ext cx="61722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День нового года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1268760"/>
            <a:ext cx="6172200" cy="4392488"/>
          </a:xfrm>
        </p:spPr>
        <p:txBody>
          <a:bodyPr>
            <a:noAutofit/>
          </a:bodyPr>
          <a:lstStyle/>
          <a:p>
            <a:r>
              <a:rPr lang="ru-RU" sz="2400" b="0" dirty="0" smtClean="0"/>
              <a:t>Следующий день — </a:t>
            </a:r>
            <a:r>
              <a:rPr lang="ru-RU" sz="2400" b="0" dirty="0" err="1" smtClean="0"/>
              <a:t>день</a:t>
            </a:r>
            <a:r>
              <a:rPr lang="ru-RU" sz="2400" b="0" dirty="0" smtClean="0"/>
              <a:t> Нового года. Верующие отмечают его </a:t>
            </a:r>
            <a:r>
              <a:rPr lang="ru-RU" sz="2400" b="0" dirty="0" err="1" smtClean="0"/>
              <a:t>присутсвием</a:t>
            </a:r>
            <a:r>
              <a:rPr lang="ru-RU" sz="2400" b="0" dirty="0" smtClean="0"/>
              <a:t> молебна (хурала) в честь наступившего нового года. </a:t>
            </a:r>
          </a:p>
          <a:p>
            <a:r>
              <a:rPr lang="ru-RU" sz="2400" b="0" dirty="0" smtClean="0"/>
              <a:t>В день прихода нового года глава семьи должен первым поприветствовать восход солнца дарами от семьи, обязательно преподносились дары и духу местности, с просьбой о благополучии для всех близких.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60648"/>
            <a:ext cx="6172200" cy="792088"/>
          </a:xfrm>
        </p:spPr>
        <p:txBody>
          <a:bodyPr/>
          <a:lstStyle/>
          <a:p>
            <a:r>
              <a:rPr lang="ru-RU" dirty="0" smtClean="0"/>
              <a:t>Хождение в гости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340768"/>
            <a:ext cx="6172200" cy="5112568"/>
          </a:xfrm>
        </p:spPr>
        <p:txBody>
          <a:bodyPr>
            <a:normAutofit fontScale="92500" lnSpcReduction="20000"/>
          </a:bodyPr>
          <a:lstStyle/>
          <a:p>
            <a:r>
              <a:rPr lang="ru-RU" sz="1600" b="0" dirty="0" smtClean="0"/>
              <a:t>После всех обрядов начиналось празднование, принимались поздравления и гости. На угощения приглашались все родные, соседи, друзья.</a:t>
            </a:r>
          </a:p>
          <a:p>
            <a:r>
              <a:rPr lang="ru-RU" sz="1600" b="0" dirty="0" smtClean="0"/>
              <a:t>Хождение в гости — непременная составляющая праздника </a:t>
            </a:r>
            <a:r>
              <a:rPr lang="ru-RU" sz="1600" b="0" dirty="0" err="1" smtClean="0">
                <a:hlinkClick r:id="rId2" tooltip="Праздник Белого месяца Сагаалган"/>
              </a:rPr>
              <a:t>Сагаалган</a:t>
            </a:r>
            <a:r>
              <a:rPr lang="ru-RU" sz="1600" b="0" dirty="0" smtClean="0"/>
              <a:t>. Даже живущие далеко в эти дни приезжали для встречи с роднёй.</a:t>
            </a:r>
          </a:p>
          <a:p>
            <a:r>
              <a:rPr lang="ru-RU" sz="1600" dirty="0" smtClean="0"/>
              <a:t>Белый цвет был особенно почитаем в эти дни. Все подарки старались дарить белого цвета: текстиль, посуда, одежда, утварь.</a:t>
            </a:r>
          </a:p>
          <a:p>
            <a:r>
              <a:rPr lang="ru-RU" sz="1600" b="0" dirty="0" smtClean="0"/>
              <a:t>Существовали определенные нормы: очередность визитов, характер подарков зависели от положения человека. Посещали своих родителей, родственников по матери — они всегда пользовались особым почитанием; невестки приходили в дом родителей мужа с детьми для поклонения родовым предкам и покровителям. </a:t>
            </a:r>
          </a:p>
          <a:p>
            <a:r>
              <a:rPr lang="ru-RU" sz="1600" b="0" dirty="0" smtClean="0"/>
              <a:t>В этот день нельзя экономить, обмен подарками обязателен. Если дети живут отдельно, все равно в этот день надо посетить родительский дом и поздравить старших с праздником.</a:t>
            </a:r>
          </a:p>
          <a:p>
            <a:r>
              <a:rPr lang="ru-RU" sz="1600" b="0" dirty="0" smtClean="0"/>
              <a:t>Обычно первыми посещали самых старших и уважаемых родственников. В первый день Нового года все должны только праздновать и ничем больше не заниматься. Первый гость и встреча с ним имеют большое значение, желательно, чтобы это был мужчина.</a:t>
            </a:r>
          </a:p>
          <a:p>
            <a:endParaRPr lang="ru-RU" sz="1600" b="0" dirty="0" smtClean="0"/>
          </a:p>
          <a:p>
            <a:endParaRPr lang="ru-RU" sz="1600" b="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88640"/>
            <a:ext cx="6172200" cy="1080120"/>
          </a:xfrm>
        </p:spPr>
        <p:txBody>
          <a:bodyPr/>
          <a:lstStyle/>
          <a:p>
            <a:r>
              <a:rPr lang="ru-RU" dirty="0" smtClean="0"/>
              <a:t>Взаимное приветствие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1124744"/>
            <a:ext cx="6172200" cy="5260032"/>
          </a:xfrm>
        </p:spPr>
        <p:txBody>
          <a:bodyPr>
            <a:normAutofit fontScale="85000" lnSpcReduction="10000"/>
          </a:bodyPr>
          <a:lstStyle/>
          <a:p>
            <a:r>
              <a:rPr lang="ru-RU" b="0" dirty="0" smtClean="0"/>
              <a:t>Традиционное приветствие было важным ритуалом, с которым обращались друг к другу два встретивших в этот день человека.</a:t>
            </a:r>
          </a:p>
          <a:p>
            <a:r>
              <a:rPr lang="ru-RU" b="0" dirty="0" smtClean="0"/>
              <a:t>Значение этого приветствия так велико и продолжительность его действия так длительна, что, к примеру, тувинцы могли не здороваться целый год, аргументируя это тем, что в Белый месяц они уже поздоровались.</a:t>
            </a:r>
          </a:p>
          <a:p>
            <a:r>
              <a:rPr lang="ru-RU" b="0" dirty="0" smtClean="0"/>
              <a:t>Монголы, буряты и тувинцы во время Белого месяца делали следующий жест: младший старшему (женщина мужчине, если они ровесники) протягивает обе руки ладонями вверх, старший кладет в них сверху свои руки ладонями вниз, младший поддерживает старшего под локти. </a:t>
            </a:r>
          </a:p>
          <a:p>
            <a:r>
              <a:rPr lang="ru-RU" b="0" dirty="0" smtClean="0"/>
              <a:t>В этом жесте — и уважение, и обещание, в случае необходимости, помощи и поддержки.</a:t>
            </a:r>
          </a:p>
          <a:p>
            <a:r>
              <a:rPr lang="ru-RU" b="0" dirty="0" smtClean="0"/>
              <a:t>Женщина в этом приветственном жесте обязана была максимально опустить рукава вниз, чтобы полностью спрятать в них кисти рук.</a:t>
            </a:r>
          </a:p>
          <a:p>
            <a:r>
              <a:rPr lang="ru-RU" b="0" dirty="0" smtClean="0"/>
              <a:t>В чужом доме поздравление производилось следующим образом: приветствующий становился на правое колено, подносил сложенные ладони ко лбу и произносил традиционное приветствие: «Благополучно вышли из зимы!»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150</TotalTime>
  <Words>288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Сагаалган- праздник белого месяца</vt:lpstr>
      <vt:lpstr>Откуда идёт название сагаалган?</vt:lpstr>
      <vt:lpstr>Что такое сагаалган?</vt:lpstr>
      <vt:lpstr>Слайд 4</vt:lpstr>
      <vt:lpstr>Традиции:</vt:lpstr>
      <vt:lpstr>Канун нового года </vt:lpstr>
      <vt:lpstr>День нового года </vt:lpstr>
      <vt:lpstr>Хождение в гости</vt:lpstr>
      <vt:lpstr>Взаимное приветствие </vt:lpstr>
      <vt:lpstr>Слайд 10</vt:lpstr>
      <vt:lpstr>Когда идти в дацан?  </vt:lpstr>
      <vt:lpstr> Кого и как поздравлять первым? </vt:lpstr>
      <vt:lpstr>Сагаан hараар  сагаалганаар!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Воспитатель</cp:lastModifiedBy>
  <cp:revision>16</cp:revision>
  <dcterms:created xsi:type="dcterms:W3CDTF">2018-02-13T06:23:09Z</dcterms:created>
  <dcterms:modified xsi:type="dcterms:W3CDTF">2020-09-16T09:26:51Z</dcterms:modified>
</cp:coreProperties>
</file>