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7" r:id="rId8"/>
    <p:sldId id="259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2564904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Безударные гласные в корне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1340768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Схема </a:t>
            </a:r>
            <a:endParaRPr lang="ru-RU" sz="6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283968" y="4941168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Гончарова М.Ш., учитель начальных классов. МБОУ «Илькинская </a:t>
            </a:r>
            <a:r>
              <a:rPr lang="ru-RU" b="1" dirty="0" err="1" smtClean="0"/>
              <a:t>сош</a:t>
            </a:r>
            <a:r>
              <a:rPr lang="ru-RU" b="1" dirty="0" smtClean="0"/>
              <a:t>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980728"/>
            <a:ext cx="24482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ЦЕЛЬ</a:t>
            </a:r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99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16317" y="1988840"/>
            <a:ext cx="6791987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продолжить формирование </a:t>
            </a:r>
          </a:p>
          <a:p>
            <a:pPr algn="ctr"/>
            <a:r>
              <a:rPr lang="ru-RU" sz="3200" b="1" dirty="0" smtClean="0"/>
              <a:t>опыта в правописании слов с</a:t>
            </a:r>
          </a:p>
          <a:p>
            <a:pPr algn="ctr"/>
            <a:r>
              <a:rPr lang="ru-RU" sz="3200" b="1" dirty="0" smtClean="0"/>
              <a:t> безударной гласной в корне слова, используя схему</a:t>
            </a:r>
          </a:p>
          <a:p>
            <a:pPr algn="ctr"/>
            <a:r>
              <a:rPr lang="ru-RU" sz="3200" b="1" dirty="0" smtClean="0"/>
              <a:t> </a:t>
            </a:r>
          </a:p>
          <a:p>
            <a:pPr algn="just"/>
            <a:endParaRPr lang="ru-RU" sz="28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71600" y="764704"/>
            <a:ext cx="591315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224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Ребята, отгадайте загадку: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224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Есть у радости подруга	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224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виде полукруга.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224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лице она живет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224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 куда-то вдруг уйдет,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224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 внезапно возвратится.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224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Грусть-тоска ее боится.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1028" name="Picture 4" descr="C:\Users\Марина\Documents\РАБОТА\2 класс\25 октября НАТЛ СП\мой урок\s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933056"/>
            <a:ext cx="2103437" cy="21002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Марина\Documents\РАБОТА\2 класс\25 октября НАТЛ СП\мой урок\a6cc7469f6c802e8781885d83f3633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195" y="1628800"/>
            <a:ext cx="8297610" cy="3600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11760" y="548680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/>
                </a:solidFill>
              </a:rPr>
              <a:t>Русский язык</a:t>
            </a:r>
            <a:endParaRPr lang="ru-RU" sz="40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Марина\Documents\РАБОТА\2 класс\25 октября НАТЛ СП\мой урок\hello_html_34528b3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96752"/>
            <a:ext cx="803318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404664"/>
            <a:ext cx="5472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</a:rPr>
              <a:t>Математика </a:t>
            </a:r>
            <a:endParaRPr lang="ru-RU" sz="4800" b="1" dirty="0">
              <a:solidFill>
                <a:schemeClr val="accent1"/>
              </a:solidFill>
            </a:endParaRPr>
          </a:p>
        </p:txBody>
      </p:sp>
      <p:pic>
        <p:nvPicPr>
          <p:cNvPr id="19458" name="Picture 2" descr="C:\Users\Марина\Documents\РАБОТА\2 класс\25 октября НАТЛ СП\мой урок\hello_html_m5a5fc7df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84784"/>
            <a:ext cx="2857500" cy="4629150"/>
          </a:xfrm>
          <a:prstGeom prst="rect">
            <a:avLst/>
          </a:prstGeom>
          <a:noFill/>
        </p:spPr>
      </p:pic>
      <p:pic>
        <p:nvPicPr>
          <p:cNvPr id="19459" name="Picture 3" descr="C:\Users\Марина\Documents\РАБОТА\2 класс\25 октября НАТЛ СП\мой урок\hello_html_mdeaad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3140968"/>
            <a:ext cx="4529137" cy="2359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672951"/>
            <a:ext cx="9144000" cy="10618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i="1" dirty="0" smtClean="0">
                <a:solidFill>
                  <a:srgbClr val="003366"/>
                </a:solidFill>
                <a:latin typeface="Arial Black" pitchFamily="34" charset="0"/>
                <a:cs typeface="Arial" pitchFamily="34" charset="0"/>
              </a:rPr>
              <a:t>ФИЗМИНУТКИ ДЛЯ ГЛАЗ</a:t>
            </a:r>
            <a:endParaRPr lang="ru-RU" sz="1400" dirty="0" smtClean="0">
              <a:latin typeface="Arial Black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Open Sans"/>
              <a:cs typeface="Arial" pitchFamily="34" charset="0"/>
            </a:endParaRPr>
          </a:p>
        </p:txBody>
      </p:sp>
      <p:sp>
        <p:nvSpPr>
          <p:cNvPr id="20482" name="AutoShape 2" descr="http://skosh.ru/images/f002.png"/>
          <p:cNvSpPr>
            <a:spLocks noChangeAspect="1" noChangeArrowheads="1"/>
          </p:cNvSpPr>
          <p:nvPr/>
        </p:nvSpPr>
        <p:spPr bwMode="auto">
          <a:xfrm>
            <a:off x="0" y="23813"/>
            <a:ext cx="952500" cy="495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3" name="Picture 3" descr="C:\Users\Марина\Documents\РАБОТА\2 класс\25 октября НАТЛ СП\мой урок\hello_html_26242c3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556792"/>
            <a:ext cx="3146196" cy="163602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83768" y="34290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</a:rPr>
              <a:t>Глазки видят всё вокруг, </a:t>
            </a:r>
            <a:br>
              <a:rPr lang="ru-RU" sz="2400" b="1" dirty="0" smtClean="0">
                <a:solidFill>
                  <a:schemeClr val="accent1"/>
                </a:solidFill>
              </a:rPr>
            </a:br>
            <a:r>
              <a:rPr lang="ru-RU" sz="2400" b="1" dirty="0" smtClean="0">
                <a:solidFill>
                  <a:schemeClr val="accent1"/>
                </a:solidFill>
              </a:rPr>
              <a:t>Обведу я ими круг.</a:t>
            </a:r>
            <a:br>
              <a:rPr lang="ru-RU" sz="2400" b="1" dirty="0" smtClean="0">
                <a:solidFill>
                  <a:schemeClr val="accent1"/>
                </a:solidFill>
              </a:rPr>
            </a:br>
            <a:r>
              <a:rPr lang="ru-RU" sz="2400" b="1" dirty="0" smtClean="0">
                <a:solidFill>
                  <a:schemeClr val="accent1"/>
                </a:solidFill>
              </a:rPr>
              <a:t>Глазком видеть всё дано-</a:t>
            </a:r>
            <a:br>
              <a:rPr lang="ru-RU" sz="2400" b="1" dirty="0" smtClean="0">
                <a:solidFill>
                  <a:schemeClr val="accent1"/>
                </a:solidFill>
              </a:rPr>
            </a:br>
            <a:r>
              <a:rPr lang="ru-RU" sz="2400" b="1" dirty="0" smtClean="0">
                <a:solidFill>
                  <a:schemeClr val="accent1"/>
                </a:solidFill>
              </a:rPr>
              <a:t>Где окно, а где кино.</a:t>
            </a:r>
            <a:br>
              <a:rPr lang="ru-RU" sz="2400" b="1" dirty="0" smtClean="0">
                <a:solidFill>
                  <a:schemeClr val="accent1"/>
                </a:solidFill>
              </a:rPr>
            </a:br>
            <a:r>
              <a:rPr lang="ru-RU" sz="2400" b="1" dirty="0" smtClean="0">
                <a:solidFill>
                  <a:schemeClr val="accent1"/>
                </a:solidFill>
              </a:rPr>
              <a:t>Обведу я ими круг,</a:t>
            </a:r>
            <a:br>
              <a:rPr lang="ru-RU" sz="2400" b="1" dirty="0" smtClean="0">
                <a:solidFill>
                  <a:schemeClr val="accent1"/>
                </a:solidFill>
              </a:rPr>
            </a:br>
            <a:r>
              <a:rPr lang="ru-RU" sz="2400" b="1" dirty="0" smtClean="0">
                <a:solidFill>
                  <a:schemeClr val="accent1"/>
                </a:solidFill>
              </a:rPr>
              <a:t>Погляжу на мир вокруг.</a:t>
            </a:r>
            <a:endParaRPr lang="ru-RU" sz="24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987824" y="332656"/>
            <a:ext cx="302433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FFFF00"/>
                </a:solidFill>
              </a:rPr>
              <a:t>      Безударные гласные </a:t>
            </a:r>
          </a:p>
          <a:p>
            <a:pPr lvl="0" algn="ctr"/>
            <a:r>
              <a:rPr lang="ru-RU" b="1" dirty="0" smtClean="0">
                <a:solidFill>
                  <a:srgbClr val="FFFF00"/>
                </a:solidFill>
              </a:rPr>
              <a:t> в корне </a:t>
            </a:r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827584" y="1484784"/>
            <a:ext cx="273630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Проверяемые ударением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436096" y="1556792"/>
            <a:ext cx="302433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/>
              <a:t>Непроверяемые ударением </a:t>
            </a:r>
          </a:p>
          <a:p>
            <a:pPr lvl="0" algn="ctr"/>
            <a:r>
              <a:rPr lang="ru-RU" dirty="0" smtClean="0"/>
              <a:t>(словарные слова)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1560" y="2780928"/>
            <a:ext cx="194421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Изменить форму слова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915816" y="2852936"/>
            <a:ext cx="1944216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Подбор  однокоренных слов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5856" y="4221088"/>
            <a:ext cx="3528392" cy="2304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1.Большой – маленький: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трава – травка</a:t>
            </a:r>
          </a:p>
          <a:p>
            <a:pPr lvl="0"/>
            <a:r>
              <a:rPr lang="ru-RU" dirty="0" smtClean="0"/>
              <a:t>2. Маленький – большой: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линейка – линия</a:t>
            </a:r>
          </a:p>
          <a:p>
            <a:pPr lvl="0"/>
            <a:r>
              <a:rPr lang="ru-RU" dirty="0" smtClean="0"/>
              <a:t>3. уменьшительно-ласкательный: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зима - зимушка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3528" y="4077072"/>
            <a:ext cx="2592288" cy="25202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1. Единственное число (один-много):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река - реки</a:t>
            </a:r>
          </a:p>
          <a:p>
            <a:pPr lvl="0"/>
            <a:r>
              <a:rPr lang="ru-RU" dirty="0" smtClean="0"/>
              <a:t>2. Множественное - единственное число</a:t>
            </a:r>
          </a:p>
          <a:p>
            <a:pPr lvl="0"/>
            <a:r>
              <a:rPr lang="ru-RU" dirty="0" smtClean="0"/>
              <a:t> (много-один):</a:t>
            </a:r>
          </a:p>
          <a:p>
            <a:pPr lvl="0"/>
            <a:r>
              <a:rPr lang="ru-RU" b="1" dirty="0" smtClean="0">
                <a:solidFill>
                  <a:srgbClr val="FFC000"/>
                </a:solidFill>
              </a:rPr>
              <a:t>леса-лес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40152" y="2924944"/>
            <a:ext cx="1944216" cy="104358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 smtClean="0"/>
              <a:t>Пример:</a:t>
            </a:r>
          </a:p>
          <a:p>
            <a:pPr lvl="0"/>
            <a:r>
              <a:rPr lang="ru-RU" dirty="0" smtClean="0"/>
              <a:t>Яблоко</a:t>
            </a:r>
          </a:p>
          <a:p>
            <a:pPr lvl="0"/>
            <a:r>
              <a:rPr lang="ru-RU" dirty="0" smtClean="0"/>
              <a:t>Береза и т.д.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stCxn id="2" idx="1"/>
          </p:cNvCxnSpPr>
          <p:nvPr/>
        </p:nvCxnSpPr>
        <p:spPr>
          <a:xfrm flipH="1">
            <a:off x="2411760" y="836712"/>
            <a:ext cx="57606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2" idx="3"/>
          </p:cNvCxnSpPr>
          <p:nvPr/>
        </p:nvCxnSpPr>
        <p:spPr>
          <a:xfrm>
            <a:off x="6012160" y="836712"/>
            <a:ext cx="72008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547664" y="2564904"/>
            <a:ext cx="18002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131840" y="2564904"/>
            <a:ext cx="14401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211960" y="386104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1619672" y="371703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6804248" y="2564904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flipH="1">
            <a:off x="4139952" y="4653136"/>
            <a:ext cx="72008" cy="14401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flipH="1">
            <a:off x="4716016" y="4653136"/>
            <a:ext cx="72008" cy="14401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flipH="1">
            <a:off x="971600" y="4869160"/>
            <a:ext cx="127248" cy="232792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1403648" y="4941168"/>
            <a:ext cx="144016" cy="14401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flipH="1">
            <a:off x="3995936" y="5085184"/>
            <a:ext cx="72008" cy="21602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 flipH="1">
            <a:off x="971600" y="6021288"/>
            <a:ext cx="144016" cy="144016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/>
          <p:nvPr/>
        </p:nvCxnSpPr>
        <p:spPr>
          <a:xfrm flipH="1">
            <a:off x="4860032" y="5085184"/>
            <a:ext cx="72008" cy="21602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H="1">
            <a:off x="3995936" y="6021288"/>
            <a:ext cx="72008" cy="21602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 flipH="1">
            <a:off x="4355976" y="6021288"/>
            <a:ext cx="72008" cy="216024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2348880"/>
            <a:ext cx="62767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урок!!!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116</TotalTime>
  <Words>130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Гончарова</dc:creator>
  <cp:lastModifiedBy>Марина</cp:lastModifiedBy>
  <cp:revision>6</cp:revision>
  <dcterms:created xsi:type="dcterms:W3CDTF">2019-12-08T07:04:44Z</dcterms:created>
  <dcterms:modified xsi:type="dcterms:W3CDTF">2019-12-12T14:14:55Z</dcterms:modified>
</cp:coreProperties>
</file>