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17"/>
  </p:notesMasterIdLst>
  <p:sldIdLst>
    <p:sldId id="256" r:id="rId2"/>
    <p:sldId id="271" r:id="rId3"/>
    <p:sldId id="257" r:id="rId4"/>
    <p:sldId id="258" r:id="rId5"/>
    <p:sldId id="270" r:id="rId6"/>
    <p:sldId id="260" r:id="rId7"/>
    <p:sldId id="263" r:id="rId8"/>
    <p:sldId id="264" r:id="rId9"/>
    <p:sldId id="272" r:id="rId10"/>
    <p:sldId id="265" r:id="rId11"/>
    <p:sldId id="266" r:id="rId12"/>
    <p:sldId id="273" r:id="rId13"/>
    <p:sldId id="267" r:id="rId14"/>
    <p:sldId id="268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80" autoAdjust="0"/>
    <p:restoredTop sz="94499" autoAdjust="0"/>
  </p:normalViewPr>
  <p:slideViewPr>
    <p:cSldViewPr>
      <p:cViewPr varScale="1">
        <p:scale>
          <a:sx n="70" d="100"/>
          <a:sy n="70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5BE74-5C9B-4F18-99C1-D45BC331A244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23282-680B-4588-9C78-BAD8772DD2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70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23282-680B-4588-9C78-BAD8772DD29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605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5400B-69DC-4D94-AFD3-A6EAD2BE614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4DB2-6600-4000-B279-7ADB88C5AB1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5400B-69DC-4D94-AFD3-A6EAD2BE614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4DB2-6600-4000-B279-7ADB88C5AB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5400B-69DC-4D94-AFD3-A6EAD2BE614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4DB2-6600-4000-B279-7ADB88C5AB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5400B-69DC-4D94-AFD3-A6EAD2BE614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4DB2-6600-4000-B279-7ADB88C5AB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5400B-69DC-4D94-AFD3-A6EAD2BE614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4DB2-6600-4000-B279-7ADB88C5AB1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5400B-69DC-4D94-AFD3-A6EAD2BE614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4DB2-6600-4000-B279-7ADB88C5AB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5400B-69DC-4D94-AFD3-A6EAD2BE614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4DB2-6600-4000-B279-7ADB88C5AB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5400B-69DC-4D94-AFD3-A6EAD2BE614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4DB2-6600-4000-B279-7ADB88C5AB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5400B-69DC-4D94-AFD3-A6EAD2BE614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4DB2-6600-4000-B279-7ADB88C5AB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5400B-69DC-4D94-AFD3-A6EAD2BE614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4DB2-6600-4000-B279-7ADB88C5AB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5400B-69DC-4D94-AFD3-A6EAD2BE614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404DB2-6600-4000-B279-7ADB88C5AB1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45400B-69DC-4D94-AFD3-A6EAD2BE614F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404DB2-6600-4000-B279-7ADB88C5AB1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/url?q=http://files.school-collection.edu.ru/dlrstore/669b525a-e921-11dc-95ff-0800200c9a66/4_18.swf&amp;sa=D&amp;sntz=1&amp;usg=AFQjCNEGZdqT7G_GwjMzmlzLVV_wTdXszQ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916832"/>
            <a:ext cx="7488832" cy="12985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Плавание тел или как построить плот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851920" y="4221088"/>
            <a:ext cx="5112568" cy="2472680"/>
          </a:xfrm>
        </p:spPr>
        <p:txBody>
          <a:bodyPr>
            <a:normAutofit fontScale="47500" lnSpcReduction="20000"/>
          </a:bodyPr>
          <a:lstStyle/>
          <a:p>
            <a:pPr lvl="0" algn="l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400" kern="0" dirty="0" smtClean="0">
                <a:solidFill>
                  <a:schemeClr val="tx1"/>
                </a:solidFill>
                <a:latin typeface="Arial"/>
              </a:rPr>
              <a:t> </a:t>
            </a:r>
            <a:r>
              <a:rPr lang="ru-RU" sz="5500" kern="0" dirty="0" smtClean="0">
                <a:solidFill>
                  <a:schemeClr val="tx1"/>
                </a:solidFill>
                <a:latin typeface="Arial"/>
              </a:rPr>
              <a:t>Выполнила:</a:t>
            </a:r>
          </a:p>
          <a:p>
            <a:pPr lvl="0" algn="l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5500" i="1" kern="0" dirty="0" smtClean="0">
                <a:solidFill>
                  <a:schemeClr val="tx1"/>
                </a:solidFill>
                <a:latin typeface="Arial"/>
              </a:rPr>
              <a:t>ученица 7 класса  </a:t>
            </a:r>
          </a:p>
          <a:p>
            <a:pPr lvl="0" algn="l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5500" i="1" kern="0" dirty="0" err="1" smtClean="0">
                <a:solidFill>
                  <a:schemeClr val="tx1"/>
                </a:solidFill>
                <a:latin typeface="Arial"/>
              </a:rPr>
              <a:t>Емелина</a:t>
            </a:r>
            <a:r>
              <a:rPr lang="ru-RU" sz="5500" i="1" kern="0" dirty="0" smtClean="0">
                <a:solidFill>
                  <a:schemeClr val="tx1"/>
                </a:solidFill>
                <a:latin typeface="Arial"/>
              </a:rPr>
              <a:t> Арина</a:t>
            </a:r>
          </a:p>
          <a:p>
            <a:pPr lvl="0" algn="l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5500" i="1" kern="0" dirty="0" smtClean="0">
              <a:solidFill>
                <a:schemeClr val="tx1"/>
              </a:solidFill>
              <a:latin typeface="Arial"/>
            </a:endParaRPr>
          </a:p>
          <a:p>
            <a:pPr lvl="0" algn="l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5500" i="1" kern="0" dirty="0" smtClean="0">
                <a:solidFill>
                  <a:schemeClr val="tx1"/>
                </a:solidFill>
                <a:latin typeface="Arial"/>
              </a:rPr>
              <a:t> Руководитель: учитель физики и астрономии </a:t>
            </a:r>
            <a:r>
              <a:rPr lang="ru-RU" sz="5500" i="1" kern="0" dirty="0" err="1" smtClean="0">
                <a:solidFill>
                  <a:schemeClr val="tx1"/>
                </a:solidFill>
                <a:latin typeface="Arial"/>
              </a:rPr>
              <a:t>Жигальцова</a:t>
            </a:r>
            <a:r>
              <a:rPr lang="ru-RU" sz="5500" i="1" kern="0" dirty="0" smtClean="0">
                <a:solidFill>
                  <a:schemeClr val="tx1"/>
                </a:solidFill>
                <a:latin typeface="Arial"/>
              </a:rPr>
              <a:t> Татьяна Викторовна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13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Построение модели плота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935480"/>
            <a:ext cx="3826768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Чтобы рассчитать</a:t>
            </a:r>
            <a:r>
              <a:rPr lang="ru-RU" sz="2400" dirty="0"/>
              <a:t>, сколько </a:t>
            </a:r>
            <a:r>
              <a:rPr lang="ru-RU" sz="2400" dirty="0" smtClean="0"/>
              <a:t> </a:t>
            </a:r>
            <a:r>
              <a:rPr lang="ru-RU" sz="2400" dirty="0"/>
              <a:t>маркеров необходимо, чтобы построить модель плота, которая бы смогла удержать груз весом в 1 </a:t>
            </a:r>
            <a:r>
              <a:rPr lang="ru-RU" sz="2400" dirty="0" smtClean="0"/>
              <a:t>Н</a:t>
            </a:r>
            <a:r>
              <a:rPr lang="ru-RU" sz="2400" dirty="0" smtClean="0"/>
              <a:t>, запишем условие плавания тел:</a:t>
            </a:r>
            <a:r>
              <a:rPr lang="ru-RU" sz="2400" dirty="0" smtClean="0"/>
              <a:t>                                                     </a:t>
            </a:r>
            <a:r>
              <a:rPr lang="ru-RU" sz="3200" b="1" dirty="0">
                <a:solidFill>
                  <a:srgbClr val="002060"/>
                </a:solidFill>
              </a:rPr>
              <a:t>F</a:t>
            </a:r>
            <a:r>
              <a:rPr lang="ru-RU" sz="3200" b="1" baseline="-25000" dirty="0">
                <a:solidFill>
                  <a:srgbClr val="002060"/>
                </a:solidFill>
              </a:rPr>
              <a:t>А</a:t>
            </a:r>
            <a:r>
              <a:rPr lang="ru-RU" sz="3200" b="1" dirty="0">
                <a:solidFill>
                  <a:srgbClr val="002060"/>
                </a:solidFill>
              </a:rPr>
              <a:t> = </a:t>
            </a:r>
            <a:r>
              <a:rPr lang="ru-RU" sz="3200" b="1" dirty="0" err="1">
                <a:solidFill>
                  <a:srgbClr val="002060"/>
                </a:solidFill>
              </a:rPr>
              <a:t>F</a:t>
            </a:r>
            <a:r>
              <a:rPr lang="ru-RU" sz="3200" b="1" baseline="-25000" dirty="0" err="1">
                <a:solidFill>
                  <a:srgbClr val="002060"/>
                </a:solidFill>
              </a:rPr>
              <a:t>тяж</a:t>
            </a:r>
            <a:r>
              <a:rPr lang="ru-RU" sz="3200" b="1" dirty="0">
                <a:solidFill>
                  <a:srgbClr val="002060"/>
                </a:solidFill>
              </a:rPr>
              <a:t>+ </a:t>
            </a:r>
            <a:r>
              <a:rPr lang="ru-RU" sz="3200" b="1" dirty="0" err="1">
                <a:solidFill>
                  <a:srgbClr val="002060"/>
                </a:solidFill>
              </a:rPr>
              <a:t>P</a:t>
            </a:r>
            <a:r>
              <a:rPr lang="ru-RU" sz="3200" b="1" baseline="-25000" dirty="0" err="1">
                <a:solidFill>
                  <a:srgbClr val="002060"/>
                </a:solidFill>
              </a:rPr>
              <a:t>гр</a:t>
            </a:r>
            <a:r>
              <a:rPr lang="ru-RU" sz="3200" b="1" dirty="0">
                <a:solidFill>
                  <a:srgbClr val="002060"/>
                </a:solidFill>
              </a:rPr>
              <a:t>  </a:t>
            </a:r>
          </a:p>
          <a:p>
            <a:pPr marL="0" indent="0">
              <a:buNone/>
            </a:pPr>
            <a:endParaRPr lang="ru-RU" sz="18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72816"/>
            <a:ext cx="4741470" cy="3968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393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Построение модели плота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4548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Если </a:t>
            </a:r>
            <a:r>
              <a:rPr lang="ru-RU" sz="2000" dirty="0"/>
              <a:t>грузоподъемность нашей модели плота равна </a:t>
            </a:r>
            <a:r>
              <a:rPr lang="ru-RU" sz="2000" dirty="0" smtClean="0"/>
              <a:t>1 </a:t>
            </a:r>
            <a:r>
              <a:rPr lang="ru-RU" sz="2000" dirty="0"/>
              <a:t>Н, он должен быть сделан из пластмассовых маркеров в количестве 6 штук.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1027" name="Picture 3" descr="C:\Users\Vova\Desktop\20190405_1320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440" y="2597445"/>
            <a:ext cx="2880320" cy="216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Vova\Desktop\20190405_1325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357952" y="2747694"/>
            <a:ext cx="3198017" cy="239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Vova\Desktop\20190411_14140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32670" y="2480298"/>
            <a:ext cx="3359179" cy="309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238" y="5515769"/>
            <a:ext cx="29297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Определение объема </a:t>
            </a:r>
            <a:endParaRPr lang="ru-RU" sz="2000" b="1" dirty="0" smtClean="0"/>
          </a:p>
          <a:p>
            <a:r>
              <a:rPr lang="ru-RU" sz="2000" b="1" dirty="0" smtClean="0"/>
              <a:t>одного маркера 32 мл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30271" y="5708059"/>
            <a:ext cx="27832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Определение массы </a:t>
            </a:r>
            <a:endParaRPr lang="ru-RU" sz="2000" b="1" dirty="0" smtClean="0"/>
          </a:p>
          <a:p>
            <a:r>
              <a:rPr lang="ru-RU" sz="2000" b="1" dirty="0" smtClean="0"/>
              <a:t>одного маркера  15 г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837149" y="6064398"/>
            <a:ext cx="31044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Взвешивание </a:t>
            </a:r>
            <a:r>
              <a:rPr lang="ru-RU" sz="2000" b="1" dirty="0" smtClean="0"/>
              <a:t>груза  1 Н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4109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4208" y="1124744"/>
            <a:ext cx="2242592" cy="31569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Плавание плота из маркеров  с грузом на поверхности воды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4968551" cy="5935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50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Плот из бутылок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640960" cy="546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/>
              <a:t>Определение массы </a:t>
            </a:r>
            <a:r>
              <a:rPr lang="ru-RU" sz="2000" b="1" dirty="0" smtClean="0"/>
              <a:t>бутылки</a:t>
            </a:r>
          </a:p>
          <a:p>
            <a:pPr marL="0" indent="0">
              <a:buNone/>
            </a:pPr>
            <a:r>
              <a:rPr lang="ru-RU" sz="2000" b="1" dirty="0" smtClean="0"/>
              <a:t> </a:t>
            </a:r>
            <a:r>
              <a:rPr lang="ru-RU" sz="2000" b="1" dirty="0"/>
              <a:t>с объемом 1,5 л.</a:t>
            </a:r>
            <a:endParaRPr lang="ru-RU" sz="2000" b="1" dirty="0"/>
          </a:p>
        </p:txBody>
      </p:sp>
      <p:pic>
        <p:nvPicPr>
          <p:cNvPr id="2050" name="Picture 2" descr="C:\Users\Vova\Desktop\20190411_1409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85345" y="2411289"/>
            <a:ext cx="3379591" cy="2534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Ð°ÑÑÐ¸Ð½ÐºÐ¸ Ð¿Ð¾ Ð·Ð°Ð¿ÑÐ¾ÑÑ Ð¼Ð¾Ð´ÐµÐ»Ñ Ð¿Ð»Ð¾ÑÐ° Ð¸Ð· Ð±ÑÑÑÐ»Ð¾Ð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88840"/>
            <a:ext cx="5483775" cy="364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13051" y="5921683"/>
            <a:ext cx="40340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Плот из пластиковых бутылок</a:t>
            </a:r>
          </a:p>
        </p:txBody>
      </p:sp>
    </p:spTree>
    <p:extLst>
      <p:ext uri="{BB962C8B-B14F-4D97-AF65-F5344CB8AC3E}">
        <p14:creationId xmlns:p14="http://schemas.microsoft.com/office/powerpoint/2010/main" val="236209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424936" cy="5181208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/>
              <a:t> </a:t>
            </a:r>
            <a:r>
              <a:rPr lang="ru-RU" sz="2400" dirty="0" smtClean="0"/>
              <a:t>Плот </a:t>
            </a:r>
            <a:r>
              <a:rPr lang="ru-RU" sz="2400" dirty="0"/>
              <a:t>можно изготовить из любого прочного материала, плотность которого меньше плотности воды. </a:t>
            </a:r>
          </a:p>
          <a:p>
            <a:pPr lvl="0"/>
            <a:r>
              <a:rPr lang="ru-RU" sz="2400" dirty="0" smtClean="0"/>
              <a:t> Чтобы </a:t>
            </a:r>
            <a:r>
              <a:rPr lang="ru-RU" sz="2400" dirty="0"/>
              <a:t>плот не утонул под тяжестью груза, необходимо, чтобы сила Архимеда, действующая на него, была не меньше суммарной силы тяжести груза и плота. </a:t>
            </a:r>
          </a:p>
          <a:p>
            <a:pPr lvl="0"/>
            <a:r>
              <a:rPr lang="ru-RU" sz="2400" dirty="0" smtClean="0"/>
              <a:t> Чем </a:t>
            </a:r>
            <a:r>
              <a:rPr lang="ru-RU" sz="2400" dirty="0"/>
              <a:t>больше объем плота, тем больше </a:t>
            </a:r>
            <a:r>
              <a:rPr lang="ru-RU" sz="2400" dirty="0" smtClean="0"/>
              <a:t>архимедова </a:t>
            </a:r>
            <a:r>
              <a:rPr lang="ru-RU" sz="2400" dirty="0"/>
              <a:t>сила, действующая на плот, тем больший вес груза может выдержать плот, тем больше его грузоподъемность.</a:t>
            </a:r>
          </a:p>
          <a:p>
            <a:pPr lvl="0"/>
            <a:r>
              <a:rPr lang="ru-RU" sz="2400" dirty="0" smtClean="0"/>
              <a:t> Плавание </a:t>
            </a:r>
            <a:r>
              <a:rPr lang="ru-RU" sz="2400" dirty="0"/>
              <a:t>любого плавательного средства </a:t>
            </a:r>
            <a:r>
              <a:rPr lang="ru-RU" sz="2400" dirty="0" smtClean="0"/>
              <a:t> подчиняется </a:t>
            </a:r>
            <a:r>
              <a:rPr lang="ru-RU" sz="2400" dirty="0"/>
              <a:t>законам физики. </a:t>
            </a:r>
          </a:p>
          <a:p>
            <a:pPr lvl="0"/>
            <a:r>
              <a:rPr lang="ru-RU" sz="2400" dirty="0"/>
              <a:t> Кораблестроение начинается с проектирования и расчетов </a:t>
            </a:r>
            <a:r>
              <a:rPr lang="ru-RU" sz="2400" dirty="0" smtClean="0"/>
              <a:t>грузоподъемности. </a:t>
            </a:r>
            <a:endParaRPr lang="ru-RU" sz="2400" dirty="0"/>
          </a:p>
          <a:p>
            <a:pPr marL="0" indent="0">
              <a:buNone/>
            </a:pPr>
            <a:r>
              <a:rPr lang="ru-RU" sz="1900" dirty="0"/>
              <a:t> </a:t>
            </a:r>
          </a:p>
          <a:p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323343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589240"/>
          </a:xfrm>
        </p:spPr>
        <p:txBody>
          <a:bodyPr>
            <a:noAutofit/>
          </a:bodyPr>
          <a:lstStyle/>
          <a:p>
            <a:pPr lvl="0" fontAlgn="base"/>
            <a:r>
              <a:rPr lang="ru-RU" sz="2400" dirty="0" smtClean="0"/>
              <a:t>Физика</a:t>
            </a:r>
            <a:r>
              <a:rPr lang="ru-RU" sz="2400" dirty="0"/>
              <a:t>. 7 </a:t>
            </a:r>
            <a:r>
              <a:rPr lang="ru-RU" sz="2400" dirty="0" err="1"/>
              <a:t>кл</a:t>
            </a:r>
            <a:r>
              <a:rPr lang="ru-RU" sz="2400" dirty="0"/>
              <a:t>.: учеб. для </a:t>
            </a:r>
            <a:r>
              <a:rPr lang="ru-RU" sz="2400" dirty="0" err="1"/>
              <a:t>общеобразоват</a:t>
            </a:r>
            <a:r>
              <a:rPr lang="ru-RU" sz="2400" dirty="0"/>
              <a:t>. учреждений / А. В. </a:t>
            </a:r>
            <a:r>
              <a:rPr lang="ru-RU" sz="2400" dirty="0" err="1"/>
              <a:t>Перышкин</a:t>
            </a:r>
            <a:r>
              <a:rPr lang="ru-RU" sz="2400" dirty="0"/>
              <a:t>. – 11-е изд., стереотип. – М.: Дрофа, 20015.</a:t>
            </a:r>
          </a:p>
          <a:p>
            <a:pPr lvl="0" fontAlgn="base"/>
            <a:r>
              <a:rPr lang="ru-RU" sz="2400" dirty="0"/>
              <a:t>Я познаю мир: Дет. </a:t>
            </a:r>
            <a:r>
              <a:rPr lang="ru-RU" sz="2400" dirty="0" err="1"/>
              <a:t>энцикл</a:t>
            </a:r>
            <a:r>
              <a:rPr lang="ru-RU" sz="2400" dirty="0"/>
              <a:t>.: Физика / Сост., </a:t>
            </a:r>
            <a:r>
              <a:rPr lang="ru-RU" sz="2400" dirty="0" err="1"/>
              <a:t>худож</a:t>
            </a:r>
            <a:r>
              <a:rPr lang="ru-RU" sz="2400" dirty="0"/>
              <a:t>. А. А. </a:t>
            </a:r>
            <a:r>
              <a:rPr lang="ru-RU" sz="2400" dirty="0" err="1"/>
              <a:t>Леонович</a:t>
            </a:r>
            <a:r>
              <a:rPr lang="ru-RU" sz="2400" dirty="0"/>
              <a:t>; Под общ. Ред. О. Г. </a:t>
            </a:r>
            <a:r>
              <a:rPr lang="ru-RU" sz="2400" dirty="0" err="1"/>
              <a:t>Хинн</a:t>
            </a:r>
            <a:r>
              <a:rPr lang="ru-RU" sz="2400" dirty="0"/>
              <a:t>. – М.: ТКО «АСТ», 1997.</a:t>
            </a:r>
          </a:p>
          <a:p>
            <a:pPr lvl="0" fontAlgn="base"/>
            <a:r>
              <a:rPr lang="ru-RU" sz="2400" dirty="0"/>
              <a:t>Книга для чтения по физике: Учеб. пособие для учащихся 6-7 </a:t>
            </a:r>
            <a:r>
              <a:rPr lang="ru-RU" sz="2400" dirty="0" err="1"/>
              <a:t>кл</a:t>
            </a:r>
            <a:r>
              <a:rPr lang="ru-RU" sz="2400" dirty="0"/>
              <a:t>. сред. </a:t>
            </a:r>
            <a:r>
              <a:rPr lang="ru-RU" sz="2400" dirty="0" err="1"/>
              <a:t>шк</a:t>
            </a:r>
            <a:r>
              <a:rPr lang="ru-RU" sz="2400" dirty="0"/>
              <a:t>. / Сост. И. Г. Кириллова. – М.: Просвещение, 1986.</a:t>
            </a:r>
          </a:p>
          <a:p>
            <a:pPr lvl="0" fontAlgn="base"/>
            <a:r>
              <a:rPr lang="ru-RU" sz="2400" dirty="0"/>
              <a:t>Книга «365 научных экспериментов» / </a:t>
            </a:r>
            <a:r>
              <a:rPr lang="ru-RU" sz="2400" dirty="0" err="1"/>
              <a:t>Hinkler</a:t>
            </a:r>
            <a:r>
              <a:rPr lang="ru-RU" sz="2400" dirty="0"/>
              <a:t> </a:t>
            </a:r>
            <a:r>
              <a:rPr lang="ru-RU" sz="2400" dirty="0" err="1"/>
              <a:t>Books</a:t>
            </a:r>
            <a:r>
              <a:rPr lang="ru-RU" sz="2400" dirty="0"/>
              <a:t> </a:t>
            </a:r>
            <a:r>
              <a:rPr lang="ru-RU" sz="2400" dirty="0" err="1"/>
              <a:t>Pty</a:t>
            </a:r>
            <a:r>
              <a:rPr lang="ru-RU" sz="2400" dirty="0"/>
              <a:t> </a:t>
            </a:r>
            <a:r>
              <a:rPr lang="ru-RU" sz="2400" dirty="0" err="1"/>
              <a:t>Ltd</a:t>
            </a:r>
            <a:r>
              <a:rPr lang="ru-RU" sz="2400" dirty="0"/>
              <a:t> 2010/</a:t>
            </a:r>
          </a:p>
          <a:p>
            <a:pPr lvl="0" fontAlgn="base"/>
            <a:r>
              <a:rPr lang="ru-RU" sz="2400" u="sng" dirty="0">
                <a:solidFill>
                  <a:srgbClr val="0070C0"/>
                </a:solidFill>
                <a:hlinkClick r:id="rId2"/>
              </a:rPr>
              <a:t>http://files.school-collection.edu.ru/dlrstore/669b525a-e921-11dc-95ff-0800200c9a66/4_18.swf</a:t>
            </a:r>
            <a:r>
              <a:rPr lang="ru-RU" sz="2400" dirty="0"/>
              <a:t> – условия плавания тел с интерактивными </a:t>
            </a:r>
            <a:r>
              <a:rPr lang="ru-RU" sz="2400" dirty="0" smtClean="0"/>
              <a:t>примерами</a:t>
            </a:r>
          </a:p>
          <a:p>
            <a:pPr lvl="0" fontAlgn="base"/>
            <a:endParaRPr lang="ru-RU" sz="1000" dirty="0"/>
          </a:p>
          <a:p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47692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Человек </a:t>
            </a:r>
            <a:r>
              <a:rPr lang="ru-RU" dirty="0"/>
              <a:t>с давних пор стремился освоить бескрайние водные просторы рек, озер и морей. Первые плавательные средства появились еще до нашей эры. Позднее стало развиваться кораблестроение.  Но, и современные корабли, и простые судна, подчиняются одним законам плавания тел.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316" y="4492868"/>
            <a:ext cx="238125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530857"/>
            <a:ext cx="2938396" cy="1930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129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Изготовить модель плота по заданной грузоподъёмности.</a:t>
            </a:r>
          </a:p>
        </p:txBody>
      </p:sp>
    </p:spTree>
    <p:extLst>
      <p:ext uri="{BB962C8B-B14F-4D97-AF65-F5344CB8AC3E}">
        <p14:creationId xmlns:p14="http://schemas.microsoft.com/office/powerpoint/2010/main" val="27574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35480"/>
            <a:ext cx="8100000" cy="438912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endParaRPr lang="ru-RU" dirty="0" smtClean="0"/>
          </a:p>
          <a:p>
            <a:r>
              <a:rPr lang="ru-RU" dirty="0" smtClean="0"/>
              <a:t> </a:t>
            </a:r>
            <a:r>
              <a:rPr lang="ru-RU" sz="2800" dirty="0" smtClean="0"/>
              <a:t>Выяснить условия и особенности плавания </a:t>
            </a:r>
            <a:r>
              <a:rPr lang="ru-RU" sz="2800" dirty="0" smtClean="0"/>
              <a:t>тел и проверить </a:t>
            </a:r>
            <a:r>
              <a:rPr lang="ru-RU" sz="2800" dirty="0" smtClean="0"/>
              <a:t>их на </a:t>
            </a:r>
            <a:r>
              <a:rPr lang="ru-RU" sz="2800" dirty="0" smtClean="0"/>
              <a:t>опыте;</a:t>
            </a:r>
            <a:endParaRPr lang="ru-RU" sz="2800" dirty="0" smtClean="0"/>
          </a:p>
          <a:p>
            <a:r>
              <a:rPr lang="ru-RU" sz="2800" dirty="0" smtClean="0"/>
              <a:t> Изготовить модель плота </a:t>
            </a:r>
            <a:r>
              <a:rPr lang="ru-RU" sz="2800" dirty="0" smtClean="0"/>
              <a:t>с заданной грузоподъёмность</a:t>
            </a:r>
            <a:r>
              <a:rPr lang="ru-RU" sz="2800" dirty="0" smtClean="0"/>
              <a:t>ю;</a:t>
            </a:r>
          </a:p>
          <a:p>
            <a:r>
              <a:rPr lang="ru-RU" sz="2800" dirty="0" smtClean="0"/>
              <a:t>В </a:t>
            </a:r>
            <a:r>
              <a:rPr lang="ru-RU" sz="2800" dirty="0"/>
              <a:t>ходе эксперимента убедится в справедливости своих   </a:t>
            </a:r>
            <a:r>
              <a:rPr lang="ru-RU" sz="2800" dirty="0" smtClean="0"/>
              <a:t>расчетов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400" dirty="0" smtClean="0">
              <a:latin typeface="Times New Roman"/>
              <a:ea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pPr marL="13716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05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Плавание любых тел подчиняется законам физики.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0211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775" y="168824"/>
            <a:ext cx="7924800" cy="1143000"/>
          </a:xfrm>
        </p:spPr>
        <p:txBody>
          <a:bodyPr/>
          <a:lstStyle/>
          <a:p>
            <a:r>
              <a:rPr lang="ru-RU" dirty="0" smtClean="0"/>
              <a:t>Условия плавания тел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5259" y="1412776"/>
            <a:ext cx="8210872" cy="5445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F</a:t>
            </a:r>
            <a:r>
              <a:rPr lang="ru-RU" sz="2400" dirty="0" smtClean="0"/>
              <a:t>т </a:t>
            </a:r>
            <a:r>
              <a:rPr lang="en-US" sz="2400" dirty="0" smtClean="0"/>
              <a:t>&gt;</a:t>
            </a:r>
            <a:r>
              <a:rPr lang="ru-RU" sz="2400" dirty="0" smtClean="0"/>
              <a:t> </a:t>
            </a:r>
            <a:r>
              <a:rPr lang="en-US" sz="2400" dirty="0" smtClean="0"/>
              <a:t>F</a:t>
            </a:r>
            <a:r>
              <a:rPr lang="ru-RU" sz="2400" dirty="0" smtClean="0"/>
              <a:t>а – тело тонет</a:t>
            </a:r>
            <a:r>
              <a:rPr lang="en-US" sz="2400" dirty="0" smtClean="0"/>
              <a:t>;</a:t>
            </a:r>
          </a:p>
          <a:p>
            <a:pPr marL="0" indent="0">
              <a:buNone/>
            </a:pPr>
            <a:r>
              <a:rPr lang="en-US" sz="2400" dirty="0" smtClean="0"/>
              <a:t>F</a:t>
            </a:r>
            <a:r>
              <a:rPr lang="ru-RU" sz="2400" dirty="0" smtClean="0"/>
              <a:t>т </a:t>
            </a:r>
            <a:r>
              <a:rPr lang="en-US" sz="2400" dirty="0" smtClean="0"/>
              <a:t>=</a:t>
            </a:r>
            <a:r>
              <a:rPr lang="ru-RU" sz="2400" dirty="0" smtClean="0"/>
              <a:t> </a:t>
            </a:r>
            <a:r>
              <a:rPr lang="en-US" sz="2400" dirty="0" smtClean="0"/>
              <a:t>F</a:t>
            </a:r>
            <a:r>
              <a:rPr lang="ru-RU" sz="2400" dirty="0" smtClean="0"/>
              <a:t>а – тело плавает внутри жидкости</a:t>
            </a:r>
            <a:r>
              <a:rPr lang="en-US" sz="2400" dirty="0" smtClean="0"/>
              <a:t>;</a:t>
            </a:r>
          </a:p>
          <a:p>
            <a:pPr marL="0" indent="0">
              <a:buNone/>
            </a:pPr>
            <a:r>
              <a:rPr lang="en-US" sz="2400" dirty="0" smtClean="0"/>
              <a:t>F</a:t>
            </a:r>
            <a:r>
              <a:rPr lang="ru-RU" sz="2400" dirty="0" smtClean="0"/>
              <a:t>т </a:t>
            </a:r>
            <a:r>
              <a:rPr lang="en-US" sz="2400" dirty="0" smtClean="0"/>
              <a:t>&lt;</a:t>
            </a:r>
            <a:r>
              <a:rPr lang="ru-RU" sz="2400" dirty="0" smtClean="0"/>
              <a:t> </a:t>
            </a:r>
            <a:r>
              <a:rPr lang="en-US" sz="2400" dirty="0" smtClean="0"/>
              <a:t>F</a:t>
            </a:r>
            <a:r>
              <a:rPr lang="ru-RU" sz="2400" dirty="0" smtClean="0"/>
              <a:t>а – тело всплывает на поверхность жидкости.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/>
          </a:p>
        </p:txBody>
      </p:sp>
      <p:sp>
        <p:nvSpPr>
          <p:cNvPr id="9" name="AutoShape 8" descr="ÐÐ°ÑÑÐ¸Ð½ÐºÐ¸ Ð¿Ð¾ Ð·Ð°Ð¿ÑÐ¾ÑÑ ÑÑÐ»Ð¾Ð²Ð¸Ñ Ð¿Ð»Ð°Ð²Ð°Ð½Ð¸Ñ ÑÐµÐ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0" descr="ÐÐ°ÑÑÐ¸Ð½ÐºÐ¸ Ð¿Ð¾ Ð·Ð°Ð¿ÑÐ¾ÑÑ ÑÑÐ»Ð¾Ð²Ð¸Ñ Ð¿Ð»Ð°Ð²Ð°Ð½Ð¸Ñ ÑÐµÐ»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2" descr="ÐÐ°ÑÑÐ¸Ð½ÐºÐ¸ Ð¿Ð¾ Ð·Ð°Ð¿ÑÐ¾ÑÑ ÑÑÐ»Ð¾Ð²Ð¸Ñ Ð¿Ð»Ð°Ð²Ð°Ð½Ð¸Ñ ÑÐµÐ»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ÐÐ°ÑÑÐ¸Ð½ÐºÐ¸ Ð¿Ð¾ Ð·Ð°Ð¿ÑÐ¾ÑÑ ÑÑÐ»Ð¾Ð²Ð¸Ñ Ð¿Ð»Ð°Ð²Ð°Ð½Ð¸Ñ ÑÐµÐ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941657"/>
            <a:ext cx="5472608" cy="362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37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Vova\Desktop\20190404_1709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4225865" cy="316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4352" y="332656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Опыт с яйцом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24352" y="1052736"/>
            <a:ext cx="8229600" cy="115212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Яйцо </a:t>
            </a:r>
            <a:r>
              <a:rPr lang="ru-RU" sz="2000" dirty="0" smtClean="0"/>
              <a:t>тонет в пресной воде и всплывает в </a:t>
            </a:r>
            <a:r>
              <a:rPr lang="ru-RU" sz="2000" dirty="0" smtClean="0"/>
              <a:t>солёной. </a:t>
            </a:r>
            <a:r>
              <a:rPr lang="ru-RU" sz="2000" dirty="0"/>
              <a:t>Таким </a:t>
            </a:r>
            <a:r>
              <a:rPr lang="ru-RU" sz="2000" dirty="0" smtClean="0"/>
              <a:t>образом, тела </a:t>
            </a:r>
            <a:r>
              <a:rPr lang="ru-RU" sz="2000" dirty="0"/>
              <a:t>тонут в жидкости, если их плотность выше, чем плотность жидкости.</a:t>
            </a:r>
            <a:endParaRPr lang="ru-RU" sz="2000" b="1" dirty="0"/>
          </a:p>
        </p:txBody>
      </p:sp>
      <p:pic>
        <p:nvPicPr>
          <p:cNvPr id="1032" name="Picture 8" descr="C:\Users\Vova\Desktop\20190404_1716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384449"/>
            <a:ext cx="3966751" cy="297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265" y="3757491"/>
            <a:ext cx="4090758" cy="30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564" y="6159458"/>
            <a:ext cx="18851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Яйцо в </a:t>
            </a:r>
            <a:endParaRPr lang="ru-RU" sz="2000" b="1" dirty="0" smtClean="0"/>
          </a:p>
          <a:p>
            <a:r>
              <a:rPr lang="ru-RU" sz="2000" b="1" dirty="0" smtClean="0"/>
              <a:t>пресной </a:t>
            </a:r>
            <a:r>
              <a:rPr lang="ru-RU" sz="2000" b="1" dirty="0"/>
              <a:t>воде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25865" y="2448902"/>
            <a:ext cx="19168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Яйцо в </a:t>
            </a:r>
            <a:endParaRPr lang="ru-RU" sz="2000" b="1" dirty="0" smtClean="0"/>
          </a:p>
          <a:p>
            <a:r>
              <a:rPr lang="ru-RU" sz="2000" b="1" dirty="0" smtClean="0"/>
              <a:t>соленой  </a:t>
            </a:r>
            <a:r>
              <a:rPr lang="ru-RU" sz="2000" b="1" dirty="0"/>
              <a:t>воде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516216" y="3048590"/>
            <a:ext cx="19168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Яйцо в очень </a:t>
            </a:r>
            <a:endParaRPr lang="ru-RU" sz="2000" b="1" dirty="0" smtClean="0"/>
          </a:p>
          <a:p>
            <a:r>
              <a:rPr lang="ru-RU" sz="2000" b="1" dirty="0" smtClean="0"/>
              <a:t>соленой  </a:t>
            </a:r>
            <a:r>
              <a:rPr lang="ru-RU" sz="2000" b="1" dirty="0"/>
              <a:t>воде</a:t>
            </a:r>
          </a:p>
        </p:txBody>
      </p:sp>
    </p:spTree>
    <p:extLst>
      <p:ext uri="{BB962C8B-B14F-4D97-AF65-F5344CB8AC3E}">
        <p14:creationId xmlns:p14="http://schemas.microsoft.com/office/powerpoint/2010/main" val="35925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Опыт с пластилином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Придав </a:t>
            </a:r>
            <a:r>
              <a:rPr lang="ru-RU" sz="2000" dirty="0" smtClean="0"/>
              <a:t>куску пластилина форму лодки, мы увеличили объём выталкиваемой при погружении жидкости и увеличили тем самым силу Архимеда.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476" y="2132856"/>
            <a:ext cx="4905627" cy="3673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Vova\Desktop\20190404_1726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855" y="2924944"/>
            <a:ext cx="4536504" cy="340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Vova\Desktop\20190404_1727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123" y="3243583"/>
            <a:ext cx="4248472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6243" y="6004156"/>
            <a:ext cx="25224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Кусок пластилина </a:t>
            </a:r>
            <a:endParaRPr lang="ru-RU" sz="2000" b="1" dirty="0" smtClean="0"/>
          </a:p>
          <a:p>
            <a:r>
              <a:rPr lang="ru-RU" sz="2000" b="1" dirty="0" smtClean="0"/>
              <a:t>тонет </a:t>
            </a:r>
            <a:r>
              <a:rPr lang="ru-RU" sz="2000" b="1" dirty="0"/>
              <a:t>в воде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81165" y="2283847"/>
            <a:ext cx="32785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Лодочка из  пластилина </a:t>
            </a:r>
            <a:endParaRPr lang="ru-RU" sz="2000" b="1" dirty="0" smtClean="0"/>
          </a:p>
          <a:p>
            <a:r>
              <a:rPr lang="ru-RU" sz="2000" b="1" dirty="0" smtClean="0"/>
              <a:t>плавает </a:t>
            </a:r>
            <a:r>
              <a:rPr lang="ru-RU" sz="2000" b="1" dirty="0"/>
              <a:t>в воде</a:t>
            </a:r>
          </a:p>
        </p:txBody>
      </p:sp>
    </p:spTree>
    <p:extLst>
      <p:ext uri="{BB962C8B-B14F-4D97-AF65-F5344CB8AC3E}">
        <p14:creationId xmlns:p14="http://schemas.microsoft.com/office/powerpoint/2010/main" val="169473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Плот, </a:t>
            </a:r>
            <a:r>
              <a:rPr lang="ru-RU" dirty="0" smtClean="0"/>
              <a:t>он какой?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+mj-lt"/>
              </a:rPr>
              <a:t>Наши предки двадцать пять тысяче­летий назад ходили на плотах, одна­ко во многих странах такие же пло­ты и по сей день служат людям. Самой существенной особенностью плота является его непотопляемость. Тур Хейердал изготавливал плоты из кипариса.  </a:t>
            </a:r>
          </a:p>
          <a:p>
            <a:pPr marL="0" indent="0">
              <a:buNone/>
            </a:pPr>
            <a:endParaRPr lang="ru-RU" sz="1800" dirty="0">
              <a:latin typeface="+mj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35198"/>
            <a:ext cx="4684109" cy="3157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176" y="3874341"/>
            <a:ext cx="4635824" cy="231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80112" y="3072311"/>
            <a:ext cx="23376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Плоты из бревен</a:t>
            </a:r>
          </a:p>
        </p:txBody>
      </p:sp>
    </p:spTree>
    <p:extLst>
      <p:ext uri="{BB962C8B-B14F-4D97-AF65-F5344CB8AC3E}">
        <p14:creationId xmlns:p14="http://schemas.microsoft.com/office/powerpoint/2010/main" val="1723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661</TotalTime>
  <Words>580</Words>
  <Application>Microsoft Office PowerPoint</Application>
  <PresentationFormat>Экран (4:3)</PresentationFormat>
  <Paragraphs>70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Плавание тел или как построить плот</vt:lpstr>
      <vt:lpstr>Введение</vt:lpstr>
      <vt:lpstr>Цель</vt:lpstr>
      <vt:lpstr>Задачи</vt:lpstr>
      <vt:lpstr>Гипотеза</vt:lpstr>
      <vt:lpstr>Условия плавания тел</vt:lpstr>
      <vt:lpstr>Опыт с яйцом</vt:lpstr>
      <vt:lpstr>Опыт с пластилином</vt:lpstr>
      <vt:lpstr>Плот, он какой?</vt:lpstr>
      <vt:lpstr>Построение модели плота</vt:lpstr>
      <vt:lpstr>Построение модели плота</vt:lpstr>
      <vt:lpstr>Плавание плота из маркеров  с грузом на поверхности воды</vt:lpstr>
      <vt:lpstr>Плот из бутылок</vt:lpstr>
      <vt:lpstr>Вывод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Плавание тел</dc:title>
  <dc:creator>Vova</dc:creator>
  <cp:lastModifiedBy>Админ</cp:lastModifiedBy>
  <cp:revision>52</cp:revision>
  <dcterms:created xsi:type="dcterms:W3CDTF">2019-04-02T11:12:41Z</dcterms:created>
  <dcterms:modified xsi:type="dcterms:W3CDTF">2019-04-18T07:38:05Z</dcterms:modified>
</cp:coreProperties>
</file>