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745" r:id="rId3"/>
  </p:sldMasterIdLst>
  <p:notesMasterIdLst>
    <p:notesMasterId r:id="rId13"/>
  </p:notesMasterIdLst>
  <p:sldIdLst>
    <p:sldId id="270" r:id="rId4"/>
    <p:sldId id="362" r:id="rId5"/>
    <p:sldId id="323" r:id="rId6"/>
    <p:sldId id="325" r:id="rId7"/>
    <p:sldId id="337" r:id="rId8"/>
    <p:sldId id="326" r:id="rId9"/>
    <p:sldId id="277" r:id="rId10"/>
    <p:sldId id="342" r:id="rId11"/>
    <p:sldId id="32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A1423"/>
    <a:srgbClr val="0068AE"/>
    <a:srgbClr val="E5ED7B"/>
    <a:srgbClr val="E97FDA"/>
    <a:srgbClr val="C12DAF"/>
    <a:srgbClr val="F0EA00"/>
    <a:srgbClr val="ED2B39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1CC6F1-8778-4503-A220-124CA6E54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ED24A4-EDE6-4363-B506-696171129CB2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EB292-45D8-4C71-80BF-B94CF1E9C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47A6-5196-4023-9ED3-F0AFBB038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3AD74-A0C0-4AF9-8104-CC51EA1A2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376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919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862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930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677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screen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screen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522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2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6BC9F-F4C2-4F68-AFC0-862898FFB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DF7D8-3165-469F-A0BB-B6EAEB0DB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0D734-2622-4924-92DC-BD8096BE8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1779A-5028-48A4-873F-8D2EF219B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4BCA1-EE91-4A08-B421-AE354B254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C7F43-AE06-4B69-A0B6-F6E94AD31B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E7594-8A91-4A82-AD12-A511AE4D9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E3B79-C8B5-46A7-9EFE-029629D86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49B1-6B85-4A80-94E1-8E754B264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242BC-AA60-47B8-AD82-DF814644E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DC392-E75F-4EC2-B8E9-4E44096EE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3AC58-E63D-4F5D-8CA6-349DD7D58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6969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969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4FC95-8760-450E-A9E8-637301ACD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B13CB-DA85-4597-A5F2-2C4D91E5D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FD3A7-0AEC-42AF-A852-7518155E6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2FA97-BAFE-43B8-B45D-6B99D8FC7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85078-2731-4764-97F2-F4774EA40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08E12-4174-47B7-9447-42428F804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41D8F-F306-403A-B415-277DED372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E36D1-B8B2-485B-B981-2D02424FB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6B7FB4E-59A1-41E2-B048-1772F186C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2" r:id="rId1"/>
    <p:sldLayoutId id="2147485523" r:id="rId2"/>
    <p:sldLayoutId id="2147485524" r:id="rId3"/>
    <p:sldLayoutId id="2147485525" r:id="rId4"/>
    <p:sldLayoutId id="2147485526" r:id="rId5"/>
    <p:sldLayoutId id="2147485527" r:id="rId6"/>
    <p:sldLayoutId id="2147485528" r:id="rId7"/>
    <p:sldLayoutId id="2147485529" r:id="rId8"/>
    <p:sldLayoutId id="2147485530" r:id="rId9"/>
    <p:sldLayoutId id="2147485531" r:id="rId10"/>
    <p:sldLayoutId id="2147485532" r:id="rId11"/>
  </p:sldLayoutIdLst>
  <p:transition spd="slow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12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512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512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7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09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10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12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376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12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919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2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213" name="Freeform 13"/>
                  <p:cNvSpPr>
                    <a:spLocks/>
                  </p:cNvSpPr>
                  <p:nvPr/>
                </p:nvSpPr>
                <p:spPr bwMode="auto">
                  <a:xfrm>
                    <a:off x="2862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214" name="Freeform 14"/>
                  <p:cNvSpPr>
                    <a:spLocks/>
                  </p:cNvSpPr>
                  <p:nvPr/>
                </p:nvSpPr>
                <p:spPr bwMode="auto">
                  <a:xfrm>
                    <a:off x="2930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215" name="Freeform 15"/>
                  <p:cNvSpPr>
                    <a:spLocks/>
                  </p:cNvSpPr>
                  <p:nvPr/>
                </p:nvSpPr>
                <p:spPr bwMode="auto">
                  <a:xfrm>
                    <a:off x="2677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216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2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2093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4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5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6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7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8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9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00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7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07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512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screen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screen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512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2051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32C28B45-48FC-436E-A309-5CD33D8FF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33" r:id="rId1"/>
    <p:sldLayoutId id="2147485534" r:id="rId2"/>
    <p:sldLayoutId id="2147485535" r:id="rId3"/>
    <p:sldLayoutId id="2147485536" r:id="rId4"/>
    <p:sldLayoutId id="2147485537" r:id="rId5"/>
    <p:sldLayoutId id="2147485538" r:id="rId6"/>
    <p:sldLayoutId id="2147485539" r:id="rId7"/>
    <p:sldLayoutId id="2147485540" r:id="rId8"/>
    <p:sldLayoutId id="2147485541" r:id="rId9"/>
    <p:sldLayoutId id="2147485542" r:id="rId10"/>
    <p:sldLayoutId id="2147485543" r:id="rId11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7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7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6" name="Rectangle 6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7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580F874-3805-48BD-BD94-981A199C0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55" r:id="rId1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64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50825" y="260350"/>
            <a:ext cx="8497888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7088" dir="19163922" algn="ctr" rotWithShape="0">
              <a:srgbClr val="B2B2B2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Управление образования Администрации муниципального района </a:t>
            </a:r>
            <a:r>
              <a:rPr lang="ru-RU" b="1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Туймазинский</a:t>
            </a:r>
            <a:r>
              <a:rPr lang="ru-RU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 Республики Башкортостан</a:t>
            </a:r>
            <a:endParaRPr lang="ru-RU" sz="2800" b="1" i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>
              <a:defRPr/>
            </a:pPr>
            <a:endParaRPr lang="ru-RU" sz="2800" b="1" i="1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sz="28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Выступление на РМО музыкальных руководителей Тема: «Педагогическая </a:t>
            </a:r>
            <a:r>
              <a:rPr lang="ru-RU" sz="28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«</a:t>
            </a:r>
            <a:r>
              <a:rPr lang="ru-RU" sz="2800" b="1" i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342900" indent="-342900" algn="ctr">
              <a:defRPr/>
            </a:pPr>
            <a:r>
              <a:rPr lang="ru-RU" sz="28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ООД по музыкальной деятельности детей дошкольного возраста» </a:t>
            </a:r>
            <a:r>
              <a:rPr lang="ru-RU" sz="2800" b="1" i="1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i="1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b="1" i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66" name="Заголовок 1"/>
          <p:cNvSpPr>
            <a:spLocks/>
          </p:cNvSpPr>
          <p:nvPr/>
        </p:nvSpPr>
        <p:spPr bwMode="auto">
          <a:xfrm>
            <a:off x="827088" y="404813"/>
            <a:ext cx="77724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b="1">
              <a:solidFill>
                <a:schemeClr val="tx2"/>
              </a:solidFill>
            </a:endParaRPr>
          </a:p>
        </p:txBody>
      </p:sp>
      <p:sp>
        <p:nvSpPr>
          <p:cNvPr id="40967" name="Заголовок 1"/>
          <p:cNvSpPr>
            <a:spLocks/>
          </p:cNvSpPr>
          <p:nvPr/>
        </p:nvSpPr>
        <p:spPr bwMode="auto">
          <a:xfrm>
            <a:off x="5364163" y="4868863"/>
            <a:ext cx="3529012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 i="1">
                <a:solidFill>
                  <a:srgbClr val="660033"/>
                </a:solidFill>
              </a:rPr>
              <a:t>Музыкальный руководитель Юсупова Л.Д. </a:t>
            </a:r>
          </a:p>
          <a:p>
            <a:pPr algn="ctr"/>
            <a:r>
              <a:rPr lang="ru-RU" sz="1600" b="1" i="1">
                <a:solidFill>
                  <a:srgbClr val="660033"/>
                </a:solidFill>
              </a:rPr>
              <a:t>Филиал № 2 «Полянка»</a:t>
            </a:r>
          </a:p>
          <a:p>
            <a:pPr algn="ctr"/>
            <a:r>
              <a:rPr lang="ru-RU" sz="1600" b="1" i="1">
                <a:solidFill>
                  <a:srgbClr val="660033"/>
                </a:solidFill>
              </a:rPr>
              <a:t>МАДОУ детский сад № 18 </a:t>
            </a:r>
          </a:p>
          <a:p>
            <a:pPr algn="ctr"/>
            <a:r>
              <a:rPr lang="ru-RU" sz="1600" b="1" i="1">
                <a:solidFill>
                  <a:srgbClr val="660033"/>
                </a:solidFill>
              </a:rPr>
              <a:t>г. Туймазы</a:t>
            </a:r>
          </a:p>
          <a:p>
            <a:pPr algn="ctr"/>
            <a:r>
              <a:rPr lang="ru-RU" sz="1600" b="1" i="1">
                <a:solidFill>
                  <a:srgbClr val="660033"/>
                </a:solidFill>
              </a:rPr>
              <a:t>2019 г.</a:t>
            </a:r>
          </a:p>
        </p:txBody>
      </p:sp>
      <p:sp>
        <p:nvSpPr>
          <p:cNvPr id="40968" name="Заголовок 1"/>
          <p:cNvSpPr>
            <a:spLocks/>
          </p:cNvSpPr>
          <p:nvPr/>
        </p:nvSpPr>
        <p:spPr bwMode="auto">
          <a:xfrm>
            <a:off x="2771775" y="6092825"/>
            <a:ext cx="3529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i="1">
                <a:solidFill>
                  <a:srgbClr val="660033"/>
                </a:solidFill>
              </a:rPr>
              <a:t> </a:t>
            </a:r>
          </a:p>
        </p:txBody>
      </p:sp>
      <p:pic>
        <p:nvPicPr>
          <p:cNvPr id="23563" name="Picture 11" descr="1289447755_25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3429000"/>
            <a:ext cx="468153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-468560" y="0"/>
            <a:ext cx="10153128" cy="7245424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FFFFFF"/>
              </a:gs>
              <a:gs pos="100000">
                <a:srgbClr val="990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 u="sng">
              <a:solidFill>
                <a:srgbClr val="9C007F"/>
              </a:solidFill>
            </a:endParaRPr>
          </a:p>
        </p:txBody>
      </p:sp>
      <p:sp>
        <p:nvSpPr>
          <p:cNvPr id="2" name="Заголовок 1"/>
          <p:cNvSpPr>
            <a:spLocks/>
          </p:cNvSpPr>
          <p:nvPr/>
        </p:nvSpPr>
        <p:spPr bwMode="auto">
          <a:xfrm>
            <a:off x="611560" y="260649"/>
            <a:ext cx="8281615" cy="28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marL="342900" indent="-342900" algn="ctr">
              <a:defRPr/>
            </a:pP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39750" y="1268413"/>
            <a:ext cx="12239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rgbClr val="B2B2B2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2000" b="1" i="1" dirty="0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395288" y="2276475"/>
            <a:ext cx="13684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rgbClr val="B2B2B2"/>
            </a:outerShdw>
          </a:effectLst>
        </p:spPr>
        <p:txBody>
          <a:bodyPr/>
          <a:lstStyle/>
          <a:p>
            <a:pPr marL="342900" indent="-342900" algn="ctr">
              <a:defRPr/>
            </a:pPr>
            <a:endParaRPr lang="ru-RU" sz="2000" b="1" u="sng" dirty="0">
              <a:solidFill>
                <a:srgbClr val="9C007F"/>
              </a:solidFill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b="1" i="1" dirty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964488" cy="864096"/>
          </a:xfrm>
        </p:spPr>
        <p:txBody>
          <a:bodyPr/>
          <a:lstStyle/>
          <a:p>
            <a:pPr algn="ctr" eaLnBrk="1" hangingPunct="1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век!</a:t>
            </a: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3" descr="imag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-180528" y="1268760"/>
            <a:ext cx="657292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3" descr="image-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96136" y="2332038"/>
            <a:ext cx="3635896" cy="4525962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-323850" y="-171450"/>
            <a:ext cx="9936163" cy="748823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FFFFFF"/>
              </a:gs>
              <a:gs pos="100000">
                <a:srgbClr val="990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 u="sng">
              <a:solidFill>
                <a:srgbClr val="9C007F"/>
              </a:solidFill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431800" y="188913"/>
            <a:ext cx="8712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5724" dir="18900000" algn="ctr" rotWithShape="0">
              <a:srgbClr val="FDA1D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990099"/>
              </a:solidFill>
            </a:endParaRPr>
          </a:p>
        </p:txBody>
      </p:sp>
      <p:sp>
        <p:nvSpPr>
          <p:cNvPr id="2" name="Заголовок 1"/>
          <p:cNvSpPr>
            <a:spLocks/>
          </p:cNvSpPr>
          <p:nvPr/>
        </p:nvSpPr>
        <p:spPr bwMode="auto">
          <a:xfrm>
            <a:off x="1908175" y="1341438"/>
            <a:ext cx="69135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endParaRPr lang="ru-RU" b="1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3203575" y="188913"/>
            <a:ext cx="576103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rgbClr val="B2B2B2"/>
            </a:outerShdw>
          </a:effectLst>
        </p:spPr>
        <p:txBody>
          <a:bodyPr/>
          <a:lstStyle/>
          <a:p>
            <a:pPr marL="342900" indent="-342900" algn="ctr">
              <a:defRPr/>
            </a:pPr>
            <a:r>
              <a:rPr lang="ru-RU" sz="2800" b="1" dirty="0">
                <a:solidFill>
                  <a:srgbClr val="9C007F"/>
                </a:solidFill>
                <a:latin typeface="Times New Roman" pitchFamily="18" charset="0"/>
                <a:cs typeface="Times New Roman" pitchFamily="18" charset="0"/>
              </a:rPr>
              <a:t>Исследования известных педагогов и ученых Н.А.Ветлугиной, К.В.Тарасовой, В.Н. </a:t>
            </a:r>
            <a:r>
              <a:rPr lang="ru-RU" sz="2800" b="1" dirty="0" err="1">
                <a:solidFill>
                  <a:srgbClr val="9C007F"/>
                </a:solidFill>
                <a:latin typeface="Times New Roman" pitchFamily="18" charset="0"/>
                <a:cs typeface="Times New Roman" pitchFamily="18" charset="0"/>
              </a:rPr>
              <a:t>Шацкой</a:t>
            </a:r>
            <a:r>
              <a:rPr lang="ru-RU" sz="2800" b="1" dirty="0">
                <a:solidFill>
                  <a:srgbClr val="9C007F"/>
                </a:solidFill>
                <a:latin typeface="Times New Roman" pitchFamily="18" charset="0"/>
                <a:cs typeface="Times New Roman" pitchFamily="18" charset="0"/>
              </a:rPr>
              <a:t>, Л.В. Школяр,</a:t>
            </a:r>
          </a:p>
          <a:p>
            <a:pPr marL="342900" indent="-342900" algn="ctr">
              <a:defRPr/>
            </a:pPr>
            <a:r>
              <a:rPr lang="ru-RU" sz="2800" b="1" dirty="0">
                <a:solidFill>
                  <a:srgbClr val="9C007F"/>
                </a:solidFill>
                <a:latin typeface="Times New Roman" pitchFamily="18" charset="0"/>
                <a:cs typeface="Times New Roman" pitchFamily="18" charset="0"/>
              </a:rPr>
              <a:t>                            И.Л. Дзержинской.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ru-RU" sz="2800" b="1" i="1" dirty="0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323850" y="2276475"/>
            <a:ext cx="28797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rgbClr val="B2B2B2"/>
            </a:outerShdw>
          </a:effectLst>
        </p:spPr>
        <p:txBody>
          <a:bodyPr/>
          <a:lstStyle/>
          <a:p>
            <a:pPr marL="342900" indent="-342900" algn="ctr">
              <a:defRPr/>
            </a:pPr>
            <a:endParaRPr lang="ru-RU" sz="2000" b="1" i="1" u="sng" dirty="0">
              <a:solidFill>
                <a:srgbClr val="9C007F"/>
              </a:solidFill>
            </a:endParaRPr>
          </a:p>
          <a:p>
            <a:pPr marL="342900" indent="-342900" algn="ctr">
              <a:defRPr/>
            </a:pPr>
            <a:endParaRPr lang="ru-RU" sz="2000" b="1" u="sng" dirty="0">
              <a:solidFill>
                <a:srgbClr val="9C007F"/>
              </a:solidFill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b="1" i="1" dirty="0"/>
          </a:p>
        </p:txBody>
      </p:sp>
      <p:pic>
        <p:nvPicPr>
          <p:cNvPr id="13" name="Picture 11" descr="1289447755_25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08050"/>
            <a:ext cx="25209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" descr="1568549-7164507064a06c3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4075" y="2276475"/>
            <a:ext cx="25209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3" descr="i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1638" y="2997200"/>
            <a:ext cx="2447925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3" descr="iJPW60GTS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51613" y="3446463"/>
            <a:ext cx="2592387" cy="341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00x50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1341438"/>
            <a:ext cx="9612313" cy="5516562"/>
          </a:xfrm>
        </p:spPr>
      </p:pic>
      <p:pic>
        <p:nvPicPr>
          <p:cNvPr id="5" name="Содержимое 3" descr="d0398p-dalcroz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975" y="1773238"/>
            <a:ext cx="6586538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«Жизнь есть музыка с её живым и творящим ритмом»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-468560" y="0"/>
            <a:ext cx="10153128" cy="7245424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FFFFFF"/>
              </a:gs>
              <a:gs pos="100000">
                <a:srgbClr val="990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 u="sng">
              <a:solidFill>
                <a:srgbClr val="9C007F"/>
              </a:solidFill>
            </a:endParaRPr>
          </a:p>
        </p:txBody>
      </p:sp>
      <p:sp>
        <p:nvSpPr>
          <p:cNvPr id="2" name="Заголовок 1"/>
          <p:cNvSpPr>
            <a:spLocks/>
          </p:cNvSpPr>
          <p:nvPr/>
        </p:nvSpPr>
        <p:spPr bwMode="auto">
          <a:xfrm>
            <a:off x="1979613" y="1412875"/>
            <a:ext cx="69135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endParaRPr lang="ru-RU" b="1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39750" y="1268413"/>
            <a:ext cx="12239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rgbClr val="B2B2B2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2000" b="1" i="1" dirty="0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395288" y="2276475"/>
            <a:ext cx="13684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rgbClr val="B2B2B2"/>
            </a:outerShdw>
          </a:effectLst>
        </p:spPr>
        <p:txBody>
          <a:bodyPr/>
          <a:lstStyle/>
          <a:p>
            <a:pPr marL="342900" indent="-342900" algn="ctr">
              <a:defRPr/>
            </a:pPr>
            <a:endParaRPr lang="ru-RU" sz="2000" b="1" u="sng" dirty="0">
              <a:solidFill>
                <a:srgbClr val="9C007F"/>
              </a:solidFill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b="1" i="1" dirty="0"/>
          </a:p>
        </p:txBody>
      </p:sp>
      <p:pic>
        <p:nvPicPr>
          <p:cNvPr id="11" name="Содержимое 4" descr="0_9b9b8_17ecab31_orig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3048000"/>
            <a:ext cx="2286000" cy="3810000"/>
          </a:xfrm>
          <a:prstGeom prst="rect">
            <a:avLst/>
          </a:prstGeom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0"/>
            <a:ext cx="6732240" cy="6597352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«Становления слуха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формирования ритмических способностей детей – основа развития речи детей»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(В.Г. Каменская)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8131" name="Содержимое 13" descr="U7sEdu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3563938" cy="3500438"/>
          </a:xfrm>
          <a:noFill/>
        </p:spPr>
      </p:pic>
      <p:pic>
        <p:nvPicPr>
          <p:cNvPr id="48132" name="Содержимое 11" descr="112002740_1397315833_330026694634_ca0d5fe3b2c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675" y="0"/>
            <a:ext cx="36718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Содержимое 22" descr="big_teacherPic_a21c3f33ad484c6ba383daebdb971fb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5600" y="0"/>
            <a:ext cx="3708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Содержимое 3" descr="p274_ritm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429000"/>
            <a:ext cx="39243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i1V5MJO84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27313" y="3357563"/>
            <a:ext cx="40671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7" descr="матр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148263" y="3352800"/>
            <a:ext cx="399573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6083" name="Picture 4" descr="Рисунок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60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964612" cy="30956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«Задача педагога – облечь необходимые упражнения в форму игры, чтобы они стали доступны детям» </a:t>
            </a:r>
            <a:b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(Э. Жак-Далькроз)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-468560" y="0"/>
            <a:ext cx="10153128" cy="7245424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FFFFFF"/>
              </a:gs>
              <a:gs pos="100000">
                <a:srgbClr val="990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 u="sng">
              <a:solidFill>
                <a:srgbClr val="9C007F"/>
              </a:solidFill>
            </a:endParaRPr>
          </a:p>
        </p:txBody>
      </p:sp>
      <p:sp>
        <p:nvSpPr>
          <p:cNvPr id="2" name="Заголовок 1"/>
          <p:cNvSpPr>
            <a:spLocks/>
          </p:cNvSpPr>
          <p:nvPr/>
        </p:nvSpPr>
        <p:spPr bwMode="auto">
          <a:xfrm>
            <a:off x="611560" y="260649"/>
            <a:ext cx="8281615" cy="28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marL="342900" indent="-342900" algn="ctr">
              <a:defRPr/>
            </a:pP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39750" y="1268413"/>
            <a:ext cx="12239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rgbClr val="B2B2B2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2000" b="1" i="1" dirty="0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395288" y="2276475"/>
            <a:ext cx="13684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rgbClr val="B2B2B2"/>
            </a:outerShdw>
          </a:effectLst>
        </p:spPr>
        <p:txBody>
          <a:bodyPr/>
          <a:lstStyle/>
          <a:p>
            <a:pPr marL="342900" indent="-342900" algn="ctr">
              <a:defRPr/>
            </a:pPr>
            <a:endParaRPr lang="ru-RU" sz="2000" b="1" u="sng" dirty="0">
              <a:solidFill>
                <a:srgbClr val="9C007F"/>
              </a:solidFill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ru-RU" sz="3200" b="1" i="1" dirty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964488" cy="792088"/>
          </a:xfrm>
        </p:spPr>
        <p:txBody>
          <a:bodyPr/>
          <a:lstStyle/>
          <a:p>
            <a:pPr algn="ctr" eaLnBrk="1" hangingPunct="1"/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9" descr="IMG_20190411_1134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156176" y="2332037"/>
            <a:ext cx="326033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5" descr="IMG_20190311_0033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0" y="1052736"/>
            <a:ext cx="6300192" cy="481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4522788"/>
          </a:xfrm>
        </p:spPr>
        <p:txBody>
          <a:bodyPr/>
          <a:lstStyle/>
          <a:p>
            <a:r>
              <a:rPr lang="ru-RU" sz="5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Последовательность изготовления Лэпбука </a:t>
            </a:r>
            <a:br>
              <a:rPr lang="ru-RU" sz="5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«Гуси – лебеди»</a:t>
            </a:r>
          </a:p>
        </p:txBody>
      </p:sp>
      <p:pic>
        <p:nvPicPr>
          <p:cNvPr id="4" name="Содержимое 3" descr="IMG_20190310_22263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3209925" cy="3860800"/>
          </a:xfrm>
        </p:spPr>
      </p:pic>
      <p:pic>
        <p:nvPicPr>
          <p:cNvPr id="6" name="Содержимое 11" descr="IMG_20190310_22275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981325"/>
            <a:ext cx="4176713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13" descr="IMG_20190310_22283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75000" y="0"/>
            <a:ext cx="59690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9" descr="IMG_20190310_221038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0200" y="2924175"/>
            <a:ext cx="50038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15" descr="IMG_20190311_003349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2_Круги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2631</TotalTime>
  <Words>115</Words>
  <Application>Microsoft Office PowerPoint</Application>
  <PresentationFormat>Экран (4:3)</PresentationFormat>
  <Paragraphs>20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Оформление по умолчанию</vt:lpstr>
      <vt:lpstr>Кимоно</vt:lpstr>
      <vt:lpstr>2_Круги</vt:lpstr>
      <vt:lpstr>Слайд 1</vt:lpstr>
      <vt:lpstr>XXI век!</vt:lpstr>
      <vt:lpstr>Слайд 3</vt:lpstr>
      <vt:lpstr>«Жизнь есть музыка с её живым и творящим ритмом»</vt:lpstr>
      <vt:lpstr>«Становления слуха  и формирования ритмических способностей детей – основа развития речи детей»                  (В.Г. Каменская)</vt:lpstr>
      <vt:lpstr>Слайд 6</vt:lpstr>
      <vt:lpstr>«Задача педагога – облечь необходимые упражнения в форму игры, чтобы они стали доступны детям»                                    (Э. Жак-Далькроз)</vt:lpstr>
      <vt:lpstr>Лэпбук</vt:lpstr>
      <vt:lpstr>Последовательность изготовления Лэпбука  «Гуси – лебеди»</vt:lpstr>
    </vt:vector>
  </TitlesOfParts>
  <Company>Home Sweet 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LENOVO</cp:lastModifiedBy>
  <cp:revision>187</cp:revision>
  <dcterms:created xsi:type="dcterms:W3CDTF">2013-01-17T20:10:10Z</dcterms:created>
  <dcterms:modified xsi:type="dcterms:W3CDTF">2020-09-17T20:01:51Z</dcterms:modified>
</cp:coreProperties>
</file>