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64" r:id="rId5"/>
    <p:sldId id="265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11.07.2019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&#1079;&#1077;&#1084;&#1083;&#1103;%20&#1082;&#1072;&#1088;&#1090;&#1080;&#1085;&#1082;&#1080;&amp;img_url=https://www.stocklots24.com.tr/upload/Image/user/2016/11/23/583578a9993e5.jpg&amp;pos=17&amp;rpt=simage&amp;lr=2&amp;family=yes" TargetMode="External"/><Relationship Id="rId3" Type="http://schemas.openxmlformats.org/officeDocument/2006/relationships/hyperlink" Target="https://img-fotki.yandex.ru/get/66745/2839712.31/0_14bad6_67b91e24_orig" TargetMode="External"/><Relationship Id="rId7" Type="http://schemas.openxmlformats.org/officeDocument/2006/relationships/hyperlink" Target="https://yandex.ru/images/search?img_url=https://okartinkah.ru/img/kartinki-lisy-dlya-detey-1801/kartinki-lisy-dlya-detey-11.jpg&amp;p=2&amp;text=&#1083;&#1080;&#1089;&#1072;%20&#1082;&#1072;&#1088;&#1090;&#1080;&#1085;&#1082;&#1080;&amp;noreask=1&amp;pos=112&amp;rpt=simage&amp;lr=2&amp;family=yes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img_url=http://1.bp.blogspot.com/_NR-pTkG6FHE/S_Z_EiruG-I/AAAAAAAAAa4/ar7NoggfPXw/s1600/Cute+Owl12.JPG&amp;p=1&amp;text=&#1089;&#1086;&#1074;&#1072;%20&#1082;&#1072;&#1088;&#1090;&#1080;&#1085;&#1082;&#1080;&amp;pos=75&amp;lr=2&amp;rpt=simage&amp;family=yes" TargetMode="External"/><Relationship Id="rId5" Type="http://schemas.openxmlformats.org/officeDocument/2006/relationships/hyperlink" Target="https://yandex.ru/images/search?img_url=https://thecliparts.com/wp-content/uploads/2016/05/grass-clip-art-free.png&amp;text=&#1090;&#1088;&#1072;&#1074;&#1072;%20&#1082;&#1072;&#1088;&#1090;&#1080;&#1085;&#1082;&#1080;&amp;noreask=1&amp;pos=16&amp;rpt=simage&amp;lr=2&amp;family=yes" TargetMode="External"/><Relationship Id="rId4" Type="http://schemas.openxmlformats.org/officeDocument/2006/relationships/hyperlink" Target="http://img-fotki.yandex.ru/get/5624/981986.12/0_8128d_a4d9bfe6_orig" TargetMode="External"/><Relationship Id="rId9" Type="http://schemas.openxmlformats.org/officeDocument/2006/relationships/hyperlink" Target="https://yandex.ru/images/search?img_url=http://static8.depositphotos.com/1000992/955/i/950/depositphotos_9551516-Rows-of-theatre-seats.jpg&amp;p=4&amp;text=&#1088;&#1103;&#1076;&#1099;%20&#1082;&#1072;&#1088;&#1090;&#1080;&#1085;&#1082;&#1080;&amp;noreask=1&amp;pos=173&amp;rpt=simage&amp;lr=2&amp;family=y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0"/>
            <a:ext cx="7776864" cy="5589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2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Алгоритм нахождения орфограммы: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2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безударный гласный в корне слова </a:t>
            </a:r>
            <a:endParaRPr kumimoji="0" lang="ru-RU" sz="5200" b="1" i="0" u="none" strike="noStrike" kern="1200" normalizeH="0" baseline="0" noProof="0" dirty="0">
              <a:ln w="1905"/>
              <a:gradFill>
                <a:gsLst>
                  <a:gs pos="0">
                    <a:srgbClr val="C00000"/>
                  </a:gs>
                  <a:gs pos="78000">
                    <a:srgbClr val="DE0000"/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365104"/>
            <a:ext cx="8352928" cy="1368152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Выполнила: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Симоненкова Елена Евгеньевна,</a:t>
            </a:r>
            <a:r>
              <a:rPr lang="ru-RU" sz="1800" b="1" i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учитель </a:t>
            </a: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начальных классов</a:t>
            </a:r>
            <a:r>
              <a:rPr lang="ru-RU" sz="1800" b="1" i="1" u="sng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ru-RU" sz="1800" b="1" i="1" u="sng" dirty="0" smtClean="0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</a:rPr>
              <a:t> </a:t>
            </a:r>
            <a:endParaRPr lang="ru-RU" sz="1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8864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ГБОУ СОШ № 191 с углубленным изучением иностранных языков Красногвардейского района г. Санкт-Петербурга</a:t>
            </a: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62778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 Произношу слово и слышу безударный гласный звук </a:t>
            </a:r>
            <a:b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[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или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[</a:t>
            </a:r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r>
              <a:rPr lang="en-US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]</a:t>
            </a:r>
            <a:endParaRPr lang="ru-RU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esktop\ВСЁ\Поклассная работа\Методическая работа\Картинки для Алгоритма\grass-clip-art-free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708919"/>
            <a:ext cx="1440160" cy="73081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5" name="TextBox 4"/>
          <p:cNvSpPr txBox="1"/>
          <p:nvPr/>
        </p:nvSpPr>
        <p:spPr>
          <a:xfrm>
            <a:off x="251520" y="2708920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[</a:t>
            </a:r>
            <a:r>
              <a:rPr lang="ru-RU" sz="4400" dirty="0" smtClean="0"/>
              <a:t>тр</a:t>
            </a:r>
            <a:r>
              <a:rPr lang="ru-RU" sz="4400" u="sng" dirty="0" smtClean="0"/>
              <a:t>а</a:t>
            </a:r>
            <a:r>
              <a:rPr lang="ru-RU" sz="4400" dirty="0" smtClean="0"/>
              <a:t>в</a:t>
            </a:r>
            <a:r>
              <a:rPr lang="ru-RU" sz="4400" dirty="0" smtClean="0">
                <a:solidFill>
                  <a:srgbClr val="FF0000"/>
                </a:solidFill>
              </a:rPr>
              <a:t>а</a:t>
            </a:r>
            <a:r>
              <a:rPr lang="en-US" sz="4400" dirty="0" smtClean="0"/>
              <a:t>]</a:t>
            </a:r>
            <a:endParaRPr lang="ru-RU" sz="4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2627784" y="4149080"/>
            <a:ext cx="1274289" cy="156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8" name="TextBox 7"/>
          <p:cNvSpPr txBox="1"/>
          <p:nvPr/>
        </p:nvSpPr>
        <p:spPr>
          <a:xfrm>
            <a:off x="251520" y="414908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[</a:t>
            </a:r>
            <a:r>
              <a:rPr lang="ru-RU" sz="4800" dirty="0" err="1" smtClean="0"/>
              <a:t>с</a:t>
            </a:r>
            <a:r>
              <a:rPr lang="ru-RU" sz="4800" u="sng" dirty="0" err="1" smtClean="0"/>
              <a:t>а</a:t>
            </a:r>
            <a:r>
              <a:rPr lang="ru-RU" sz="4800" dirty="0" err="1" smtClean="0"/>
              <a:t>в</a:t>
            </a:r>
            <a:r>
              <a:rPr lang="ru-RU" sz="4800" dirty="0" err="1" smtClean="0">
                <a:solidFill>
                  <a:srgbClr val="FF0000"/>
                </a:solidFill>
              </a:rPr>
              <a:t>а</a:t>
            </a:r>
            <a:r>
              <a:rPr lang="en-US" sz="4800" dirty="0" smtClean="0"/>
              <a:t>]</a:t>
            </a:r>
            <a:endParaRPr lang="ru-RU" sz="4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708920"/>
            <a:ext cx="1197424" cy="74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4572000" y="270892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[</a:t>
            </a:r>
            <a:r>
              <a:rPr lang="ru-RU" sz="4800" dirty="0" err="1" smtClean="0"/>
              <a:t>л'</a:t>
            </a:r>
            <a:r>
              <a:rPr lang="ru-RU" sz="4800" u="sng" dirty="0" err="1" smtClean="0"/>
              <a:t>и</a:t>
            </a:r>
            <a:r>
              <a:rPr lang="ru-RU" sz="4800" dirty="0" err="1" smtClean="0"/>
              <a:t>с</a:t>
            </a:r>
            <a:r>
              <a:rPr lang="ru-RU" sz="4800" dirty="0" err="1" smtClean="0">
                <a:solidFill>
                  <a:srgbClr val="FF0000"/>
                </a:solidFill>
              </a:rPr>
              <a:t>а</a:t>
            </a:r>
            <a:r>
              <a:rPr lang="en-US" sz="4800" dirty="0" smtClean="0"/>
              <a:t>]</a:t>
            </a:r>
            <a:endParaRPr lang="ru-RU" sz="4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3717032"/>
            <a:ext cx="1230263" cy="123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12" name="TextBox 11"/>
          <p:cNvSpPr txBox="1"/>
          <p:nvPr/>
        </p:nvSpPr>
        <p:spPr>
          <a:xfrm>
            <a:off x="4572000" y="4005064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[</a:t>
            </a:r>
            <a:r>
              <a:rPr lang="ru-RU" sz="4000" dirty="0" err="1" smtClean="0"/>
              <a:t>з'</a:t>
            </a:r>
            <a:r>
              <a:rPr lang="ru-RU" sz="4000" u="sng" dirty="0" err="1" smtClean="0"/>
              <a:t>и</a:t>
            </a:r>
            <a:r>
              <a:rPr lang="ru-RU" sz="4000" dirty="0" err="1" smtClean="0"/>
              <a:t>мл'</a:t>
            </a:r>
            <a:r>
              <a:rPr lang="ru-RU" sz="4000" dirty="0" err="1" smtClean="0">
                <a:solidFill>
                  <a:srgbClr val="FF0000"/>
                </a:solidFill>
              </a:rPr>
              <a:t>а</a:t>
            </a:r>
            <a:r>
              <a:rPr lang="en-US" sz="4000" dirty="0" smtClean="0"/>
              <a:t>]</a:t>
            </a:r>
            <a:endParaRPr lang="ru-RU" sz="4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5301208"/>
            <a:ext cx="1255106" cy="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4572000" y="5157192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[</a:t>
            </a:r>
            <a:r>
              <a:rPr lang="ru-RU" sz="4400" dirty="0" err="1" smtClean="0"/>
              <a:t>р'</a:t>
            </a:r>
            <a:r>
              <a:rPr lang="ru-RU" sz="4400" u="sng" dirty="0" err="1" smtClean="0"/>
              <a:t>и</a:t>
            </a:r>
            <a:r>
              <a:rPr lang="ru-RU" sz="4400" dirty="0" err="1" smtClean="0"/>
              <a:t>д</a:t>
            </a:r>
            <a:r>
              <a:rPr lang="ru-RU" sz="4400" dirty="0" err="1" smtClean="0">
                <a:solidFill>
                  <a:srgbClr val="FF0000"/>
                </a:solidFill>
              </a:rPr>
              <a:t>ы</a:t>
            </a:r>
            <a:r>
              <a:rPr lang="en-US" sz="4400" dirty="0" smtClean="0"/>
              <a:t>]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3026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Выясняю, находится ли этот звук в корне слова</a:t>
            </a:r>
            <a:endParaRPr lang="ru-RU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Picture 2" descr="C:\Users\User\Desktop\ВСЁ\Поклассная работа\Методическая работа\Картинки для Алгоритма\grass-clip-art-fre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1135211" cy="57606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467544" y="2204864"/>
            <a:ext cx="1008112" cy="123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1197424" cy="74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365104"/>
            <a:ext cx="1230263" cy="123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5733256"/>
            <a:ext cx="1255106" cy="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1691680" y="1340768"/>
            <a:ext cx="7200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[</a:t>
            </a:r>
            <a:r>
              <a:rPr lang="ru-RU" sz="4000" u="sng" dirty="0" smtClean="0"/>
              <a:t>трав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en-US" sz="4000" dirty="0" smtClean="0"/>
              <a:t>]</a:t>
            </a:r>
            <a:r>
              <a:rPr lang="ru-RU" sz="4000" dirty="0" smtClean="0"/>
              <a:t>, </a:t>
            </a:r>
            <a:r>
              <a:rPr lang="en-US" sz="4000" dirty="0" smtClean="0"/>
              <a:t>[</a:t>
            </a:r>
            <a:r>
              <a:rPr lang="ru-RU" sz="4000" u="sng" dirty="0" smtClean="0"/>
              <a:t>тр</a:t>
            </a:r>
            <a:r>
              <a:rPr lang="ru-RU" sz="4000" u="sng" dirty="0" smtClean="0">
                <a:solidFill>
                  <a:srgbClr val="FF0000"/>
                </a:solidFill>
              </a:rPr>
              <a:t>а</a:t>
            </a:r>
            <a:r>
              <a:rPr lang="ru-RU" sz="4000" u="sng" dirty="0" smtClean="0"/>
              <a:t>в</a:t>
            </a:r>
            <a:r>
              <a:rPr lang="ru-RU" sz="4000" dirty="0" smtClean="0"/>
              <a:t>ушка</a:t>
            </a:r>
            <a:r>
              <a:rPr lang="en-US" sz="4000" dirty="0" smtClean="0"/>
              <a:t>]</a:t>
            </a:r>
            <a:r>
              <a:rPr lang="ru-RU" sz="4000" dirty="0" smtClean="0"/>
              <a:t>, </a:t>
            </a:r>
            <a:r>
              <a:rPr lang="en-US" sz="4000" dirty="0" smtClean="0"/>
              <a:t>[</a:t>
            </a:r>
            <a:r>
              <a:rPr lang="ru-RU" sz="4000" u="sng" dirty="0" err="1" smtClean="0"/>
              <a:t>трав</a:t>
            </a:r>
            <a:r>
              <a:rPr lang="ru-RU" sz="4000" dirty="0" err="1" smtClean="0"/>
              <a:t>'ин</a:t>
            </a:r>
            <a:r>
              <a:rPr lang="ru-RU" sz="4000" dirty="0" err="1" smtClean="0">
                <a:solidFill>
                  <a:srgbClr val="FF0000"/>
                </a:solidFill>
              </a:rPr>
              <a:t>о</a:t>
            </a:r>
            <a:r>
              <a:rPr lang="ru-RU" sz="4000" dirty="0" err="1" smtClean="0"/>
              <a:t>й</a:t>
            </a:r>
            <a:r>
              <a:rPr lang="en-US" sz="4000" dirty="0" smtClean="0"/>
              <a:t>]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242088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[</a:t>
            </a:r>
            <a:r>
              <a:rPr lang="ru-RU" sz="4000" u="sng" dirty="0" err="1" smtClean="0"/>
              <a:t>сав</a:t>
            </a:r>
            <a:r>
              <a:rPr lang="ru-RU" sz="4000" dirty="0" err="1" smtClean="0">
                <a:solidFill>
                  <a:srgbClr val="FF0000"/>
                </a:solidFill>
              </a:rPr>
              <a:t>а</a:t>
            </a:r>
            <a:r>
              <a:rPr lang="en-US" sz="4000" dirty="0" smtClean="0"/>
              <a:t>]</a:t>
            </a:r>
            <a:r>
              <a:rPr lang="ru-RU" sz="4000" dirty="0" smtClean="0"/>
              <a:t>, </a:t>
            </a:r>
            <a:r>
              <a:rPr lang="en-US" sz="4000" dirty="0" smtClean="0"/>
              <a:t>[</a:t>
            </a:r>
            <a:r>
              <a:rPr lang="ru-RU" sz="4000" u="sng" dirty="0" err="1" smtClean="0"/>
              <a:t>с</a:t>
            </a:r>
            <a:r>
              <a:rPr lang="ru-RU" sz="4000" u="sng" dirty="0" err="1" smtClean="0">
                <a:solidFill>
                  <a:srgbClr val="FF0000"/>
                </a:solidFill>
              </a:rPr>
              <a:t>о</a:t>
            </a:r>
            <a:r>
              <a:rPr lang="ru-RU" sz="4000" u="sng" dirty="0" err="1" smtClean="0"/>
              <a:t>в</a:t>
            </a:r>
            <a:r>
              <a:rPr lang="ru-RU" sz="4000" dirty="0" err="1" smtClean="0"/>
              <a:t>ушка</a:t>
            </a:r>
            <a:r>
              <a:rPr lang="en-US" sz="4000" dirty="0" smtClean="0"/>
              <a:t>]</a:t>
            </a:r>
            <a:r>
              <a:rPr lang="ru-RU" sz="4000" dirty="0" smtClean="0"/>
              <a:t>, </a:t>
            </a:r>
            <a:r>
              <a:rPr lang="en-US" sz="4000" dirty="0" smtClean="0"/>
              <a:t>[</a:t>
            </a:r>
            <a:r>
              <a:rPr lang="ru-RU" sz="4000" u="sng" dirty="0" err="1" smtClean="0"/>
              <a:t>сав</a:t>
            </a:r>
            <a:r>
              <a:rPr lang="ru-RU" sz="4000" dirty="0" err="1" smtClean="0"/>
              <a:t>'</a:t>
            </a:r>
            <a:r>
              <a:rPr lang="ru-RU" sz="4000" dirty="0" err="1" smtClean="0">
                <a:solidFill>
                  <a:srgbClr val="FF0000"/>
                </a:solidFill>
              </a:rPr>
              <a:t>и</a:t>
            </a:r>
            <a:r>
              <a:rPr lang="ru-RU" sz="4000" dirty="0" err="1" smtClean="0"/>
              <a:t>ный</a:t>
            </a:r>
            <a:r>
              <a:rPr lang="ru-RU" sz="4000" dirty="0" smtClean="0"/>
              <a:t>'</a:t>
            </a:r>
            <a:r>
              <a:rPr lang="en-US" sz="4000" dirty="0" smtClean="0"/>
              <a:t>]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1763688" y="3501008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[</a:t>
            </a:r>
            <a:r>
              <a:rPr lang="ru-RU" sz="4000" u="sng" dirty="0" err="1" smtClean="0"/>
              <a:t>л</a:t>
            </a:r>
            <a:r>
              <a:rPr lang="ru-RU" sz="4000" dirty="0" err="1" smtClean="0"/>
              <a:t>'</a:t>
            </a:r>
            <a:r>
              <a:rPr lang="ru-RU" sz="4000" u="sng" dirty="0" err="1" smtClean="0"/>
              <a:t>ис</a:t>
            </a:r>
            <a:r>
              <a:rPr lang="ru-RU" sz="4000" dirty="0" err="1" smtClean="0">
                <a:solidFill>
                  <a:srgbClr val="FF0000"/>
                </a:solidFill>
              </a:rPr>
              <a:t>а</a:t>
            </a:r>
            <a:r>
              <a:rPr lang="en-US" sz="4000" dirty="0" smtClean="0"/>
              <a:t>], [</a:t>
            </a:r>
            <a:r>
              <a:rPr lang="ru-RU" sz="4000" u="sng" dirty="0" err="1" smtClean="0"/>
              <a:t>л</a:t>
            </a:r>
            <a:r>
              <a:rPr lang="ru-RU" sz="4000" dirty="0" err="1" smtClean="0"/>
              <a:t>'</a:t>
            </a:r>
            <a:r>
              <a:rPr lang="ru-RU" sz="4000" u="sng" dirty="0" err="1" smtClean="0">
                <a:solidFill>
                  <a:srgbClr val="FF0000"/>
                </a:solidFill>
              </a:rPr>
              <a:t>и</a:t>
            </a:r>
            <a:r>
              <a:rPr lang="ru-RU" sz="4000" u="sng" dirty="0" err="1" smtClean="0"/>
              <a:t>с</a:t>
            </a:r>
            <a:r>
              <a:rPr lang="ru-RU" sz="4000" dirty="0" err="1" smtClean="0"/>
              <a:t>ан'ка</a:t>
            </a:r>
            <a:r>
              <a:rPr lang="en-US" sz="4000" dirty="0" smtClean="0"/>
              <a:t>], [</a:t>
            </a:r>
            <a:r>
              <a:rPr lang="ru-RU" sz="4000" u="sng" dirty="0" err="1" smtClean="0"/>
              <a:t>л</a:t>
            </a:r>
            <a:r>
              <a:rPr lang="ru-RU" sz="4000" dirty="0" err="1" smtClean="0"/>
              <a:t>'</a:t>
            </a:r>
            <a:r>
              <a:rPr lang="ru-RU" sz="4000" u="sng" dirty="0" err="1" smtClean="0">
                <a:solidFill>
                  <a:srgbClr val="FF0000"/>
                </a:solidFill>
              </a:rPr>
              <a:t>и</a:t>
            </a:r>
            <a:r>
              <a:rPr lang="ru-RU" sz="4000" u="sng" dirty="0" err="1" smtClean="0"/>
              <a:t>с</a:t>
            </a:r>
            <a:r>
              <a:rPr lang="ru-RU" sz="4000" dirty="0" err="1" smtClean="0"/>
              <a:t>ий</a:t>
            </a:r>
            <a:r>
              <a:rPr lang="ru-RU" sz="4000" dirty="0" smtClean="0"/>
              <a:t>'</a:t>
            </a:r>
            <a:r>
              <a:rPr lang="en-US" sz="4000" dirty="0" smtClean="0"/>
              <a:t>]</a:t>
            </a:r>
            <a:endParaRPr lang="ru-RU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1691680" y="465313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[</a:t>
            </a:r>
            <a:r>
              <a:rPr lang="ru-RU" sz="3600" u="sng" dirty="0" err="1" smtClean="0"/>
              <a:t>з</a:t>
            </a:r>
            <a:r>
              <a:rPr lang="ru-RU" sz="3600" dirty="0" err="1" smtClean="0"/>
              <a:t>'</a:t>
            </a:r>
            <a:r>
              <a:rPr lang="ru-RU" sz="3600" u="sng" dirty="0" err="1" smtClean="0"/>
              <a:t>имл</a:t>
            </a:r>
            <a:r>
              <a:rPr lang="ru-RU" sz="3600" dirty="0" err="1" smtClean="0"/>
              <a:t>‘</a:t>
            </a:r>
            <a:r>
              <a:rPr lang="ru-RU" sz="3600" dirty="0" err="1" smtClean="0">
                <a:solidFill>
                  <a:srgbClr val="FF0000"/>
                </a:solidFill>
              </a:rPr>
              <a:t>а</a:t>
            </a:r>
            <a:r>
              <a:rPr lang="en-US" sz="3600" dirty="0" smtClean="0"/>
              <a:t>], [</a:t>
            </a:r>
            <a:r>
              <a:rPr lang="ru-RU" sz="3600" u="sng" dirty="0" err="1" smtClean="0"/>
              <a:t>з</a:t>
            </a:r>
            <a:r>
              <a:rPr lang="ru-RU" sz="3600" dirty="0" err="1" smtClean="0"/>
              <a:t>'</a:t>
            </a:r>
            <a:r>
              <a:rPr lang="ru-RU" sz="3600" u="sng" dirty="0" err="1" smtClean="0">
                <a:solidFill>
                  <a:srgbClr val="FF0000"/>
                </a:solidFill>
              </a:rPr>
              <a:t>э</a:t>
            </a:r>
            <a:r>
              <a:rPr lang="ru-RU" sz="3600" u="sng" dirty="0" err="1" smtClean="0"/>
              <a:t>мл</a:t>
            </a:r>
            <a:r>
              <a:rPr lang="ru-RU" sz="3600" dirty="0" err="1" smtClean="0"/>
              <a:t>'и</a:t>
            </a:r>
            <a:r>
              <a:rPr lang="en-US" sz="3600" dirty="0" smtClean="0"/>
              <a:t>], [</a:t>
            </a:r>
            <a:r>
              <a:rPr lang="ru-RU" sz="3600" dirty="0" err="1" smtClean="0"/>
              <a:t>з'им'эл'ный</a:t>
            </a:r>
            <a:r>
              <a:rPr lang="ru-RU" sz="3600" dirty="0" smtClean="0"/>
              <a:t>'</a:t>
            </a:r>
            <a:r>
              <a:rPr lang="en-US" sz="3600" dirty="0" smtClean="0"/>
              <a:t>]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691680" y="5661248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[</a:t>
            </a:r>
            <a:r>
              <a:rPr lang="ru-RU" sz="3600" u="sng" dirty="0" err="1" smtClean="0"/>
              <a:t>р'</a:t>
            </a:r>
            <a:r>
              <a:rPr lang="ru-RU" sz="2400" u="sng" dirty="0" err="1" smtClean="0"/>
              <a:t>И</a:t>
            </a:r>
            <a:r>
              <a:rPr lang="ru-RU" sz="3600" u="sng" dirty="0" err="1" smtClean="0"/>
              <a:t>д</a:t>
            </a:r>
            <a:r>
              <a:rPr lang="ru-RU" sz="3600" dirty="0" err="1" smtClean="0">
                <a:solidFill>
                  <a:srgbClr val="FF0000"/>
                </a:solidFill>
              </a:rPr>
              <a:t>ы</a:t>
            </a:r>
            <a:r>
              <a:rPr lang="en-US" sz="4000" dirty="0" smtClean="0"/>
              <a:t>], [</a:t>
            </a:r>
            <a:r>
              <a:rPr lang="ru-RU" sz="4000" u="sng" dirty="0" err="1" smtClean="0"/>
              <a:t>р'</a:t>
            </a:r>
            <a:r>
              <a:rPr lang="ru-RU" sz="4000" u="sng" dirty="0" err="1" smtClean="0">
                <a:solidFill>
                  <a:srgbClr val="FF0000"/>
                </a:solidFill>
              </a:rPr>
              <a:t>а</a:t>
            </a:r>
            <a:r>
              <a:rPr lang="ru-RU" sz="4000" u="sng" dirty="0" err="1" smtClean="0"/>
              <a:t>т</a:t>
            </a:r>
            <a:r>
              <a:rPr lang="en-US" sz="4000" dirty="0" smtClean="0"/>
              <a:t>], [</a:t>
            </a:r>
            <a:r>
              <a:rPr lang="ru-RU" sz="4000" dirty="0" smtClean="0"/>
              <a:t>в </a:t>
            </a:r>
            <a:r>
              <a:rPr lang="ru-RU" sz="4000" u="sng" dirty="0" err="1" smtClean="0"/>
              <a:t>р'</a:t>
            </a:r>
            <a:r>
              <a:rPr lang="ru-RU" sz="2800" u="sng" dirty="0" err="1" smtClean="0"/>
              <a:t>И</a:t>
            </a:r>
            <a:r>
              <a:rPr lang="ru-RU" sz="4000" u="sng" dirty="0" err="1" smtClean="0"/>
              <a:t>д</a:t>
            </a:r>
            <a:r>
              <a:rPr lang="ru-RU" sz="4000" dirty="0" err="1" smtClean="0">
                <a:solidFill>
                  <a:srgbClr val="FF0000"/>
                </a:solidFill>
              </a:rPr>
              <a:t>у</a:t>
            </a:r>
            <a:r>
              <a:rPr lang="en-US" sz="4000" dirty="0" smtClean="0"/>
              <a:t>]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335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3. Изменяю слово, или подбираю однокоренное с ударным гласным в корне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3285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en-US" dirty="0" smtClean="0"/>
              <a:t>[</a:t>
            </a:r>
            <a:r>
              <a:rPr lang="ru-RU" u="sng" dirty="0" smtClean="0"/>
              <a:t>трав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en-US" dirty="0" smtClean="0"/>
              <a:t>]</a:t>
            </a:r>
            <a:r>
              <a:rPr lang="ru-RU" dirty="0" smtClean="0"/>
              <a:t> – </a:t>
            </a:r>
            <a:r>
              <a:rPr lang="en-US" dirty="0" smtClean="0"/>
              <a:t>[</a:t>
            </a:r>
            <a:r>
              <a:rPr lang="ru-RU" u="sng" dirty="0" smtClean="0"/>
              <a:t>тр</a:t>
            </a:r>
            <a:r>
              <a:rPr lang="ru-RU" u="sng" dirty="0" smtClean="0">
                <a:solidFill>
                  <a:srgbClr val="FF0000"/>
                </a:solidFill>
              </a:rPr>
              <a:t>а</a:t>
            </a:r>
            <a:r>
              <a:rPr lang="ru-RU" u="sng" dirty="0" smtClean="0"/>
              <a:t>в</a:t>
            </a:r>
            <a:r>
              <a:rPr lang="ru-RU" dirty="0" smtClean="0"/>
              <a:t>ушка</a:t>
            </a:r>
            <a:r>
              <a:rPr lang="en-US" dirty="0" smtClean="0"/>
              <a:t>], [</a:t>
            </a:r>
            <a:r>
              <a:rPr lang="ru-RU" u="sng" dirty="0" smtClean="0"/>
              <a:t>тр</a:t>
            </a:r>
            <a:r>
              <a:rPr lang="ru-RU" u="sng" dirty="0" smtClean="0">
                <a:solidFill>
                  <a:srgbClr val="FF0000"/>
                </a:solidFill>
              </a:rPr>
              <a:t>а</a:t>
            </a:r>
            <a:r>
              <a:rPr lang="ru-RU" u="sng" dirty="0" smtClean="0"/>
              <a:t>в</a:t>
            </a:r>
            <a:r>
              <a:rPr lang="ru-RU" dirty="0" smtClean="0"/>
              <a:t>ы</a:t>
            </a:r>
            <a:r>
              <a:rPr lang="en-US" dirty="0" smtClean="0"/>
              <a:t>]</a:t>
            </a:r>
            <a:r>
              <a:rPr lang="ru-RU" dirty="0" smtClean="0"/>
              <a:t>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ВСЁ\Поклассная работа\Методическая работа\Картинки для Алгоритма\grass-clip-art-f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1135211" cy="57606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323528" y="2060848"/>
            <a:ext cx="1008112" cy="123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1197424" cy="74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221088"/>
            <a:ext cx="1230263" cy="123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5589240"/>
            <a:ext cx="1255106" cy="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691680" y="2276872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[</a:t>
            </a:r>
            <a:r>
              <a:rPr lang="ru-RU" sz="3600" u="sng" dirty="0" err="1" smtClean="0"/>
              <a:t>сав</a:t>
            </a:r>
            <a:r>
              <a:rPr lang="ru-RU" sz="3600" dirty="0" err="1" smtClean="0">
                <a:solidFill>
                  <a:srgbClr val="FF0000"/>
                </a:solidFill>
              </a:rPr>
              <a:t>а</a:t>
            </a:r>
            <a:r>
              <a:rPr lang="en-US" sz="3600" dirty="0" smtClean="0"/>
              <a:t>]</a:t>
            </a:r>
            <a:r>
              <a:rPr lang="ru-RU" sz="3600" dirty="0" smtClean="0"/>
              <a:t>, </a:t>
            </a:r>
            <a:r>
              <a:rPr lang="en-US" sz="3600" dirty="0" smtClean="0"/>
              <a:t>[</a:t>
            </a:r>
            <a:r>
              <a:rPr lang="ru-RU" sz="3600" u="sng" dirty="0" err="1" smtClean="0"/>
              <a:t>с</a:t>
            </a:r>
            <a:r>
              <a:rPr lang="ru-RU" sz="3600" u="sng" dirty="0" err="1" smtClean="0">
                <a:solidFill>
                  <a:srgbClr val="FF0000"/>
                </a:solidFill>
              </a:rPr>
              <a:t>о</a:t>
            </a:r>
            <a:r>
              <a:rPr lang="ru-RU" sz="3600" u="sng" dirty="0" err="1" smtClean="0"/>
              <a:t>в</a:t>
            </a:r>
            <a:r>
              <a:rPr lang="ru-RU" sz="3600" dirty="0" err="1" smtClean="0"/>
              <a:t>ушка</a:t>
            </a:r>
            <a:r>
              <a:rPr lang="en-US" sz="3600" dirty="0" smtClean="0"/>
              <a:t>]</a:t>
            </a:r>
            <a:r>
              <a:rPr lang="ru-RU" sz="3600" dirty="0" smtClean="0"/>
              <a:t>, </a:t>
            </a:r>
            <a:r>
              <a:rPr lang="en-US" sz="3600" dirty="0" smtClean="0"/>
              <a:t>[</a:t>
            </a:r>
            <a:r>
              <a:rPr lang="ru-RU" sz="3600" u="sng" dirty="0" smtClean="0"/>
              <a:t>с</a:t>
            </a:r>
            <a:r>
              <a:rPr lang="ru-RU" sz="3600" u="sng" dirty="0" smtClean="0">
                <a:solidFill>
                  <a:srgbClr val="FF0000"/>
                </a:solidFill>
              </a:rPr>
              <a:t>о</a:t>
            </a:r>
            <a:r>
              <a:rPr lang="ru-RU" sz="3600" u="sng" dirty="0" smtClean="0"/>
              <a:t>в</a:t>
            </a:r>
            <a:r>
              <a:rPr lang="ru-RU" sz="3600" dirty="0" smtClean="0"/>
              <a:t>ы</a:t>
            </a:r>
            <a:r>
              <a:rPr lang="en-US" sz="3600" dirty="0" smtClean="0"/>
              <a:t>]</a:t>
            </a:r>
            <a:r>
              <a:rPr lang="ru-RU" sz="3600" dirty="0" smtClean="0"/>
              <a:t>    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429000"/>
            <a:ext cx="5321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[</a:t>
            </a:r>
            <a:r>
              <a:rPr lang="ru-RU" sz="3200" u="sng" dirty="0" err="1" smtClean="0"/>
              <a:t>л</a:t>
            </a:r>
            <a:r>
              <a:rPr lang="ru-RU" sz="3200" dirty="0" err="1" smtClean="0"/>
              <a:t>'</a:t>
            </a:r>
            <a:r>
              <a:rPr lang="ru-RU" sz="3200" u="sng" dirty="0" err="1" smtClean="0"/>
              <a:t>ис</a:t>
            </a:r>
            <a:r>
              <a:rPr lang="ru-RU" sz="3200" dirty="0" err="1" smtClean="0">
                <a:solidFill>
                  <a:srgbClr val="FF0000"/>
                </a:solidFill>
              </a:rPr>
              <a:t>а</a:t>
            </a:r>
            <a:r>
              <a:rPr lang="en-US" sz="3200" dirty="0" smtClean="0"/>
              <a:t>], [</a:t>
            </a:r>
            <a:r>
              <a:rPr lang="ru-RU" sz="3200" u="sng" dirty="0" err="1" smtClean="0"/>
              <a:t>л</a:t>
            </a:r>
            <a:r>
              <a:rPr lang="ru-RU" sz="3200" dirty="0" err="1" smtClean="0"/>
              <a:t>'</a:t>
            </a:r>
            <a:r>
              <a:rPr lang="ru-RU" sz="3200" u="sng" dirty="0" err="1" smtClean="0">
                <a:solidFill>
                  <a:srgbClr val="FF0000"/>
                </a:solidFill>
              </a:rPr>
              <a:t>и</a:t>
            </a:r>
            <a:r>
              <a:rPr lang="ru-RU" sz="3200" u="sng" dirty="0" err="1" smtClean="0"/>
              <a:t>с</a:t>
            </a:r>
            <a:r>
              <a:rPr lang="ru-RU" sz="3200" dirty="0" err="1" smtClean="0"/>
              <a:t>ан'ка</a:t>
            </a:r>
            <a:r>
              <a:rPr lang="en-US" sz="3200" dirty="0" smtClean="0"/>
              <a:t>], [</a:t>
            </a:r>
            <a:r>
              <a:rPr lang="ru-RU" sz="3200" u="sng" dirty="0" err="1" smtClean="0"/>
              <a:t>л</a:t>
            </a:r>
            <a:r>
              <a:rPr lang="ru-RU" sz="3200" dirty="0" err="1" smtClean="0"/>
              <a:t>'</a:t>
            </a:r>
            <a:r>
              <a:rPr lang="ru-RU" sz="3200" u="sng" dirty="0" err="1" smtClean="0">
                <a:solidFill>
                  <a:srgbClr val="FF0000"/>
                </a:solidFill>
              </a:rPr>
              <a:t>и</a:t>
            </a:r>
            <a:r>
              <a:rPr lang="ru-RU" sz="3200" u="sng" dirty="0" err="1" smtClean="0"/>
              <a:t>с</a:t>
            </a:r>
            <a:r>
              <a:rPr lang="ru-RU" sz="3200" dirty="0" err="1" smtClean="0"/>
              <a:t>ий</a:t>
            </a:r>
            <a:r>
              <a:rPr lang="ru-RU" sz="3200" dirty="0" smtClean="0"/>
              <a:t>'</a:t>
            </a:r>
            <a:r>
              <a:rPr lang="en-US" sz="3200" dirty="0" smtClean="0"/>
              <a:t>]</a:t>
            </a:r>
            <a:r>
              <a:rPr lang="ru-RU" sz="3200" dirty="0" smtClean="0"/>
              <a:t>   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429309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[</a:t>
            </a:r>
            <a:r>
              <a:rPr lang="ru-RU" sz="3600" u="sng" dirty="0" err="1" smtClean="0"/>
              <a:t>з</a:t>
            </a:r>
            <a:r>
              <a:rPr lang="ru-RU" sz="3600" dirty="0" err="1" smtClean="0"/>
              <a:t>'</a:t>
            </a:r>
            <a:r>
              <a:rPr lang="ru-RU" sz="3600" u="sng" dirty="0" err="1" smtClean="0"/>
              <a:t>имл</a:t>
            </a:r>
            <a:r>
              <a:rPr lang="ru-RU" sz="3600" dirty="0" err="1" smtClean="0"/>
              <a:t>‘</a:t>
            </a:r>
            <a:r>
              <a:rPr lang="ru-RU" sz="3600" dirty="0" err="1" smtClean="0">
                <a:solidFill>
                  <a:srgbClr val="FF0000"/>
                </a:solidFill>
              </a:rPr>
              <a:t>а</a:t>
            </a:r>
            <a:r>
              <a:rPr lang="en-US" sz="3600" dirty="0" smtClean="0"/>
              <a:t>],</a:t>
            </a:r>
            <a:r>
              <a:rPr lang="ru-RU" sz="3600" dirty="0" smtClean="0"/>
              <a:t> </a:t>
            </a:r>
            <a:r>
              <a:rPr lang="en-US" sz="3600" dirty="0" smtClean="0"/>
              <a:t> [</a:t>
            </a:r>
            <a:r>
              <a:rPr lang="ru-RU" sz="3600" u="sng" dirty="0" err="1" smtClean="0"/>
              <a:t>з</a:t>
            </a:r>
            <a:r>
              <a:rPr lang="ru-RU" sz="3600" dirty="0" err="1" smtClean="0"/>
              <a:t>'</a:t>
            </a:r>
            <a:r>
              <a:rPr lang="ru-RU" sz="3600" u="sng" dirty="0" err="1" smtClean="0">
                <a:solidFill>
                  <a:srgbClr val="FF0000"/>
                </a:solidFill>
              </a:rPr>
              <a:t>э</a:t>
            </a:r>
            <a:r>
              <a:rPr lang="ru-RU" sz="3600" u="sng" dirty="0" err="1" smtClean="0"/>
              <a:t>мл</a:t>
            </a:r>
            <a:r>
              <a:rPr lang="ru-RU" sz="3600" dirty="0" err="1" smtClean="0"/>
              <a:t>'и</a:t>
            </a:r>
            <a:r>
              <a:rPr lang="en-US" sz="3600" dirty="0" smtClean="0"/>
              <a:t>]</a:t>
            </a:r>
            <a:r>
              <a:rPr lang="ru-RU" sz="3600" dirty="0" smtClean="0"/>
              <a:t>              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5589240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[</a:t>
            </a:r>
            <a:r>
              <a:rPr lang="ru-RU" sz="3600" u="sng" dirty="0" err="1" smtClean="0"/>
              <a:t>р‘</a:t>
            </a:r>
            <a:r>
              <a:rPr lang="ru-RU" sz="2800" u="sng" dirty="0" err="1" smtClean="0"/>
              <a:t>И</a:t>
            </a:r>
            <a:r>
              <a:rPr lang="ru-RU" sz="3600" u="sng" dirty="0" err="1" smtClean="0"/>
              <a:t>д</a:t>
            </a:r>
            <a:r>
              <a:rPr lang="ru-RU" sz="3600" dirty="0" err="1" smtClean="0">
                <a:solidFill>
                  <a:srgbClr val="FF0000"/>
                </a:solidFill>
              </a:rPr>
              <a:t>ы</a:t>
            </a:r>
            <a:r>
              <a:rPr lang="en-US" sz="3600" dirty="0" smtClean="0"/>
              <a:t>], </a:t>
            </a:r>
            <a:r>
              <a:rPr lang="ru-RU" sz="3600" dirty="0" smtClean="0"/>
              <a:t> </a:t>
            </a:r>
            <a:r>
              <a:rPr lang="en-US" sz="3600" dirty="0" smtClean="0"/>
              <a:t>[</a:t>
            </a:r>
            <a:r>
              <a:rPr lang="ru-RU" sz="3600" u="sng" dirty="0" err="1" smtClean="0"/>
              <a:t>р'</a:t>
            </a:r>
            <a:r>
              <a:rPr lang="ru-RU" sz="3600" u="sng" dirty="0" err="1" smtClean="0">
                <a:solidFill>
                  <a:srgbClr val="FF0000"/>
                </a:solidFill>
              </a:rPr>
              <a:t>а</a:t>
            </a:r>
            <a:r>
              <a:rPr lang="ru-RU" sz="3600" u="sng" dirty="0" err="1" smtClean="0"/>
              <a:t>т</a:t>
            </a:r>
            <a:r>
              <a:rPr lang="en-US" sz="3600" dirty="0" smtClean="0"/>
              <a:t>]</a:t>
            </a:r>
            <a:r>
              <a:rPr lang="ru-RU" sz="3600" dirty="0" smtClean="0"/>
              <a:t>                      </a:t>
            </a:r>
            <a:r>
              <a:rPr lang="en-US" sz="3600" dirty="0" smtClean="0"/>
              <a:t> 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Пишу в корне ту же букву, что и в проверочном слове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          </a:t>
            </a:r>
            <a:r>
              <a:rPr lang="en-US" dirty="0" smtClean="0"/>
              <a:t>[</a:t>
            </a:r>
            <a:r>
              <a:rPr lang="ru-RU" dirty="0" smtClean="0"/>
              <a:t>и</a:t>
            </a:r>
            <a:r>
              <a:rPr lang="en-US" dirty="0" smtClean="0"/>
              <a:t>]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9" name="Picture 2" descr="C:\Users\User\Desktop\ВСЁ\Поклассная работа\Методическая работа\Картинки для Алгоритма\grass-clip-art-fre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708919"/>
            <a:ext cx="1440160" cy="730811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2627784" y="4149080"/>
            <a:ext cx="1274289" cy="156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708920"/>
            <a:ext cx="1197424" cy="74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3717032"/>
            <a:ext cx="1230263" cy="123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5301208"/>
            <a:ext cx="1255106" cy="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1043608" y="2852936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ТР</a:t>
            </a:r>
            <a:r>
              <a:rPr lang="ru-RU" sz="2400" b="1" u="sng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ВА</a:t>
            </a:r>
            <a:endParaRPr lang="ru-RU" sz="2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5616" y="2924944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4725144"/>
            <a:ext cx="12191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ВА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1628800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</a:t>
            </a:r>
            <a:r>
              <a:rPr lang="en-US" sz="3200" dirty="0" smtClean="0"/>
              <a:t>[</a:t>
            </a:r>
            <a:r>
              <a:rPr lang="ru-RU" sz="3200" dirty="0" smtClean="0"/>
              <a:t>а</a:t>
            </a:r>
            <a:r>
              <a:rPr lang="en-US" sz="3200" dirty="0" smtClean="0"/>
              <a:t>]</a:t>
            </a:r>
            <a:endParaRPr lang="ru-RU" sz="32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268016" y="3077344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92080" y="2780928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Л</a:t>
            </a:r>
            <a:r>
              <a:rPr lang="ru-RU" sz="2800" b="1" u="sng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СА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076056" y="386104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З</a:t>
            </a:r>
            <a:r>
              <a:rPr 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МЛЯ</a:t>
            </a:r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292080" y="53012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Р</a:t>
            </a:r>
            <a:r>
              <a:rPr lang="ru-RU" sz="2800" b="1" u="sng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ДЫ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280920" cy="661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Times New Roman" pitchFamily="18" charset="0"/>
                <a:cs typeface="Arial" pitchFamily="34" charset="0"/>
              </a:rPr>
              <a:t>Автор презентации: Симоненкова Елена Евгеньевна, учитель начальных классов </a:t>
            </a:r>
            <a:r>
              <a:rPr lang="ru-RU" dirty="0" smtClean="0">
                <a:latin typeface="Times New Roman" pitchFamily="18" charset="0"/>
                <a:cs typeface="Arial" pitchFamily="34" charset="0"/>
              </a:rPr>
              <a:t>ГБОУ СОШ № 191 с углубленным изучением иностранных языков Красногвардейского района г. Санкт-Петербурга</a:t>
            </a:r>
            <a:endParaRPr lang="ru-RU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Times New Roman" pitchFamily="18" charset="0"/>
                <a:cs typeface="Arial" pitchFamily="34" charset="0"/>
              </a:rPr>
              <a:t>автор шаблона: </a:t>
            </a:r>
            <a:r>
              <a:rPr lang="ru-RU" sz="1200" dirty="0" err="1" smtClean="0"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sz="1200" dirty="0" smtClean="0">
                <a:latin typeface="Times New Roman" pitchFamily="18" charset="0"/>
                <a:cs typeface="Arial" pitchFamily="34" charset="0"/>
              </a:rPr>
              <a:t> Елена Алексеевна учитель начальных классов МАОУ лицей № г. Иваново (</a:t>
            </a:r>
            <a:r>
              <a:rPr lang="ru-RU" sz="1200" i="1" dirty="0" smtClean="0">
                <a:latin typeface="Times New Roman" pitchFamily="18" charset="0"/>
                <a:cs typeface="Arial" pitchFamily="34" charset="0"/>
              </a:rPr>
              <a:t>Сайт: </a:t>
            </a:r>
            <a:r>
              <a:rPr lang="en-US" sz="12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Интернет – ресурсы</a:t>
            </a:r>
          </a:p>
          <a:p>
            <a:pPr>
              <a:spcBef>
                <a:spcPct val="30000"/>
              </a:spcBef>
            </a:pP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img-fotki.yandex.ru/get/66745/2839712.31/0_14bad6_67b91e24_orig</a:t>
            </a:r>
            <a:r>
              <a:rPr lang="ru-RU" sz="1200" dirty="0" smtClean="0"/>
              <a:t> картинка для фона</a:t>
            </a:r>
            <a:endParaRPr lang="ru-RU" sz="1200" dirty="0"/>
          </a:p>
          <a:p>
            <a:pPr>
              <a:spcBef>
                <a:spcPct val="30000"/>
              </a:spcBef>
            </a:pPr>
            <a:r>
              <a:rPr lang="ru-RU" sz="1200" dirty="0">
                <a:hlinkClick r:id="rId4"/>
              </a:rPr>
              <a:t>http://img-fotki.yandex.ru/get/5624/981986.12/0_8128d_a4d9bfe6_orig</a:t>
            </a:r>
            <a:r>
              <a:rPr lang="ru-RU" sz="1200" dirty="0"/>
              <a:t>    </a:t>
            </a:r>
            <a:r>
              <a:rPr lang="ru-RU" sz="1200" dirty="0" smtClean="0"/>
              <a:t>картинка </a:t>
            </a:r>
            <a:r>
              <a:rPr lang="ru-RU" sz="1200" dirty="0"/>
              <a:t>в левом верхнем </a:t>
            </a:r>
            <a:r>
              <a:rPr lang="ru-RU" sz="1200" dirty="0" smtClean="0"/>
              <a:t>углу (листья с божьей коровкой) </a:t>
            </a:r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000" dirty="0" smtClean="0"/>
          </a:p>
          <a:p>
            <a:pPr>
              <a:spcBef>
                <a:spcPct val="30000"/>
              </a:spcBef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84984"/>
            <a:ext cx="792088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u="sng" dirty="0" smtClean="0">
                <a:hlinkClick r:id="rId5"/>
              </a:rPr>
              <a:t>https://yandex.ru/images/search?img_url=https%3A%2F%2Fthecliparts.com%2Fwp-content%2Fuploads%2F2016%2F05%2Fgrass-clip-art-free.png&amp;text=трава%20картинки&amp;noreask=1&amp;pos=16&amp;rpt=simage&amp;lr=2&amp;family=yes</a:t>
            </a:r>
            <a:r>
              <a:rPr lang="ru-RU" sz="1100" dirty="0" smtClean="0"/>
              <a:t> – картинка травы</a:t>
            </a:r>
          </a:p>
          <a:p>
            <a:r>
              <a:rPr lang="ru-RU" sz="1100" u="sng" dirty="0" smtClean="0">
                <a:hlinkClick r:id="rId6"/>
              </a:rPr>
              <a:t>https://yandex.ru/images/search?img_url=http%3A%2F%2F1.bp.blogspot.com%2F_NR-pTkG6FHE%2FS_Z_EiruG-I%2FAAAAAAAAAa4%2Far7NoggfPXw%2Fs1600%2FCute%252BOwl12.JPG&amp;p=1&amp;text=сова%20картинки&amp;pos=75&amp;lr=2&amp;rpt=simage&amp;family=yes</a:t>
            </a:r>
            <a:r>
              <a:rPr lang="ru-RU" sz="1100" dirty="0" smtClean="0"/>
              <a:t> – сова</a:t>
            </a:r>
          </a:p>
          <a:p>
            <a:r>
              <a:rPr lang="ru-RU" sz="1100" u="sng" dirty="0" smtClean="0">
                <a:hlinkClick r:id="rId7"/>
              </a:rPr>
              <a:t>https://yandex.ru/images/search?img_url=https%3A%2F%2Fokartinkah.ru%2Fimg%2Fkartinki-lisy-dlya-detey-1801%2Fkartinki-lisy-dlya-detey-11.jpg&amp;p=2&amp;text=лиса%20картинки&amp;noreask=1&amp;pos=112&amp;rpt=simage&amp;lr=2&amp;family=yes</a:t>
            </a:r>
            <a:r>
              <a:rPr lang="ru-RU" sz="1100" dirty="0" smtClean="0"/>
              <a:t> – лиса</a:t>
            </a:r>
          </a:p>
          <a:p>
            <a:r>
              <a:rPr lang="ru-RU" sz="1100" u="sng" dirty="0" smtClean="0">
                <a:hlinkClick r:id="rId8"/>
              </a:rPr>
              <a:t>https://yandex.ru/images/search?text=земля%20картинки&amp;img_url=https%3A%2F%2Fwww.stocklots24.com.tr%2Fupload%2FImage%2Fuser%2F2016%2F11%2F23%2F583578a9993e5.jpg&amp;pos=17&amp;rpt=simage&amp;lr=2&amp;family=yes</a:t>
            </a:r>
            <a:r>
              <a:rPr lang="ru-RU" sz="1100" dirty="0" smtClean="0"/>
              <a:t> – земля</a:t>
            </a:r>
          </a:p>
          <a:p>
            <a:r>
              <a:rPr lang="ru-RU" sz="1100" u="sng" dirty="0" smtClean="0">
                <a:hlinkClick r:id="rId9"/>
              </a:rPr>
              <a:t>https://yandex.ru/images/search?img_url=http%3A%2F%2Fstatic8.depositphotos.com%2F1000992%2F955%2Fi%2F950%2Fdepositphotos_9551516-Rows-of-theatre-seats.jpg&amp;p=4&amp;text=ряды%20картинки&amp;noreask=1&amp;pos=173&amp;rpt=simage&amp;lr=2&amp;family=yes</a:t>
            </a:r>
            <a:r>
              <a:rPr lang="ru-RU" sz="1100" dirty="0" smtClean="0"/>
              <a:t> - ряды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4100"/>
      </a:hlink>
      <a:folHlink>
        <a:srgbClr val="F59A4E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299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1. Произношу слово и слышу безударный гласный звук  [а] или [и]</vt:lpstr>
      <vt:lpstr>2. Выясняю, находится ли этот звук в корне слова</vt:lpstr>
      <vt:lpstr>3. Изменяю слово, или подбираю однокоренное с ударным гласным в корне. </vt:lpstr>
      <vt:lpstr>4. Пишу в корне ту же букву, что и в проверочном слове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24</cp:revision>
  <dcterms:created xsi:type="dcterms:W3CDTF">2013-08-23T08:38:35Z</dcterms:created>
  <dcterms:modified xsi:type="dcterms:W3CDTF">2019-07-11T09:29:54Z</dcterms:modified>
</cp:coreProperties>
</file>