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69" r:id="rId2"/>
    <p:sldId id="327" r:id="rId3"/>
    <p:sldId id="306" r:id="rId4"/>
    <p:sldId id="328" r:id="rId5"/>
    <p:sldId id="333" r:id="rId6"/>
    <p:sldId id="354" r:id="rId7"/>
    <p:sldId id="361" r:id="rId8"/>
    <p:sldId id="355" r:id="rId9"/>
    <p:sldId id="356" r:id="rId10"/>
    <p:sldId id="358" r:id="rId11"/>
    <p:sldId id="375" r:id="rId12"/>
    <p:sldId id="387" r:id="rId13"/>
    <p:sldId id="386" r:id="rId14"/>
    <p:sldId id="382" r:id="rId15"/>
    <p:sldId id="383" r:id="rId16"/>
    <p:sldId id="3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2FF814"/>
    <a:srgbClr val="6920EC"/>
    <a:srgbClr val="F517C5"/>
    <a:srgbClr val="30CCDC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 autoAdjust="0"/>
    <p:restoredTop sz="94607" autoAdjust="0"/>
  </p:normalViewPr>
  <p:slideViewPr>
    <p:cSldViewPr>
      <p:cViewPr>
        <p:scale>
          <a:sx n="70" d="100"/>
          <a:sy n="70" d="100"/>
        </p:scale>
        <p:origin x="-114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1B827-DED4-4DE2-979C-26EF477E516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9EBEDA-ACA3-4106-815E-20C257CB0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9EBEDA-ACA3-4106-815E-20C257CB05D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FB67-8FA3-411F-972D-943E47E6BE8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9FB67-8FA3-411F-972D-943E47E6BE8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22F4E-F922-4E0A-8862-9348CA1BC1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Relationship Id="rId9" Type="http://schemas.openxmlformats.org/officeDocument/2006/relationships/image" Target="../media/image6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11" Type="http://schemas.openxmlformats.org/officeDocument/2006/relationships/image" Target="../media/image81.jpeg"/><Relationship Id="rId5" Type="http://schemas.openxmlformats.org/officeDocument/2006/relationships/image" Target="../media/image75.jpeg"/><Relationship Id="rId10" Type="http://schemas.openxmlformats.org/officeDocument/2006/relationships/image" Target="../media/image80.jpeg"/><Relationship Id="rId4" Type="http://schemas.openxmlformats.org/officeDocument/2006/relationships/image" Target="../media/image74.jpeg"/><Relationship Id="rId9" Type="http://schemas.openxmlformats.org/officeDocument/2006/relationships/image" Target="../media/image7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83.jpeg"/><Relationship Id="rId7" Type="http://schemas.openxmlformats.org/officeDocument/2006/relationships/image" Target="../media/image87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10" Type="http://schemas.openxmlformats.org/officeDocument/2006/relationships/image" Target="../media/image90.jpeg"/><Relationship Id="rId4" Type="http://schemas.openxmlformats.org/officeDocument/2006/relationships/image" Target="../media/image84.jpeg"/><Relationship Id="rId9" Type="http://schemas.openxmlformats.org/officeDocument/2006/relationships/image" Target="../media/image8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1513353188_photo-frame-little-bee_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55576" y="1340767"/>
            <a:ext cx="7056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7200" b="1" i="1" dirty="0" smtClean="0">
                <a:solidFill>
                  <a:srgbClr val="00B050"/>
                </a:solidFill>
              </a:rPr>
              <a:t>Как мы </a:t>
            </a:r>
          </a:p>
          <a:p>
            <a:pPr algn="ctr">
              <a:buNone/>
            </a:pPr>
            <a:r>
              <a:rPr lang="ru-RU" sz="7200" b="1" i="1" dirty="0" smtClean="0">
                <a:solidFill>
                  <a:srgbClr val="00B050"/>
                </a:solidFill>
              </a:rPr>
              <a:t>провели лето!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835696" y="4077072"/>
            <a:ext cx="4320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Подготовил воспитатель :  </a:t>
            </a:r>
          </a:p>
          <a:p>
            <a:pPr algn="ctr">
              <a:buNone/>
            </a:pPr>
            <a:r>
              <a:rPr lang="ru-RU" b="1" dirty="0" err="1" smtClean="0">
                <a:solidFill>
                  <a:srgbClr val="C00000"/>
                </a:solidFill>
              </a:rPr>
              <a:t>Подшебякина</a:t>
            </a:r>
            <a:r>
              <a:rPr lang="ru-RU" b="1" dirty="0" smtClean="0">
                <a:solidFill>
                  <a:srgbClr val="C00000"/>
                </a:solidFill>
              </a:rPr>
              <a:t> Светлана Николаевна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16982" y="332656"/>
            <a:ext cx="41100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МДОУ «Детский сад №10 «Солнышко»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6920EC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День веселой математики.</a:t>
            </a:r>
            <a:endParaRPr lang="ru-RU" dirty="0" smtClean="0"/>
          </a:p>
          <a:p>
            <a:pPr lvl="0">
              <a:buFont typeface="Wingdings" pitchFamily="2" charset="2"/>
              <a:buChar char="Ø"/>
            </a:pPr>
            <a:r>
              <a:rPr lang="ru-RU" sz="1200" dirty="0" smtClean="0"/>
              <a:t>Математические </a:t>
            </a:r>
            <a:r>
              <a:rPr lang="ru-RU" sz="1200" dirty="0" err="1" smtClean="0"/>
              <a:t>д</a:t>
            </a:r>
            <a:r>
              <a:rPr lang="ru-RU" sz="1200" dirty="0" smtClean="0"/>
              <a:t>/и: «Заплатка на сапоги», «Назови соседей числа», «Соедини похоже», «Шумящие коробочки», «Разрезные картинки», «Собери фигуру»</a:t>
            </a:r>
          </a:p>
          <a:p>
            <a:pPr lvl="0">
              <a:buFont typeface="Wingdings" pitchFamily="2" charset="2"/>
              <a:buChar char="Ø"/>
            </a:pPr>
            <a:r>
              <a:rPr lang="ru-RU" sz="1200" dirty="0" smtClean="0"/>
              <a:t>Развивающие игры: Мозаика,  игры на развитие мелкой моторики</a:t>
            </a:r>
          </a:p>
          <a:p>
            <a:pPr lvl="0">
              <a:buFont typeface="Wingdings" pitchFamily="2" charset="2"/>
              <a:buChar char="Ø"/>
            </a:pPr>
            <a:r>
              <a:rPr lang="ru-RU" sz="1200" dirty="0" smtClean="0"/>
              <a:t>П/и: «Найди пару», «Собери мостик», «Прятки»</a:t>
            </a:r>
          </a:p>
          <a:p>
            <a:pPr lvl="0">
              <a:buFont typeface="Wingdings" pitchFamily="2" charset="2"/>
              <a:buChar char="Ø"/>
            </a:pPr>
            <a:r>
              <a:rPr lang="ru-RU" sz="1200" dirty="0" smtClean="0"/>
              <a:t>С/</a:t>
            </a:r>
            <a:r>
              <a:rPr lang="ru-RU" sz="1200" dirty="0" err="1" smtClean="0"/>
              <a:t>р</a:t>
            </a:r>
            <a:r>
              <a:rPr lang="ru-RU" sz="1200" dirty="0" smtClean="0"/>
              <a:t> игра «Мебельная мастерская»</a:t>
            </a:r>
          </a:p>
          <a:p>
            <a:pPr lvl="0">
              <a:buFont typeface="Wingdings" pitchFamily="2" charset="2"/>
              <a:buChar char="Ø"/>
            </a:pPr>
            <a:r>
              <a:rPr lang="ru-RU" sz="1200" dirty="0" smtClean="0"/>
              <a:t> Оформление  группы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" name="Picture 7" descr="D:\младшая гр\фото мл гр\IMG_20200617_0912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80312" y="836712"/>
            <a:ext cx="1236659" cy="1896211"/>
          </a:xfrm>
          <a:prstGeom prst="rect">
            <a:avLst/>
          </a:prstGeom>
          <a:noFill/>
        </p:spPr>
      </p:pic>
      <p:pic>
        <p:nvPicPr>
          <p:cNvPr id="7170" name="Picture 2" descr="D:\младшая гр\фото мл гр\IMG_20200114_1802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104" y="1268760"/>
            <a:ext cx="1434252" cy="2492896"/>
          </a:xfrm>
          <a:prstGeom prst="rect">
            <a:avLst/>
          </a:prstGeom>
          <a:noFill/>
        </p:spPr>
      </p:pic>
      <p:pic>
        <p:nvPicPr>
          <p:cNvPr id="9" name="Picture 8" descr="D:\младшая гр\фото мл гр\IMG_20200114_1802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1988840"/>
            <a:ext cx="1301966" cy="2625155"/>
          </a:xfrm>
          <a:prstGeom prst="rect">
            <a:avLst/>
          </a:prstGeom>
          <a:noFill/>
        </p:spPr>
      </p:pic>
      <p:pic>
        <p:nvPicPr>
          <p:cNvPr id="10" name="Picture 9" descr="D:\младшая гр\фото мл гр\IMG_20200529_12454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08304" y="2924944"/>
            <a:ext cx="1363969" cy="1022977"/>
          </a:xfrm>
          <a:prstGeom prst="rect">
            <a:avLst/>
          </a:prstGeom>
          <a:noFill/>
        </p:spPr>
      </p:pic>
      <p:pic>
        <p:nvPicPr>
          <p:cNvPr id="11" name="Picture 10" descr="D:\младшая гр\фото мл гр\IMG_20191219_16242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4653136"/>
            <a:ext cx="2010499" cy="2053054"/>
          </a:xfrm>
          <a:prstGeom prst="rect">
            <a:avLst/>
          </a:prstGeom>
          <a:noFill/>
        </p:spPr>
      </p:pic>
      <p:pic>
        <p:nvPicPr>
          <p:cNvPr id="12" name="Picture 11" descr="D:\младшая гр\фото мл гр\IMG_20191121_17440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4048" y="3933056"/>
            <a:ext cx="3672408" cy="2754306"/>
          </a:xfrm>
          <a:prstGeom prst="rect">
            <a:avLst/>
          </a:prstGeom>
          <a:noFill/>
        </p:spPr>
      </p:pic>
      <p:pic>
        <p:nvPicPr>
          <p:cNvPr id="13" name="Picture 2" descr="D:\младшая гр\фото мл гр\IMG_20191203_17262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483768" y="3861048"/>
            <a:ext cx="2088232" cy="2784310"/>
          </a:xfrm>
          <a:prstGeom prst="rect">
            <a:avLst/>
          </a:prstGeom>
          <a:noFill/>
        </p:spPr>
      </p:pic>
      <p:pic>
        <p:nvPicPr>
          <p:cNvPr id="14" name="Picture 3" descr="D:\младшая гр\фото мл гр\IMG_20191226_103311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979712" y="1916832"/>
            <a:ext cx="3416049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6920EC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День любимой игры и игрушки.</a:t>
            </a:r>
            <a:endParaRPr lang="ru-RU" sz="12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5" name="Picture 4" descr="D:\младшая гр\фото мл гр\IMG_20200529_1621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764704"/>
            <a:ext cx="2009196" cy="1506897"/>
          </a:xfrm>
          <a:prstGeom prst="rect">
            <a:avLst/>
          </a:prstGeom>
          <a:noFill/>
        </p:spPr>
      </p:pic>
      <p:pic>
        <p:nvPicPr>
          <p:cNvPr id="16" name="Picture 5" descr="D:\младшая гр\фото мл гр\IMG_20200529_1623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8184" y="836712"/>
            <a:ext cx="2555776" cy="1916832"/>
          </a:xfrm>
          <a:prstGeom prst="rect">
            <a:avLst/>
          </a:prstGeom>
          <a:noFill/>
        </p:spPr>
      </p:pic>
      <p:pic>
        <p:nvPicPr>
          <p:cNvPr id="17" name="Picture 6" descr="D:\младшая гр\фото мл гр\IMG_20200601_0925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16216" y="2852936"/>
            <a:ext cx="2386212" cy="1789659"/>
          </a:xfrm>
          <a:prstGeom prst="rect">
            <a:avLst/>
          </a:prstGeom>
          <a:noFill/>
        </p:spPr>
      </p:pic>
      <p:pic>
        <p:nvPicPr>
          <p:cNvPr id="18" name="Picture 7" descr="D:\младшая гр\фото мл гр\IMG_20200609_08572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55776" y="3717032"/>
            <a:ext cx="3552395" cy="2664296"/>
          </a:xfrm>
          <a:prstGeom prst="rect">
            <a:avLst/>
          </a:prstGeom>
          <a:noFill/>
        </p:spPr>
      </p:pic>
      <p:pic>
        <p:nvPicPr>
          <p:cNvPr id="19" name="Picture 8" descr="D:\младшая гр\фото мл гр\IMG_20200609_08582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48264" y="4725144"/>
            <a:ext cx="1437624" cy="1916832"/>
          </a:xfrm>
          <a:prstGeom prst="rect">
            <a:avLst/>
          </a:prstGeom>
          <a:noFill/>
        </p:spPr>
      </p:pic>
      <p:pic>
        <p:nvPicPr>
          <p:cNvPr id="20" name="Picture 10" descr="D:\младшая гр\фото мл гр\IMG_20200616_09073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83768" y="764704"/>
            <a:ext cx="3600400" cy="2692071"/>
          </a:xfrm>
          <a:prstGeom prst="rect">
            <a:avLst/>
          </a:prstGeom>
          <a:noFill/>
        </p:spPr>
      </p:pic>
      <p:pic>
        <p:nvPicPr>
          <p:cNvPr id="21" name="Picture 11" descr="D:\младшая гр\фото мл гр\IMG_20200616_090619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3528" y="4077072"/>
            <a:ext cx="1944216" cy="2592288"/>
          </a:xfrm>
          <a:prstGeom prst="rect">
            <a:avLst/>
          </a:prstGeom>
          <a:noFill/>
        </p:spPr>
      </p:pic>
      <p:pic>
        <p:nvPicPr>
          <p:cNvPr id="22" name="Picture 12" descr="D:\младшая гр\фото мл гр\IMG_20200601_091421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95536" y="2636912"/>
            <a:ext cx="1728192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924944"/>
            <a:ext cx="412845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3284984"/>
            <a:ext cx="237626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64288" y="188640"/>
            <a:ext cx="158417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80312" y="3645024"/>
            <a:ext cx="1455259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79512" y="260648"/>
            <a:ext cx="667848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День воинской славы России</a:t>
            </a:r>
            <a:endParaRPr lang="ru-RU" b="1" dirty="0" smtClean="0">
              <a:solidFill>
                <a:srgbClr val="FFFF00"/>
              </a:solidFill>
            </a:endParaRPr>
          </a:p>
          <a:p>
            <a:pPr lvl="0"/>
            <a:r>
              <a:rPr lang="ru-RU" b="1" dirty="0" smtClean="0">
                <a:solidFill>
                  <a:srgbClr val="FFFF00"/>
                </a:solidFill>
              </a:rPr>
              <a:t>Беседы: «Защитники Родины», «Солдаты, летчики, танкисты, моряки…»</a:t>
            </a:r>
          </a:p>
          <a:p>
            <a:pPr lvl="0"/>
            <a:r>
              <a:rPr lang="ru-RU" b="1" dirty="0" smtClean="0">
                <a:solidFill>
                  <a:srgbClr val="FFFF00"/>
                </a:solidFill>
              </a:rPr>
              <a:t>Чтение художественной литературы.</a:t>
            </a:r>
          </a:p>
          <a:p>
            <a:pPr lvl="0"/>
            <a:r>
              <a:rPr lang="ru-RU" b="1" dirty="0" smtClean="0">
                <a:solidFill>
                  <a:srgbClr val="FFFF00"/>
                </a:solidFill>
              </a:rPr>
              <a:t>Рассматривание альбомов: «Памятники защитникам Отечества»</a:t>
            </a:r>
          </a:p>
          <a:p>
            <a:pPr lvl="0"/>
            <a:r>
              <a:rPr lang="ru-RU" b="1" dirty="0" smtClean="0">
                <a:solidFill>
                  <a:srgbClr val="FFFF00"/>
                </a:solidFill>
              </a:rPr>
              <a:t>С/</a:t>
            </a:r>
            <a:r>
              <a:rPr lang="ru-RU" b="1" dirty="0" err="1" smtClean="0">
                <a:solidFill>
                  <a:srgbClr val="FFFF00"/>
                </a:solidFill>
              </a:rPr>
              <a:t>р</a:t>
            </a:r>
            <a:r>
              <a:rPr lang="ru-RU" b="1" dirty="0" smtClean="0">
                <a:solidFill>
                  <a:srgbClr val="FFFF00"/>
                </a:solidFill>
              </a:rPr>
              <a:t> игры: «Моряки», «Летчики», «Солдаты»</a:t>
            </a:r>
          </a:p>
          <a:p>
            <a:pPr lvl="0"/>
            <a:r>
              <a:rPr lang="ru-RU" b="1" dirty="0" smtClean="0">
                <a:solidFill>
                  <a:srgbClr val="FFFF00"/>
                </a:solidFill>
              </a:rPr>
              <a:t>П/и: «С кочки на кочку», «Самолеты», «Перепрыгни через ручеек», «Пробеги тихо»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Света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3341686" cy="4725144"/>
          </a:xfrm>
          <a:prstGeom prst="rect">
            <a:avLst/>
          </a:prstGeom>
          <a:noFill/>
        </p:spPr>
      </p:pic>
      <p:pic>
        <p:nvPicPr>
          <p:cNvPr id="13" name="Picture 2" descr="C:\Users\Света\Desktop\IMG-20200816-WA0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645024"/>
            <a:ext cx="4752528" cy="2824468"/>
          </a:xfrm>
          <a:prstGeom prst="rect">
            <a:avLst/>
          </a:prstGeom>
          <a:noFill/>
        </p:spPr>
      </p:pic>
      <p:pic>
        <p:nvPicPr>
          <p:cNvPr id="14" name="Picture 4" descr="C:\Users\Света\Desktop\IMG-20200816-WA00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35896" y="692696"/>
            <a:ext cx="2995533" cy="1872208"/>
          </a:xfrm>
          <a:prstGeom prst="rect">
            <a:avLst/>
          </a:prstGeom>
          <a:noFill/>
        </p:spPr>
      </p:pic>
      <p:pic>
        <p:nvPicPr>
          <p:cNvPr id="23" name="Picture 3" descr="C:\Users\Света\Desktop\IMG-20200816-WA00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32240" y="1196752"/>
            <a:ext cx="2130884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Подготовка к новому учебному году.</a:t>
            </a:r>
          </a:p>
          <a:p>
            <a:pPr>
              <a:buNone/>
            </a:pP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</a:rPr>
              <a:t>Предметно-развивающая среда группы обновлена   с учетом возрастных особенностей  воспитанников: </a:t>
            </a:r>
          </a:p>
          <a:p>
            <a:pPr>
              <a:buFont typeface="Wingdings" pitchFamily="2" charset="2"/>
              <a:buChar char="Ø"/>
            </a:pP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</a:rPr>
              <a:t>пополнены  атрибутами развивающие уголки,</a:t>
            </a:r>
          </a:p>
          <a:p>
            <a:pPr>
              <a:buFont typeface="Wingdings" pitchFamily="2" charset="2"/>
              <a:buChar char="Ø"/>
            </a:pP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</a:rPr>
              <a:t>подобраны материалы для ООД, </a:t>
            </a:r>
          </a:p>
          <a:p>
            <a:pPr>
              <a:buFont typeface="Wingdings" pitchFamily="2" charset="2"/>
              <a:buChar char="Ø"/>
            </a:pP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</a:rPr>
              <a:t> изготовлены пособия к сюжетно-ролевым играм,</a:t>
            </a:r>
          </a:p>
          <a:p>
            <a:pPr>
              <a:buFont typeface="Wingdings" pitchFamily="2" charset="2"/>
              <a:buChar char="Ø"/>
            </a:pPr>
            <a:r>
              <a:rPr lang="ru-RU" sz="1400" b="1" i="1" dirty="0" smtClean="0">
                <a:solidFill>
                  <a:schemeClr val="bg2">
                    <a:lumMod val="10000"/>
                  </a:schemeClr>
                </a:solidFill>
              </a:rPr>
              <a:t> подготовлены дидактические игры .</a:t>
            </a:r>
            <a:endParaRPr lang="ru-RU" sz="14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3" name="Picture 2" descr="C:\Users\Света\Desktop\Camera\IMG-20200816-WA00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19872" y="1628800"/>
            <a:ext cx="2688299" cy="2016224"/>
          </a:xfrm>
          <a:prstGeom prst="rect">
            <a:avLst/>
          </a:prstGeom>
          <a:noFill/>
        </p:spPr>
      </p:pic>
      <p:pic>
        <p:nvPicPr>
          <p:cNvPr id="4" name="Picture 3" descr="C:\Users\Света\Desktop\Camera\IMG-20200816-WA00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988840"/>
            <a:ext cx="3096344" cy="1828030"/>
          </a:xfrm>
          <a:prstGeom prst="rect">
            <a:avLst/>
          </a:prstGeom>
          <a:noFill/>
        </p:spPr>
      </p:pic>
      <p:pic>
        <p:nvPicPr>
          <p:cNvPr id="5" name="Picture 4" descr="C:\Users\Света\Desktop\Camera\IMG-20200816-WA00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764704"/>
            <a:ext cx="2448272" cy="2865469"/>
          </a:xfrm>
          <a:prstGeom prst="rect">
            <a:avLst/>
          </a:prstGeom>
          <a:noFill/>
        </p:spPr>
      </p:pic>
      <p:pic>
        <p:nvPicPr>
          <p:cNvPr id="6" name="Picture 6" descr="C:\Users\Света\Desktop\Camera\IMG-20200816-WA001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4005064"/>
            <a:ext cx="2389336" cy="2160240"/>
          </a:xfrm>
          <a:prstGeom prst="rect">
            <a:avLst/>
          </a:prstGeom>
          <a:noFill/>
        </p:spPr>
      </p:pic>
      <p:pic>
        <p:nvPicPr>
          <p:cNvPr id="8" name="Picture 7" descr="D:\младшая гр\фото мл гр\IMG_20200506_09384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27784" y="3933056"/>
            <a:ext cx="1632181" cy="1224136"/>
          </a:xfrm>
          <a:prstGeom prst="rect">
            <a:avLst/>
          </a:prstGeom>
          <a:noFill/>
        </p:spPr>
      </p:pic>
      <p:pic>
        <p:nvPicPr>
          <p:cNvPr id="10" name="Picture 2" descr="C:\Users\Света\Desktop\IMG-20200820-WA001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88224" y="3645024"/>
            <a:ext cx="2352261" cy="1764196"/>
          </a:xfrm>
          <a:prstGeom prst="rect">
            <a:avLst/>
          </a:prstGeom>
          <a:noFill/>
        </p:spPr>
      </p:pic>
      <p:pic>
        <p:nvPicPr>
          <p:cNvPr id="11" name="Picture 3" descr="C:\Users\Света\Desktop\IMG-20200820-WA001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427984" y="3933056"/>
            <a:ext cx="1913185" cy="1434889"/>
          </a:xfrm>
          <a:prstGeom prst="rect">
            <a:avLst/>
          </a:prstGeom>
          <a:noFill/>
        </p:spPr>
      </p:pic>
      <p:pic>
        <p:nvPicPr>
          <p:cNvPr id="12" name="Picture 4" descr="C:\Users\Света\Desktop\IMG-20200820-WA0009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699792" y="5373216"/>
            <a:ext cx="1549706" cy="1183479"/>
          </a:xfrm>
          <a:prstGeom prst="rect">
            <a:avLst/>
          </a:prstGeom>
          <a:noFill/>
        </p:spPr>
      </p:pic>
      <p:pic>
        <p:nvPicPr>
          <p:cNvPr id="13" name="Picture 5" descr="C:\Users\Света\Desktop\IMG-20200820-WA0010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16200000">
            <a:off x="4915475" y="5245765"/>
            <a:ext cx="1196752" cy="1595670"/>
          </a:xfrm>
          <a:prstGeom prst="rect">
            <a:avLst/>
          </a:prstGeom>
          <a:noFill/>
        </p:spPr>
      </p:pic>
      <p:pic>
        <p:nvPicPr>
          <p:cNvPr id="14" name="Picture 2" descr="C:\Users\Света\Desktop\Camera\IMG_20200709_074735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876256" y="5517232"/>
            <a:ext cx="1944216" cy="1108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Подготовка к новому учебному году.</a:t>
            </a:r>
          </a:p>
          <a:p>
            <a:pPr>
              <a:buNone/>
            </a:pPr>
            <a:endParaRPr lang="ru-RU" sz="14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" name="Picture 8" descr="D:\младшая гр\фото мл гр\IMG_20200507_1323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92280" y="3356992"/>
            <a:ext cx="1836204" cy="2448272"/>
          </a:xfrm>
          <a:prstGeom prst="rect">
            <a:avLst/>
          </a:prstGeom>
          <a:noFill/>
        </p:spPr>
      </p:pic>
      <p:pic>
        <p:nvPicPr>
          <p:cNvPr id="11" name="Picture 9" descr="D:\младшая гр\фото мл гр\IMG_20200507_1336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692696"/>
            <a:ext cx="2828132" cy="2121099"/>
          </a:xfrm>
          <a:prstGeom prst="rect">
            <a:avLst/>
          </a:prstGeom>
          <a:noFill/>
        </p:spPr>
      </p:pic>
      <p:pic>
        <p:nvPicPr>
          <p:cNvPr id="12" name="Picture 10" descr="D:\младшая гр\фото мл гр\IMG_20200528_09584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088" y="2996952"/>
            <a:ext cx="1482812" cy="1977083"/>
          </a:xfrm>
          <a:prstGeom prst="rect">
            <a:avLst/>
          </a:prstGeom>
          <a:noFill/>
        </p:spPr>
      </p:pic>
      <p:pic>
        <p:nvPicPr>
          <p:cNvPr id="13" name="Picture 11" descr="D:\младшая гр\фото мл гр\IMG_20200528_09594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3789040"/>
            <a:ext cx="2029160" cy="2705547"/>
          </a:xfrm>
          <a:prstGeom prst="rect">
            <a:avLst/>
          </a:prstGeom>
          <a:noFill/>
        </p:spPr>
      </p:pic>
      <p:pic>
        <p:nvPicPr>
          <p:cNvPr id="14" name="Picture 12" descr="D:\младшая гр\фото мл гр\IMG_20200529_12454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55776" y="4869160"/>
            <a:ext cx="2321231" cy="1740923"/>
          </a:xfrm>
          <a:prstGeom prst="rect">
            <a:avLst/>
          </a:prstGeom>
          <a:noFill/>
        </p:spPr>
      </p:pic>
      <p:pic>
        <p:nvPicPr>
          <p:cNvPr id="15" name="Picture 5" descr="C:\Users\Света\Desktop\Camera\IMG-20200816-WA001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3528" y="620688"/>
            <a:ext cx="2250250" cy="3000333"/>
          </a:xfrm>
          <a:prstGeom prst="rect">
            <a:avLst/>
          </a:prstGeom>
          <a:noFill/>
        </p:spPr>
      </p:pic>
      <p:pic>
        <p:nvPicPr>
          <p:cNvPr id="17" name="Picture 6" descr="C:\Users\Света\Desktop\IMG-20200820-WA001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915816" y="2924944"/>
            <a:ext cx="2326224" cy="1800200"/>
          </a:xfrm>
          <a:prstGeom prst="rect">
            <a:avLst/>
          </a:prstGeom>
          <a:noFill/>
        </p:spPr>
      </p:pic>
      <p:pic>
        <p:nvPicPr>
          <p:cNvPr id="18" name="Picture 7" descr="C:\Users\Света\Desktop\IMG-20200820-WA0013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5400000">
            <a:off x="3235048" y="445472"/>
            <a:ext cx="1915392" cy="2553856"/>
          </a:xfrm>
          <a:prstGeom prst="rect">
            <a:avLst/>
          </a:prstGeom>
          <a:noFill/>
        </p:spPr>
      </p:pic>
      <p:pic>
        <p:nvPicPr>
          <p:cNvPr id="19" name="Picture 8" descr="C:\Users\Света\Desktop\IMG-20200820-WA0012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16200000">
            <a:off x="5322925" y="4838315"/>
            <a:ext cx="1481212" cy="1974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1513353188_photo-frame-little-bee_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835696" y="4077072"/>
            <a:ext cx="4320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548680"/>
            <a:ext cx="50405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Мы надеется, что нашим воспитанникам будет тепло, уютно и комфортно. 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А каждый проведенный день  станет временем  открытий и новых  достижений!</a:t>
            </a:r>
          </a:p>
          <a:p>
            <a:pPr algn="ctr">
              <a:buNone/>
            </a:pPr>
            <a:endParaRPr lang="ru-RU" sz="28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3240360" cy="4087314"/>
          </a:xfrm>
          <a:prstGeom prst="rect">
            <a:avLst/>
          </a:prstGeom>
          <a:noFill/>
        </p:spPr>
      </p:pic>
      <p:pic>
        <p:nvPicPr>
          <p:cNvPr id="5" name="Picture 2" descr="D:\младшая гр\фото мл гр\IMG_20200525_1619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872" y="332656"/>
            <a:ext cx="1644830" cy="2193107"/>
          </a:xfrm>
          <a:prstGeom prst="rect">
            <a:avLst/>
          </a:prstGeom>
          <a:noFill/>
        </p:spPr>
      </p:pic>
      <p:pic>
        <p:nvPicPr>
          <p:cNvPr id="6" name="Picture 2" descr="D:\младшая гр\8 июля\IMG-20200701-WA00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476672"/>
            <a:ext cx="1590824" cy="2121099"/>
          </a:xfrm>
          <a:prstGeom prst="rect">
            <a:avLst/>
          </a:prstGeom>
          <a:noFill/>
        </p:spPr>
      </p:pic>
      <p:pic>
        <p:nvPicPr>
          <p:cNvPr id="8" name="Picture 4" descr="D:\младшая гр\фото мл гр\IMG_20200609_11220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4365104"/>
            <a:ext cx="2972148" cy="2229111"/>
          </a:xfrm>
          <a:prstGeom prst="rect">
            <a:avLst/>
          </a:prstGeom>
          <a:noFill/>
        </p:spPr>
      </p:pic>
      <p:pic>
        <p:nvPicPr>
          <p:cNvPr id="9" name="Picture 5" descr="D:\младшая гр\фото мл гр\IMG_20200617_11344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63888" y="2708920"/>
            <a:ext cx="2540100" cy="1905075"/>
          </a:xfrm>
          <a:prstGeom prst="rect">
            <a:avLst/>
          </a:prstGeom>
          <a:noFill/>
        </p:spPr>
      </p:pic>
      <p:pic>
        <p:nvPicPr>
          <p:cNvPr id="10" name="Picture 6" descr="D:\младшая гр\фото мл гр\IMG_20200625_10203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308304" y="404664"/>
            <a:ext cx="1644830" cy="2193107"/>
          </a:xfrm>
          <a:prstGeom prst="rect">
            <a:avLst/>
          </a:prstGeom>
          <a:noFill/>
        </p:spPr>
      </p:pic>
      <p:pic>
        <p:nvPicPr>
          <p:cNvPr id="11" name="Picture 7" descr="D:\младшая гр\фото мл гр\IMG_20200625_10185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444208" y="2708920"/>
            <a:ext cx="2376264" cy="1799316"/>
          </a:xfrm>
          <a:prstGeom prst="rect">
            <a:avLst/>
          </a:prstGeom>
          <a:noFill/>
        </p:spPr>
      </p:pic>
      <p:pic>
        <p:nvPicPr>
          <p:cNvPr id="12" name="Picture 8" descr="D:\младшая гр\фото мл гр\IMG_20200629_100906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563888" y="4653136"/>
            <a:ext cx="2636111" cy="1977083"/>
          </a:xfrm>
          <a:prstGeom prst="rect">
            <a:avLst/>
          </a:prstGeom>
          <a:noFill/>
        </p:spPr>
      </p:pic>
      <p:pic>
        <p:nvPicPr>
          <p:cNvPr id="13" name="Picture 9" descr="D:\младшая гр\фото мл гр\IMG_20191121_174404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516216" y="4725144"/>
            <a:ext cx="2411760" cy="1808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Мероприятия , посвящённые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ДНЮ ЗАЩИТЫ ДЕТЕЙ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5" name="Picture 2" descr="C:\Users\Света\Desktop\gerb_gr_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3240" y="1428736"/>
            <a:ext cx="2357454" cy="3336094"/>
          </a:xfrm>
          <a:prstGeom prst="rect">
            <a:avLst/>
          </a:prstGeom>
          <a:noFill/>
        </p:spPr>
      </p:pic>
      <p:pic>
        <p:nvPicPr>
          <p:cNvPr id="13" name="Picture 11" descr="D:\младшая гр\фото мл гр\IMG_20200623_1002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3636" y="1571612"/>
            <a:ext cx="2143140" cy="1928826"/>
          </a:xfrm>
          <a:prstGeom prst="rect">
            <a:avLst/>
          </a:prstGeom>
          <a:noFill/>
        </p:spPr>
      </p:pic>
      <p:pic>
        <p:nvPicPr>
          <p:cNvPr id="14" name="Picture 12" descr="D:\младшая гр\фото мл гр\IMG_20200625_08574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2214554"/>
            <a:ext cx="2196718" cy="2928958"/>
          </a:xfrm>
          <a:prstGeom prst="rect">
            <a:avLst/>
          </a:prstGeom>
          <a:noFill/>
        </p:spPr>
      </p:pic>
      <p:pic>
        <p:nvPicPr>
          <p:cNvPr id="16" name="Picture 14" descr="D:\младшая гр\фото мл гр\IMG_20200617_09130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48264" y="3861048"/>
            <a:ext cx="2022872" cy="2697163"/>
          </a:xfrm>
          <a:prstGeom prst="rect">
            <a:avLst/>
          </a:prstGeom>
          <a:noFill/>
        </p:spPr>
      </p:pic>
      <p:pic>
        <p:nvPicPr>
          <p:cNvPr id="17" name="Picture 3" descr="D:\младшая гр\фото мл гр\IMG_20200528_11012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5000636"/>
            <a:ext cx="2357454" cy="1571636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857488" y="7286650"/>
            <a:ext cx="292895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Desktop\494207-1680x1050_1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85728"/>
            <a:ext cx="4543428" cy="2271714"/>
          </a:xfrm>
          <a:prstGeom prst="rect">
            <a:avLst/>
          </a:prstGeom>
          <a:noFill/>
        </p:spPr>
      </p:pic>
      <p:pic>
        <p:nvPicPr>
          <p:cNvPr id="9" name="Picture 5" descr="D:\младшая гр\фото мл гр\IMG_20200610_1804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2143116"/>
            <a:ext cx="2969302" cy="2226977"/>
          </a:xfrm>
          <a:prstGeom prst="rect">
            <a:avLst/>
          </a:prstGeom>
          <a:noFill/>
        </p:spPr>
      </p:pic>
      <p:pic>
        <p:nvPicPr>
          <p:cNvPr id="5" name="Picture 2" descr="C:\Users\Света\Desktop\5edf1a09517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857496"/>
            <a:ext cx="4248715" cy="3705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9"/>
            <a:ext cx="7632848" cy="331236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День  ГАИ, </a:t>
            </a:r>
          </a:p>
          <a:p>
            <a:pPr algn="ctr">
              <a:buNone/>
            </a:pPr>
            <a:r>
              <a:rPr lang="ru-RU" sz="3600" b="1" dirty="0" smtClean="0"/>
              <a:t> Красный, желтый, зеленый</a:t>
            </a:r>
            <a:r>
              <a:rPr lang="ru-RU" sz="3600" dirty="0" smtClean="0"/>
              <a:t> </a:t>
            </a:r>
          </a:p>
          <a:p>
            <a:pPr lvl="0"/>
            <a:r>
              <a:rPr lang="ru-RU" sz="1200" dirty="0" smtClean="0"/>
              <a:t>Беседы: «Какие человеку нужны машины», «Сигналы светофора»,  «Безопасное поведение на улице»</a:t>
            </a:r>
          </a:p>
          <a:p>
            <a:pPr lvl="0"/>
            <a:r>
              <a:rPr lang="ru-RU" sz="1200" dirty="0" smtClean="0"/>
              <a:t>Чтение художественной литературы:</a:t>
            </a:r>
          </a:p>
          <a:p>
            <a:pPr lvl="0"/>
            <a:r>
              <a:rPr lang="ru-RU" sz="1200" dirty="0" smtClean="0"/>
              <a:t>Д/и: «Подбери колесо для машины»; «На чем я путешествую»; «Говорящие знаки»; «Кому что нужно»</a:t>
            </a:r>
          </a:p>
          <a:p>
            <a:pPr lvl="0"/>
            <a:r>
              <a:rPr lang="ru-RU" sz="1200" dirty="0" smtClean="0"/>
              <a:t>Проигрывание ситуаций по ПДД</a:t>
            </a:r>
          </a:p>
          <a:p>
            <a:pPr lvl="0"/>
            <a:r>
              <a:rPr lang="ru-RU" sz="1200" dirty="0" smtClean="0"/>
              <a:t>Оформление альбома «Правила дорожного движения»</a:t>
            </a:r>
          </a:p>
          <a:p>
            <a:pPr lvl="0"/>
            <a:r>
              <a:rPr lang="ru-RU" sz="1200" dirty="0" smtClean="0"/>
              <a:t>С/</a:t>
            </a:r>
            <a:r>
              <a:rPr lang="ru-RU" sz="1200" dirty="0" err="1" smtClean="0"/>
              <a:t>р</a:t>
            </a:r>
            <a:r>
              <a:rPr lang="ru-RU" sz="1200" dirty="0" smtClean="0"/>
              <a:t> игры: «Гараж»; «В автобусе»; «Путешествие»</a:t>
            </a:r>
          </a:p>
          <a:p>
            <a:pPr lvl="0"/>
            <a:r>
              <a:rPr lang="ru-RU" sz="1200" dirty="0" smtClean="0"/>
              <a:t>Строительные игры: «Гараж»; «Новый район города»;  «Различные виды дорог»</a:t>
            </a:r>
          </a:p>
          <a:p>
            <a:pPr lvl="0"/>
            <a:r>
              <a:rPr lang="ru-RU" sz="1200" dirty="0" smtClean="0"/>
              <a:t>П/и: «Светофор»; «Цветные автомобили»</a:t>
            </a:r>
          </a:p>
          <a:p>
            <a:pPr lvl="0">
              <a:buNone/>
            </a:pPr>
            <a:endParaRPr lang="ru-RU" sz="2500" dirty="0" smtClean="0"/>
          </a:p>
          <a:p>
            <a:endParaRPr lang="ru-RU" sz="4800" dirty="0" smtClean="0"/>
          </a:p>
          <a:p>
            <a:endParaRPr lang="ru-RU" dirty="0"/>
          </a:p>
        </p:txBody>
      </p:sp>
      <p:pic>
        <p:nvPicPr>
          <p:cNvPr id="4" name="Picture 2" descr="C:\Users\Света\Desktop\840047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1259634" cy="1404977"/>
          </a:xfrm>
          <a:prstGeom prst="rect">
            <a:avLst/>
          </a:prstGeom>
          <a:noFill/>
        </p:spPr>
      </p:pic>
      <p:pic>
        <p:nvPicPr>
          <p:cNvPr id="14" name="Picture 2" descr="C:\Users\Света\Desktop\Camera\IMG_20200706_0947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24328" y="2132856"/>
            <a:ext cx="1404114" cy="1470894"/>
          </a:xfrm>
          <a:prstGeom prst="rect">
            <a:avLst/>
          </a:prstGeom>
          <a:noFill/>
        </p:spPr>
      </p:pic>
      <p:pic>
        <p:nvPicPr>
          <p:cNvPr id="15" name="Picture 3" descr="C:\Users\Света\Desktop\Camera\IMG_20200706_0945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3861048"/>
            <a:ext cx="2126319" cy="2088232"/>
          </a:xfrm>
          <a:prstGeom prst="rect">
            <a:avLst/>
          </a:prstGeom>
          <a:noFill/>
        </p:spPr>
      </p:pic>
      <p:pic>
        <p:nvPicPr>
          <p:cNvPr id="16" name="Picture 4" descr="C:\Users\Света\Desktop\Camera\IMG_20200706_0942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55776" y="3284984"/>
            <a:ext cx="4320480" cy="3240360"/>
          </a:xfrm>
          <a:prstGeom prst="rect">
            <a:avLst/>
          </a:prstGeom>
          <a:noFill/>
        </p:spPr>
      </p:pic>
      <p:pic>
        <p:nvPicPr>
          <p:cNvPr id="17" name="Picture 5" descr="D:\младшая гр\фото мл гр\IMG_20191219_16325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524327" y="188640"/>
            <a:ext cx="1454327" cy="1800200"/>
          </a:xfrm>
          <a:prstGeom prst="rect">
            <a:avLst/>
          </a:prstGeom>
          <a:noFill/>
        </p:spPr>
      </p:pic>
      <p:pic>
        <p:nvPicPr>
          <p:cNvPr id="18" name="Picture 6" descr="D:\младшая гр\фото мл гр\IMG_20200617_09214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020272" y="3933056"/>
            <a:ext cx="1890210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30CCDC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800" b="1" dirty="0" smtClean="0">
                <a:solidFill>
                  <a:srgbClr val="FFFF00"/>
                </a:solidFill>
              </a:rPr>
              <a:t>   Дни здоровья. </a:t>
            </a:r>
            <a:endParaRPr lang="ru-RU" dirty="0" smtClean="0">
              <a:solidFill>
                <a:srgbClr val="FFFF00"/>
              </a:solidFill>
            </a:endParaRPr>
          </a:p>
          <a:p>
            <a:pPr lvl="0">
              <a:buNone/>
            </a:pPr>
            <a:endParaRPr lang="ru-RU" sz="1800" dirty="0" smtClean="0">
              <a:solidFill>
                <a:srgbClr val="FFFF00"/>
              </a:solidFill>
            </a:endParaRPr>
          </a:p>
          <a:p>
            <a:pPr lvl="0">
              <a:buNone/>
            </a:pPr>
            <a:endParaRPr lang="ru-RU" sz="1800" dirty="0" smtClean="0">
              <a:solidFill>
                <a:srgbClr val="FFFF00"/>
              </a:solidFill>
            </a:endParaRPr>
          </a:p>
          <a:p>
            <a:pPr lvl="0"/>
            <a:r>
              <a:rPr lang="ru-RU" sz="1200" b="1" dirty="0" smtClean="0">
                <a:solidFill>
                  <a:srgbClr val="FFFF00"/>
                </a:solidFill>
              </a:rPr>
              <a:t>Беседы о здоровье: «Если что у вас болит, </a:t>
            </a:r>
          </a:p>
          <a:p>
            <a:pPr lvl="0">
              <a:buNone/>
            </a:pPr>
            <a:r>
              <a:rPr lang="ru-RU" sz="1200" b="1" dirty="0" smtClean="0">
                <a:solidFill>
                  <a:srgbClr val="FFFF00"/>
                </a:solidFill>
              </a:rPr>
              <a:t>вам поможет Айболит», «Живые витамины», «Вредная еда»</a:t>
            </a:r>
          </a:p>
          <a:p>
            <a:pPr lvl="0"/>
            <a:r>
              <a:rPr lang="ru-RU" sz="1200" b="1" dirty="0" smtClean="0">
                <a:solidFill>
                  <a:srgbClr val="FFFF00"/>
                </a:solidFill>
              </a:rPr>
              <a:t>Чтение: А. </a:t>
            </a:r>
            <a:r>
              <a:rPr lang="ru-RU" sz="1200" b="1" dirty="0" err="1" smtClean="0">
                <a:solidFill>
                  <a:srgbClr val="FFFF00"/>
                </a:solidFill>
              </a:rPr>
              <a:t>Милн</a:t>
            </a:r>
            <a:r>
              <a:rPr lang="ru-RU" sz="1200" b="1" dirty="0" smtClean="0">
                <a:solidFill>
                  <a:srgbClr val="FFFF00"/>
                </a:solidFill>
              </a:rPr>
              <a:t>,  «Прививка» С. Михалков, «Чудесные таблетки»</a:t>
            </a:r>
          </a:p>
          <a:p>
            <a:pPr lvl="0"/>
            <a:r>
              <a:rPr lang="ru-RU" sz="1200" b="1" dirty="0" smtClean="0">
                <a:solidFill>
                  <a:srgbClr val="FFFF00"/>
                </a:solidFill>
              </a:rPr>
              <a:t> «Рассматривание иллюстраций: «Профессия врач»</a:t>
            </a:r>
          </a:p>
          <a:p>
            <a:pPr lvl="0"/>
            <a:r>
              <a:rPr lang="ru-RU" sz="1200" b="1" dirty="0" smtClean="0">
                <a:solidFill>
                  <a:srgbClr val="FFFF00"/>
                </a:solidFill>
              </a:rPr>
              <a:t>Приход королевы - Зубной щетки </a:t>
            </a:r>
          </a:p>
          <a:p>
            <a:pPr lvl="0"/>
            <a:r>
              <a:rPr lang="ru-RU" sz="1200" b="1" dirty="0" smtClean="0">
                <a:solidFill>
                  <a:srgbClr val="FFFF00"/>
                </a:solidFill>
              </a:rPr>
              <a:t>Отгадывание загадок – обманок по сказке «Айболит» К. Чуковского</a:t>
            </a:r>
          </a:p>
          <a:p>
            <a:pPr lvl="0"/>
            <a:r>
              <a:rPr lang="ru-RU" sz="1200" b="1" dirty="0" err="1" smtClean="0">
                <a:solidFill>
                  <a:srgbClr val="FFFF00"/>
                </a:solidFill>
              </a:rPr>
              <a:t>С-р</a:t>
            </a:r>
            <a:r>
              <a:rPr lang="ru-RU" sz="1200" b="1" dirty="0" smtClean="0">
                <a:solidFill>
                  <a:srgbClr val="FFFF00"/>
                </a:solidFill>
              </a:rPr>
              <a:t> игра «Больница»</a:t>
            </a:r>
          </a:p>
          <a:p>
            <a:pPr lvl="0"/>
            <a:r>
              <a:rPr lang="ru-RU" sz="1200" b="1" dirty="0" smtClean="0">
                <a:solidFill>
                  <a:srgbClr val="FFFF00"/>
                </a:solidFill>
              </a:rPr>
              <a:t>П/и: «Помоги Айболиту собрать медицинский чемоданчик»,</a:t>
            </a:r>
          </a:p>
          <a:p>
            <a:pPr lvl="0">
              <a:buNone/>
            </a:pPr>
            <a:r>
              <a:rPr lang="ru-RU" sz="1200" b="1" dirty="0" smtClean="0">
                <a:solidFill>
                  <a:srgbClr val="FFFF00"/>
                </a:solidFill>
              </a:rPr>
              <a:t> «Позови на помощь», игры с водой</a:t>
            </a:r>
          </a:p>
          <a:p>
            <a:pPr lvl="0">
              <a:buNone/>
            </a:pPr>
            <a:endParaRPr lang="ru-RU" sz="1800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11" name="Picture 2" descr="D:\младшая гр\фото мл гр\IMG_20200625_0900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1980728" cy="1485546"/>
          </a:xfrm>
          <a:prstGeom prst="rect">
            <a:avLst/>
          </a:prstGeom>
          <a:noFill/>
        </p:spPr>
      </p:pic>
      <p:pic>
        <p:nvPicPr>
          <p:cNvPr id="12" name="Picture 3" descr="D:\младшая гр\фото мл гр\IMG_20200630_0903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2096852"/>
            <a:ext cx="2588105" cy="1941079"/>
          </a:xfrm>
          <a:prstGeom prst="rect">
            <a:avLst/>
          </a:prstGeom>
          <a:noFill/>
        </p:spPr>
      </p:pic>
      <p:pic>
        <p:nvPicPr>
          <p:cNvPr id="13" name="Picture 4" descr="D:\младшая гр\фото мл гр\IMG_20200630_0907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088" y="4221088"/>
            <a:ext cx="3168352" cy="2376264"/>
          </a:xfrm>
          <a:prstGeom prst="rect">
            <a:avLst/>
          </a:prstGeom>
          <a:noFill/>
        </p:spPr>
      </p:pic>
      <p:pic>
        <p:nvPicPr>
          <p:cNvPr id="14" name="Picture 5" descr="D:\младшая гр\фото мл гр\IMG_20200630_09164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27784" y="3717032"/>
            <a:ext cx="2160240" cy="2880320"/>
          </a:xfrm>
          <a:prstGeom prst="rect">
            <a:avLst/>
          </a:prstGeom>
          <a:noFill/>
        </p:spPr>
      </p:pic>
      <p:pic>
        <p:nvPicPr>
          <p:cNvPr id="15" name="Picture 6" descr="D:\младшая гр\фото мл гр\IMG_20200630_09230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9512" y="3645024"/>
            <a:ext cx="2232248" cy="2976331"/>
          </a:xfrm>
          <a:prstGeom prst="rect">
            <a:avLst/>
          </a:prstGeom>
          <a:noFill/>
        </p:spPr>
      </p:pic>
      <p:pic>
        <p:nvPicPr>
          <p:cNvPr id="16" name="Picture 7" descr="D:\младшая гр\фото мл гр\IMG_20200630_09242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229140" y="260648"/>
            <a:ext cx="1914860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92D050"/>
          </a:solidFill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Дни спорта  и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Всероссийский Олимпийский день.</a:t>
            </a:r>
          </a:p>
          <a:p>
            <a:endParaRPr lang="ru-RU" dirty="0"/>
          </a:p>
        </p:txBody>
      </p:sp>
      <p:pic>
        <p:nvPicPr>
          <p:cNvPr id="10" name="Picture 2" descr="C:\Users\Света\Desktop\5f3245264cca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24744"/>
            <a:ext cx="4464496" cy="2592288"/>
          </a:xfrm>
          <a:prstGeom prst="rect">
            <a:avLst/>
          </a:prstGeom>
          <a:noFill/>
        </p:spPr>
      </p:pic>
      <p:pic>
        <p:nvPicPr>
          <p:cNvPr id="11" name="Picture 2" descr="C:\Users\Света\Desktop\5f324524232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64288" y="1196752"/>
            <a:ext cx="1449000" cy="2276872"/>
          </a:xfrm>
          <a:prstGeom prst="rect">
            <a:avLst/>
          </a:prstGeom>
          <a:noFill/>
        </p:spPr>
      </p:pic>
      <p:pic>
        <p:nvPicPr>
          <p:cNvPr id="12" name="Picture 3" descr="C:\Users\Света\Desktop\5f324525bf2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789040"/>
            <a:ext cx="3593373" cy="2880320"/>
          </a:xfrm>
          <a:prstGeom prst="rect">
            <a:avLst/>
          </a:prstGeom>
          <a:noFill/>
        </p:spPr>
      </p:pic>
      <p:pic>
        <p:nvPicPr>
          <p:cNvPr id="13" name="Picture 5" descr="C:\Users\Света\Desktop\IMG-20200816-WA000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1196752"/>
            <a:ext cx="1644830" cy="2193107"/>
          </a:xfrm>
          <a:prstGeom prst="rect">
            <a:avLst/>
          </a:prstGeom>
          <a:noFill/>
        </p:spPr>
      </p:pic>
      <p:pic>
        <p:nvPicPr>
          <p:cNvPr id="14" name="Picture 6" descr="C:\Users\Света\Desktop\IMG-20200816-WA000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76256" y="3933056"/>
            <a:ext cx="1907704" cy="2543606"/>
          </a:xfrm>
          <a:prstGeom prst="rect">
            <a:avLst/>
          </a:prstGeom>
          <a:noFill/>
        </p:spPr>
      </p:pic>
      <p:pic>
        <p:nvPicPr>
          <p:cNvPr id="15" name="Picture 7" descr="C:\Users\Света\Desktop\IMG-20200816-WA000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9552" y="3645024"/>
            <a:ext cx="1685550" cy="2708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517C5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День  детских писателей, </a:t>
            </a:r>
          </a:p>
          <a:p>
            <a:pPr algn="ctr">
              <a:buNone/>
            </a:pPr>
            <a:r>
              <a:rPr lang="ru-RU" b="1" dirty="0" smtClean="0"/>
              <a:t>праздник славянской письменности, </a:t>
            </a:r>
          </a:p>
          <a:p>
            <a:pPr algn="ctr">
              <a:buNone/>
            </a:pPr>
            <a:r>
              <a:rPr lang="ru-RU" b="1" dirty="0" smtClean="0"/>
              <a:t>дни сказок.</a:t>
            </a:r>
          </a:p>
          <a:p>
            <a:pPr lvl="0"/>
            <a:r>
              <a:rPr lang="ru-RU" sz="1200" dirty="0" smtClean="0"/>
              <a:t>Оформление книжных уголков в группах.</a:t>
            </a:r>
          </a:p>
          <a:p>
            <a:pPr lvl="0"/>
            <a:r>
              <a:rPr lang="ru-RU" sz="1200" dirty="0" smtClean="0"/>
              <a:t>Рассматривание портретов писателей </a:t>
            </a:r>
          </a:p>
          <a:p>
            <a:pPr lvl="0">
              <a:buNone/>
            </a:pPr>
            <a:r>
              <a:rPr lang="ru-RU" sz="1200" dirty="0" smtClean="0"/>
              <a:t> (К. Чуковский, С. Маршак, С. Михалков, А. </a:t>
            </a:r>
            <a:r>
              <a:rPr lang="ru-RU" sz="1200" dirty="0" err="1" smtClean="0"/>
              <a:t>Барто</a:t>
            </a:r>
            <a:r>
              <a:rPr lang="ru-RU" sz="1200" dirty="0" smtClean="0"/>
              <a:t>)</a:t>
            </a:r>
          </a:p>
          <a:p>
            <a:pPr lvl="0"/>
            <a:r>
              <a:rPr lang="ru-RU" sz="1200" dirty="0" smtClean="0"/>
              <a:t>Рассматривание иллюстраций к произведениям</a:t>
            </a:r>
          </a:p>
          <a:p>
            <a:pPr lvl="0"/>
            <a:r>
              <a:rPr lang="ru-RU" sz="1200" dirty="0" smtClean="0"/>
              <a:t>Рисование по мотивам произведений</a:t>
            </a:r>
          </a:p>
          <a:p>
            <a:pPr lvl="0"/>
            <a:r>
              <a:rPr lang="ru-RU" sz="1200" dirty="0" smtClean="0"/>
              <a:t>Д/и: «Раскрась героя»</a:t>
            </a:r>
          </a:p>
          <a:p>
            <a:pPr lvl="0"/>
            <a:r>
              <a:rPr lang="ru-RU" sz="1200" dirty="0" smtClean="0"/>
              <a:t>С/</a:t>
            </a:r>
            <a:r>
              <a:rPr lang="ru-RU" sz="1200" dirty="0" err="1" smtClean="0"/>
              <a:t>р</a:t>
            </a:r>
            <a:r>
              <a:rPr lang="ru-RU" sz="1200" dirty="0" smtClean="0"/>
              <a:t> и: «Книжный магазин»</a:t>
            </a:r>
          </a:p>
          <a:p>
            <a:pPr algn="ctr">
              <a:buNone/>
            </a:pPr>
            <a:endParaRPr lang="ru-RU" dirty="0" smtClean="0"/>
          </a:p>
        </p:txBody>
      </p:sp>
      <p:pic>
        <p:nvPicPr>
          <p:cNvPr id="6" name="Picture 2" descr="C:\Users\Света\Desktop\11\IMG_20180702_0923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0192" y="1196752"/>
            <a:ext cx="2400267" cy="1800201"/>
          </a:xfrm>
          <a:prstGeom prst="rect">
            <a:avLst/>
          </a:prstGeom>
          <a:noFill/>
        </p:spPr>
      </p:pic>
      <p:pic>
        <p:nvPicPr>
          <p:cNvPr id="9" name="Picture 2" descr="D:\младшая гр\фото мл гр\IMG_20200623_0923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07904" y="1772816"/>
            <a:ext cx="2201217" cy="1650913"/>
          </a:xfrm>
          <a:prstGeom prst="rect">
            <a:avLst/>
          </a:prstGeom>
          <a:noFill/>
        </p:spPr>
      </p:pic>
      <p:pic>
        <p:nvPicPr>
          <p:cNvPr id="7" name="Picture 2" descr="D:\младшая гр\фото мл гр\IMG_20200623_1003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3429000"/>
            <a:ext cx="2112458" cy="3024336"/>
          </a:xfrm>
          <a:prstGeom prst="rect">
            <a:avLst/>
          </a:prstGeom>
          <a:noFill/>
        </p:spPr>
      </p:pic>
      <p:pic>
        <p:nvPicPr>
          <p:cNvPr id="8" name="Picture 3" descr="C:\Users\Света\Desktop\IMG-20200816-WA00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39752" y="3861048"/>
            <a:ext cx="3456384" cy="2592288"/>
          </a:xfrm>
          <a:prstGeom prst="rect">
            <a:avLst/>
          </a:prstGeom>
          <a:noFill/>
        </p:spPr>
      </p:pic>
      <p:pic>
        <p:nvPicPr>
          <p:cNvPr id="10" name="Picture 4" descr="C:\Users\Света\Desktop\IMG-20200816-WA001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868144" y="3717032"/>
            <a:ext cx="3032917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2FF814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/>
              <a:t>Дни природы. </a:t>
            </a:r>
          </a:p>
          <a:p>
            <a:pPr algn="ctr">
              <a:buNone/>
            </a:pPr>
            <a:r>
              <a:rPr lang="ru-RU" sz="2000" b="1" dirty="0" smtClean="0"/>
              <a:t>5 июня – всемирный день охраны окружающей среды,</a:t>
            </a:r>
          </a:p>
          <a:p>
            <a:pPr algn="ctr">
              <a:buNone/>
            </a:pPr>
            <a:r>
              <a:rPr lang="ru-RU" sz="2000" b="1" dirty="0" smtClean="0"/>
              <a:t>9</a:t>
            </a:r>
            <a:r>
              <a:rPr lang="ru-RU" sz="2000" dirty="0" smtClean="0"/>
              <a:t> </a:t>
            </a:r>
            <a:r>
              <a:rPr lang="ru-RU" sz="2000" b="1" dirty="0" smtClean="0"/>
              <a:t>июня – всемирный день океанов, день цветов и день моря</a:t>
            </a:r>
            <a:endParaRPr lang="ru-RU" sz="1300" dirty="0" smtClean="0"/>
          </a:p>
          <a:p>
            <a:pPr lvl="0"/>
            <a:r>
              <a:rPr lang="ru-RU" sz="1300" dirty="0" smtClean="0"/>
              <a:t>Опыты с песком и водой</a:t>
            </a:r>
          </a:p>
          <a:p>
            <a:pPr lvl="0"/>
            <a:r>
              <a:rPr lang="ru-RU" sz="1300" dirty="0" smtClean="0"/>
              <a:t>Строительная игра «Терем для животных»</a:t>
            </a:r>
          </a:p>
          <a:p>
            <a:pPr lvl="0"/>
            <a:r>
              <a:rPr lang="ru-RU" sz="1300" dirty="0" smtClean="0"/>
              <a:t>Рассматривание иллюстраций</a:t>
            </a:r>
          </a:p>
          <a:p>
            <a:pPr lvl="0"/>
            <a:r>
              <a:rPr lang="ru-RU" sz="1300" dirty="0" smtClean="0"/>
              <a:t>Игра – путешествие «По дну океана вместе с Русалочкой»</a:t>
            </a:r>
          </a:p>
          <a:p>
            <a:pPr lvl="0"/>
            <a:r>
              <a:rPr lang="ru-RU" sz="1300" dirty="0" smtClean="0"/>
              <a:t>Знакомство с правилами поведения на воде</a:t>
            </a:r>
          </a:p>
          <a:p>
            <a:pPr lvl="0"/>
            <a:r>
              <a:rPr lang="ru-RU" sz="1300" dirty="0" smtClean="0"/>
              <a:t>П/и: «Море волнуется», «Чей дальше» - с мячом», «Прятки»</a:t>
            </a:r>
          </a:p>
          <a:p>
            <a:pPr lvl="0"/>
            <a:r>
              <a:rPr lang="ru-RU" sz="1300" dirty="0" smtClean="0"/>
              <a:t>С/</a:t>
            </a:r>
            <a:r>
              <a:rPr lang="ru-RU" sz="1300" dirty="0" err="1" smtClean="0"/>
              <a:t>р</a:t>
            </a:r>
            <a:r>
              <a:rPr lang="ru-RU" sz="1300" dirty="0" smtClean="0"/>
              <a:t> игра: «В гостях у жителей подводного царства»</a:t>
            </a:r>
          </a:p>
          <a:p>
            <a:pPr algn="ctr">
              <a:buNone/>
            </a:pPr>
            <a:endParaRPr lang="ru-RU" dirty="0" smtClean="0"/>
          </a:p>
        </p:txBody>
      </p:sp>
      <p:pic>
        <p:nvPicPr>
          <p:cNvPr id="11" name="Picture 2" descr="C:\Users\Света\Desktop\chtovyznaietieoliesieopasnostiliesa_1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121618" cy="1085437"/>
          </a:xfrm>
          <a:prstGeom prst="rect">
            <a:avLst/>
          </a:prstGeom>
          <a:noFill/>
        </p:spPr>
      </p:pic>
      <p:pic>
        <p:nvPicPr>
          <p:cNvPr id="12" name="Picture 2" descr="C:\Users\Света\Desktop\Camera\IMG_20200630_1047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12160" y="1484784"/>
            <a:ext cx="1404156" cy="1872208"/>
          </a:xfrm>
          <a:prstGeom prst="rect">
            <a:avLst/>
          </a:prstGeom>
          <a:noFill/>
        </p:spPr>
      </p:pic>
      <p:pic>
        <p:nvPicPr>
          <p:cNvPr id="13" name="Picture 3" descr="C:\Users\Света\Desktop\Camera\IMG_20200630_11333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52320" y="1556792"/>
            <a:ext cx="1404156" cy="1872208"/>
          </a:xfrm>
          <a:prstGeom prst="rect">
            <a:avLst/>
          </a:prstGeom>
          <a:noFill/>
        </p:spPr>
      </p:pic>
      <p:pic>
        <p:nvPicPr>
          <p:cNvPr id="15" name="Picture 4" descr="C:\Users\Света\Desktop\Camera\IMG_20200702_11214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57620" y="3571876"/>
            <a:ext cx="3528392" cy="2993955"/>
          </a:xfrm>
          <a:prstGeom prst="rect">
            <a:avLst/>
          </a:prstGeom>
          <a:noFill/>
        </p:spPr>
      </p:pic>
      <p:pic>
        <p:nvPicPr>
          <p:cNvPr id="16" name="Picture 5" descr="D:\младшая гр\фото мл гр\IMG_20200609_09401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6016" y="1340768"/>
            <a:ext cx="1049164" cy="2088232"/>
          </a:xfrm>
          <a:prstGeom prst="rect">
            <a:avLst/>
          </a:prstGeom>
          <a:noFill/>
        </p:spPr>
      </p:pic>
      <p:pic>
        <p:nvPicPr>
          <p:cNvPr id="18" name="Picture 2" descr="D:\младшая гр\фото мл гр\IMG_20200525_16192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2910" y="3214686"/>
            <a:ext cx="2376264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2371</TotalTime>
  <Words>535</Words>
  <Application>Microsoft Office PowerPoint</Application>
  <PresentationFormat>Экран (4:3)</PresentationFormat>
  <Paragraphs>80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 Мероприятия , посвящённые  ДНЮ ЗАЩИТЫ ДЕТЕЙ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Светик</dc:creator>
  <cp:lastModifiedBy>Пользователь Windows</cp:lastModifiedBy>
  <cp:revision>334</cp:revision>
  <dcterms:created xsi:type="dcterms:W3CDTF">2018-02-15T12:14:10Z</dcterms:created>
  <dcterms:modified xsi:type="dcterms:W3CDTF">2020-09-16T10:40:58Z</dcterms:modified>
</cp:coreProperties>
</file>