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9" r:id="rId11"/>
    <p:sldId id="265" r:id="rId12"/>
    <p:sldId id="266" r:id="rId13"/>
    <p:sldId id="267" r:id="rId14"/>
    <p:sldId id="268" r:id="rId15"/>
    <p:sldId id="274" r:id="rId16"/>
    <p:sldId id="275" r:id="rId17"/>
    <p:sldId id="270" r:id="rId18"/>
    <p:sldId id="276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A024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057E240-8B01-4694-861B-D970658F8012}" type="datetimeFigureOut">
              <a:rPr lang="ru-RU" smtClean="0"/>
              <a:t>11.03.2020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C74F6F3-3E75-4FBC-AE45-108B0A30C0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500043"/>
            <a:ext cx="7215238" cy="2500329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>Мастер –класс</a:t>
            </a:r>
            <a:r>
              <a:rPr lang="ru-RU" sz="32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32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>учителя математики «Муниципального бюджетного общеобразовательного учреждения «Средняя общеобразовательная школа №6 имени В.И.Чапаева»</a:t>
            </a:r>
            <a:br>
              <a:rPr lang="ru-RU" sz="18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> города Чебоксары Чувашской Республики</a:t>
            </a:r>
            <a:r>
              <a:rPr lang="ru-RU" sz="32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rgbClr val="50A024"/>
                </a:solidFill>
                <a:latin typeface="Times New Roman" pitchFamily="18" charset="0"/>
                <a:cs typeface="Times New Roman" pitchFamily="18" charset="0"/>
              </a:rPr>
              <a:t>Сафроновой Ирины Геннадьевны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0298" y="3000372"/>
            <a:ext cx="6429420" cy="33745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0" i="1" dirty="0">
                <a:latin typeface="Times New Roman" pitchFamily="18" charset="0"/>
                <a:cs typeface="Times New Roman" pitchFamily="18" charset="0"/>
              </a:rPr>
              <a:t>по теме </a:t>
            </a:r>
            <a:endParaRPr lang="en-US" sz="2800" b="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Технология </a:t>
            </a:r>
            <a:endParaRPr lang="en-US" sz="3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уровневой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дифференциации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личностно-ориентированном обучении математике»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уровневой дифференциации по теме: 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446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6900"/>
                <a:gridCol w="186690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-13х+4=0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-2х+1=0</a:t>
                      </a:r>
                      <a:b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-12х=0</a:t>
                      </a:r>
                      <a:b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1/3х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+9=0</a:t>
                      </a:r>
                      <a:b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Записать сумму и произведение корней уравнения: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+4х-5=0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=х-1</a:t>
                      </a:r>
                      <a:b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(2х+4)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=3х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0,5х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+4х=0</a:t>
                      </a:r>
                      <a:b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-3/4х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-1=0</a:t>
                      </a:r>
                      <a:b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-0,8х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Составить квадратное уравнение, зная его корни: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Х1=4</a:t>
                      </a:r>
                      <a:b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Х2= -8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6286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1.При каких значениях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в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трехчлен 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2в</a:t>
                      </a:r>
                      <a:r>
                        <a:rPr lang="ru-RU" sz="1400" b="1" i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+3в-1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и двучлен 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400" b="1" i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+3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принимают равные значения? Какие именно?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2.Один из корней квадратного уравнения 2х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+16х+р=0 равен -5. Найти второй корень и р.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3.Составить квадратное уравнение, зная его корни: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А) 5 и -2</a:t>
                      </a:r>
                      <a:b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Б) -4 и1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40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группами</a:t>
            </a:r>
            <a:endParaRPr lang="ru-RU" sz="4000" i="1" u="sng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 		Образовались </a:t>
            </a:r>
            <a:r>
              <a:rPr lang="ru-RU" dirty="0" smtClean="0"/>
              <a:t>четыре группы</a:t>
            </a:r>
            <a:r>
              <a:rPr lang="ru-RU" dirty="0" smtClean="0"/>
              <a:t>: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группе сидят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 молодцы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 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 группе– «х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орошисты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 </a:t>
            </a: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группе – «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отличники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группе –«с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частливчики</a:t>
            </a: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ctr">
              <a:buNone/>
            </a:pPr>
            <a:endParaRPr lang="ru-RU" sz="3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Давайте поработаем в группах. Поехали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5449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Смоделируйте данный этап урока алгебры в 7 классе по теме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28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Возведение в квадрат суммы и разности двух выражений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”,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используя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карточки- помощники</a:t>
            </a:r>
            <a:b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Содержание таблиц заполняется самостоятельно и прилагается материал по теме урока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ина\Desktop\карт 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550" y="4071938"/>
            <a:ext cx="3390899" cy="2401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карточки-помощники</a:t>
            </a:r>
            <a:endParaRPr lang="ru-RU" b="1" i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Раскройте скобки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1)(a - b)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2) (a + 6)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3) (3a - 5)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   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          </a:t>
            </a:r>
          </a:p>
          <a:p>
            <a:pPr>
              <a:buNone/>
            </a:pP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 (4a + 3b)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    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5)(a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- 8t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en-US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Представьте в виде многочлена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1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(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+1)(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-7) – (a+3)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2) 2(3a -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+ 12ab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Выполните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действия: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 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б)  (–7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1)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в)  (–5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  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</a:t>
            </a:r>
          </a:p>
          <a:p>
            <a:pPr>
              <a:buNone/>
            </a:pP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                   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 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–12)(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+ 12)     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 (– 4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+7)(4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n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+7)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Упростите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18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c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2(3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c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1)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б) (2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+3)(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–3) – 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(4 – 6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a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                 в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(2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+ 3)(3 –2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) – (2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–5)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–10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Решите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уравнения: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а)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–2)(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+1)  = 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x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–1)         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б) (2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–1)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 4(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–2)(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+2) = –5</a:t>
            </a:r>
            <a:r>
              <a:rPr lang="en-US" i="1" dirty="0" smtClean="0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18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Докажите, что значение выражения     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(7 -3b)(7 +3b) + (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3b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+ 2)</a:t>
            </a:r>
            <a:r>
              <a:rPr lang="ru-RU" baseline="30000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– 12b не зависит от переменной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1-й 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758140" cy="4271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9535"/>
                <a:gridCol w="1939535"/>
                <a:gridCol w="1939535"/>
                <a:gridCol w="1939535"/>
              </a:tblGrid>
              <a:tr h="535693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1-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 этап. Дифференцированная домашняя работа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Уровни коммуникативной компетентности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19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Решают типовые задания - аналогичные задания были выполнены на уроке. </a:t>
                      </a:r>
                      <a:b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Решают типовые задания  и такие, которые направлены для ликвидации пробелов в знаниях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6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Выполняют усложнённые задания не только с применением практических знаний, но и с использованием теоретического материала, творчества, задания, требующие рассуждений, анализа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</a:t>
            </a:r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2-й </a:t>
            </a:r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758140" cy="4043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336038"/>
                <a:gridCol w="1939535"/>
                <a:gridCol w="1939535"/>
              </a:tblGrid>
              <a:tr h="535693">
                <a:tc row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2-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 этап.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Объяснение нового материала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Уровни коммуникативной компетентности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19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следует «разбить» материал на мелкие части и постоянно контролировать их. </a:t>
                      </a:r>
                      <a:b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/>
                      </a:r>
                      <a:b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</a:b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l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где это разумно, самостоятельно работать по углублению и изучению материала, чётко выделять каждое понятие, учиться анализировать, обобщать</a:t>
                      </a:r>
                      <a:endParaRPr lang="ru-RU" sz="2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 3</a:t>
            </a:r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-й </a:t>
            </a:r>
            <a:r>
              <a:rPr lang="ru-RU" sz="32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758140" cy="4636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3032"/>
                <a:gridCol w="2336038"/>
                <a:gridCol w="1939535"/>
                <a:gridCol w="1939535"/>
              </a:tblGrid>
              <a:tr h="535693">
                <a:tc rowSpan="2">
                  <a:txBody>
                    <a:bodyPr/>
                    <a:lstStyle/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3-й этап. </a:t>
                      </a:r>
                    </a:p>
                    <a:p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Закрепление знаний, умений и навыков </a:t>
                      </a:r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Уровни коммуникативной компетентности</a:t>
                      </a:r>
                      <a:endParaRPr lang="ru-RU" sz="2000" dirty="0">
                        <a:solidFill>
                          <a:srgbClr val="7030A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56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Низкий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Средний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Высокий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1993">
                <a:tc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Вид деятельности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даются облегчённые задания (найди ответ в параграфе, выдели главную мысль абзаца…, составить таблицу, схему, алгоритм. Работа, безусловно, идёт в замедленном темпе при заранее ограниченном материала. Учитель непосредственно контролирует работу таких обучающихся и при необходимости даёт подробные инструкции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даются задания и опросы на применение нового материала. Для таких старшеклассников вполне посильны более сложные творческие задания: </a:t>
                      </a:r>
                      <a:r>
                        <a:rPr lang="ru-RU" sz="1400" b="1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взаимовопросы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составление сложных планов, схем, таблиц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342900" algn="just">
                        <a:lnSpc>
                          <a:spcPts val="1800"/>
                        </a:lnSpc>
                        <a:spcAft>
                          <a:spcPts val="80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выполнить как можно больший объём заданий, чтобы отработать навыки до «автоматизма»</a:t>
                      </a:r>
                      <a:endParaRPr lang="ru-RU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29697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  условия  </a:t>
            </a: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успешной</a:t>
            </a: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дифференциации</a:t>
            </a:r>
            <a:endParaRPr lang="ru-RU" sz="3600" b="1" i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57364"/>
            <a:ext cx="7467600" cy="4616588"/>
          </a:xfrm>
          <a:solidFill>
            <a:schemeClr val="bg2">
              <a:lumMod val="90000"/>
            </a:schemeClr>
          </a:solidFill>
        </p:spPr>
        <p:txBody>
          <a:bodyPr>
            <a:normAutofit lnSpcReduction="10000"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1. 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Рекомендуется  чаще  переключать 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обучающихся с дифференцированной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  на   коллективную,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совместную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работу. Всё занятие  не может быть дифференцированным.</a:t>
            </a:r>
          </a:p>
          <a:p>
            <a:pPr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 должен, по возможности,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на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занятии   создавать ситуацию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самостоятельного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выбора  для </a:t>
            </a:r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обучающихся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разных уровней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"/>
            <a:ext cx="1714480" cy="185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1128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  условия  </a:t>
            </a: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успешной</a:t>
            </a:r>
            <a:r>
              <a:rPr lang="ru-RU" sz="36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 дифференциации</a:t>
            </a:r>
            <a:endParaRPr lang="ru-RU" sz="3600" b="1" i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00240"/>
            <a:ext cx="7467600" cy="447371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3.  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Дифференциация не является основной формой, а включается в учебный процесс для  повышения его эффективности на отдельных этапах.</a:t>
            </a:r>
          </a:p>
          <a:p>
            <a:pPr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 Дифференциация не должна быть явной.</a:t>
            </a:r>
          </a:p>
          <a:p>
            <a:pPr fontAlgn="base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5. 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должен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быть 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сдержанным 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в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похвале сильных обучающихся 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периодически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поощрять слабых, </a:t>
            </a:r>
            <a:endParaRPr lang="ru-RU" sz="28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указывая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исправляя его ошибки.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1"/>
            <a:ext cx="1714480" cy="1857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72560" cy="3357562"/>
          </a:xfrm>
          <a:solidFill>
            <a:schemeClr val="bg2">
              <a:lumMod val="9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Живите долго, смейтесь часто!</a:t>
            </a:r>
            <a:b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Найдите суть вещей в добре.</a:t>
            </a:r>
            <a:b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Пусть в марте постучится СЧАСТЬЕ</a:t>
            </a:r>
            <a:b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</a:br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  <a:ea typeface="Arial Unicode MS" pitchFamily="34" charset="-128"/>
                <a:cs typeface="Arial Unicode MS" pitchFamily="34" charset="-128"/>
              </a:rPr>
              <a:t>И не иссякнет в декабре!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Ирина\Desktop\карт 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64" y="3357562"/>
            <a:ext cx="5372138" cy="3357586"/>
          </a:xfrm>
          <a:prstGeom prst="rect">
            <a:avLst/>
          </a:prstGeom>
          <a:noFill/>
        </p:spPr>
      </p:pic>
      <p:pic>
        <p:nvPicPr>
          <p:cNvPr id="3075" name="Picture 3" descr="C:\Users\Ирина\Desktop\fullsiz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8590" y="3286124"/>
            <a:ext cx="457203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250033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мастер –класса: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раскрыть основные принципы технологии уровневой дифференциации;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предложить способы использования технологии на уроках математики.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карт 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571750"/>
            <a:ext cx="4572032" cy="3902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04521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проведения: методический практикум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проведения</a:t>
            </a:r>
          </a:p>
          <a:p>
            <a:pPr lvl="0">
              <a:buNone/>
            </a:pPr>
            <a:r>
              <a:rPr lang="en-US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.Технология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уровневой дифференциации.</a:t>
            </a:r>
          </a:p>
          <a:p>
            <a:pPr lvl="0"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2.Из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опыта работы</a:t>
            </a:r>
          </a:p>
          <a:p>
            <a:pPr lvl="0"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алгебры в 7 классе. Моделирование участниками мастер –класса  учебного занятия по математике с использованием основных принципов технологии уровневой дифференциации.</a:t>
            </a:r>
          </a:p>
          <a:p>
            <a:pPr lvl="0">
              <a:buNone/>
            </a:pP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4.Рефлексия</a:t>
            </a:r>
            <a:r>
              <a:rPr lang="ru-RU" sz="2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Ирина\Desktop\карт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42852"/>
            <a:ext cx="1714512" cy="1463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endParaRPr lang="ru-RU" sz="3200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Дети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похожи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друг на друга, потому что   каждый имеет свою 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индивидуальность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свои возможности. Так, начинается дифференциация..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"/>
            <a:ext cx="4500562" cy="3187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54164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 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способу восприятия </a:t>
            </a:r>
            <a:r>
              <a:rPr lang="ru-RU" sz="2800" b="1" i="1" u="sng" dirty="0" smtClean="0"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- «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визуалы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аудиалы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кинестетики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7467600" cy="3714776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Зрители-Визуалы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-получают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информацию зрительно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Слушатели-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Аудиалы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те, кто в основном получают информацию через слуховой канал.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Деятели- </a:t>
            </a:r>
            <a:r>
              <a:rPr lang="ru-RU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Кинестетики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люди, воспринимающие большую часть информации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через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такие ощущения как обоняние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осязание и с помощью движений.</a:t>
            </a:r>
          </a:p>
          <a:p>
            <a:endParaRPr lang="ru-RU" dirty="0"/>
          </a:p>
        </p:txBody>
      </p:sp>
      <p:pic>
        <p:nvPicPr>
          <p:cNvPr id="4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857628"/>
            <a:ext cx="2714644" cy="192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уровню усвоения знаний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lvl="0"/>
            <a:r>
              <a:rPr lang="ru-RU" i="1" u="sng" dirty="0" smtClean="0">
                <a:solidFill>
                  <a:srgbClr val="00B050"/>
                </a:solidFill>
              </a:rPr>
              <a:t>дети</a:t>
            </a:r>
            <a:r>
              <a:rPr lang="ru-RU" i="1" u="sng" dirty="0" smtClean="0">
                <a:solidFill>
                  <a:srgbClr val="00B050"/>
                </a:solidFill>
              </a:rPr>
              <a:t>, с низким потенциалом развития</a:t>
            </a:r>
            <a:r>
              <a:rPr lang="ru-RU" dirty="0" smtClean="0"/>
              <a:t>, требующие постоянной дополнительной помощи;</a:t>
            </a:r>
          </a:p>
          <a:p>
            <a:pPr lvl="0"/>
            <a:r>
              <a:rPr lang="ru-RU" i="1" u="sng" dirty="0" smtClean="0">
                <a:solidFill>
                  <a:srgbClr val="00B050"/>
                </a:solidFill>
              </a:rPr>
              <a:t>дети, со средним темпом усвоения знаний</a:t>
            </a:r>
            <a:r>
              <a:rPr lang="ru-RU" dirty="0" smtClean="0"/>
              <a:t>; способные справиться самостоятельно;</a:t>
            </a:r>
          </a:p>
          <a:p>
            <a:pPr lvl="0"/>
            <a:r>
              <a:rPr lang="ru-RU" i="1" u="sng" dirty="0" smtClean="0">
                <a:solidFill>
                  <a:srgbClr val="00B050"/>
                </a:solidFill>
              </a:rPr>
              <a:t>дети, с высокой степенью </a:t>
            </a:r>
            <a:r>
              <a:rPr lang="ru-RU" i="1" u="sng" dirty="0" err="1" smtClean="0">
                <a:solidFill>
                  <a:srgbClr val="00B050"/>
                </a:solidFill>
              </a:rPr>
              <a:t>обученности</a:t>
            </a:r>
            <a:r>
              <a:rPr lang="ru-RU" dirty="0" smtClean="0"/>
              <a:t>, способные справляться с материалом за короткий срок с высоким качеством и оказывать помощь другим.</a:t>
            </a:r>
          </a:p>
          <a:p>
            <a:endParaRPr lang="ru-RU" dirty="0"/>
          </a:p>
        </p:txBody>
      </p:sp>
      <p:pic>
        <p:nvPicPr>
          <p:cNvPr id="4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4714884"/>
            <a:ext cx="2714644" cy="192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Презентация педагогического опыта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своих уроках применяю следующие способы 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уровневой дифференциации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Дифференциация по объему учебного материала.</a:t>
            </a: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Дифференциация работы по характеру помощи учащимся.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 Дифференциация работы по степени самостоятельности учащихся.</a:t>
            </a:r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C:\Users\Ирина\Desktop\карт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5072074"/>
            <a:ext cx="1907815" cy="1351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effectLst>
            <a:reflection blurRad="6350" stA="50000" endA="300" endPos="55000" dir="5400000" sy="-100000" algn="bl" rotWithShape="0"/>
          </a:effectLst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уроке  выделяю 4 этапа:</a:t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70000" lnSpcReduction="20000"/>
          </a:bodyPr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Первый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этап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 называется «Вперед!!!». </a:t>
            </a:r>
            <a:r>
              <a:rPr lang="ru-RU" dirty="0" smtClean="0"/>
              <a:t>Главная задача этапа: за короткое время заинтересовать, заинтриговать детей каким-либо сообщением, фактом, задачей, а затем поставленную проблему разрешать в течение урока.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Второй этап</a:t>
            </a:r>
            <a:r>
              <a:rPr lang="ru-RU" dirty="0" smtClean="0"/>
              <a:t>. Объявление формы работы на уроке. Весь класс объединяю в группы таким образом, чтобы в каждой группе были и слабые и сильные ученики, т. е. группы, равные по своим возможностям. Каждая группа выбирает себе капитана.</a:t>
            </a:r>
          </a:p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</a:rPr>
              <a:t>Третий этап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  <a:r>
              <a:rPr lang="ru-RU" dirty="0" smtClean="0"/>
              <a:t>Проведение игры. В зависимости от уровня подготовки детей этапов игры может быть от трех и более, но не менее трех.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7030A0"/>
                </a:solidFill>
              </a:rPr>
              <a:t>Первый </a:t>
            </a:r>
            <a:r>
              <a:rPr lang="ru-RU" dirty="0" smtClean="0">
                <a:solidFill>
                  <a:srgbClr val="7030A0"/>
                </a:solidFill>
              </a:rPr>
              <a:t>тур игры</a:t>
            </a:r>
            <a:r>
              <a:rPr lang="ru-RU" dirty="0" smtClean="0"/>
              <a:t>. Проверка знания определений. Каждой группе раздаю лист с вопросами. Дети отвечают на них, из каждого слова-ответа берут указанную букву и из букв составляют слово-пароль.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7030A0"/>
                </a:solidFill>
              </a:rPr>
              <a:t>Второй тур игры</a:t>
            </a:r>
            <a:r>
              <a:rPr lang="ru-RU" dirty="0" smtClean="0"/>
              <a:t>. Проверка знания формул. 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7030A0"/>
                </a:solidFill>
              </a:rPr>
              <a:t>Третий </a:t>
            </a:r>
            <a:r>
              <a:rPr lang="ru-RU" dirty="0" smtClean="0">
                <a:solidFill>
                  <a:srgbClr val="7030A0"/>
                </a:solidFill>
              </a:rPr>
              <a:t>тур. </a:t>
            </a:r>
            <a:r>
              <a:rPr lang="ru-RU" dirty="0" smtClean="0"/>
              <a:t>Применение  формул.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Четвертый  этап</a:t>
            </a:r>
            <a:r>
              <a:rPr lang="ru-RU" dirty="0" smtClean="0"/>
              <a:t>. Итоговый контроль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Осуществление </a:t>
            </a:r>
            <a:r>
              <a:rPr lang="ru-RU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уровневой дифференциации по теме: 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467600" cy="44574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4470"/>
                <a:gridCol w="2119330"/>
                <a:gridCol w="1866900"/>
                <a:gridCol w="186690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Решить уравнения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 уровень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Решить уравнения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9х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-12х+4=0                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2х (х-8)= -х-18   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8х+2х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²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=0         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9х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=64            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100х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²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-49=0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Составить квадратное уравнение, если сумма корней равна 5, а произведение корней равно  -4.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Найти корни уравнения: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4х (х-1)+х (х+2)=3 (2х-1)</a:t>
                      </a:r>
                      <a:b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/4-х+3/3+1=0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Догадайтесь, чему равны корни уравнения: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-7х+10=0</a:t>
                      </a:r>
                      <a:b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-3х-2=0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Составьте квадратное уравнение, зная его корни: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А) 6 и-1</a:t>
                      </a:r>
                      <a:b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Б) 2 и1/3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III уровень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Решить уравнения: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 (х-10)-х (1,2-х)+12,8=0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Составьте квадратное уравнение по его корням </a:t>
                      </a:r>
                      <a:endParaRPr lang="ru-RU" sz="11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 каких значениях м уравнение (м+4)х</a:t>
                      </a:r>
                      <a:r>
                        <a:rPr lang="ru-RU" sz="1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-8х+м-11=0 имеет единственный корень?</a:t>
                      </a:r>
                      <a:endParaRPr lang="ru-RU" sz="11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757</Words>
  <Application>Microsoft Office PowerPoint</Application>
  <PresentationFormat>Экран (4:3)</PresentationFormat>
  <Paragraphs>151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Эркер</vt:lpstr>
      <vt:lpstr>Мастер –класс   учителя математики «Муниципального бюджетного общеобразовательного учреждения «Средняя общеобразовательная школа №6 имени В.И.Чапаева»  города Чебоксары Чувашской Республики Сафроновой Ирины Геннадьевны </vt:lpstr>
      <vt:lpstr>Цель мастер –класса: раскрыть основные принципы технологии уровневой дифференциации; предложить способы использования технологии на уроках математики. </vt:lpstr>
      <vt:lpstr> </vt:lpstr>
      <vt:lpstr>Слайд 4</vt:lpstr>
      <vt:lpstr>По способу восприятия информации  - «визуалы», «аудиалы», «кинестетики». </vt:lpstr>
      <vt:lpstr>По уровню усвоения знаний –  </vt:lpstr>
      <vt:lpstr>Презентация педагогического опыта</vt:lpstr>
      <vt:lpstr>На уроке  выделяю 4 этапа: </vt:lpstr>
      <vt:lpstr> Осуществление уровневой дифференциации по теме: </vt:lpstr>
      <vt:lpstr> Осуществление уровневой дифференциации по теме: </vt:lpstr>
      <vt:lpstr>Работа с группами</vt:lpstr>
      <vt:lpstr>Смоделируйте данный этап урока алгебры в 7 классе по теме   “Возведение в квадрат суммы и разности двух выражений”,   используя карточки- помощники Содержание таблиц заполняется самостоятельно и прилагается материал по теме урока.</vt:lpstr>
      <vt:lpstr>карточки-помощники</vt:lpstr>
      <vt:lpstr>Задание 1-й группе </vt:lpstr>
      <vt:lpstr>Задание 2-й группе </vt:lpstr>
      <vt:lpstr>Задание 3-й группе </vt:lpstr>
      <vt:lpstr>Педагогические  условия   успешной  дифференциации</vt:lpstr>
      <vt:lpstr>Педагогические  условия   успешной  дифференциации</vt:lpstr>
      <vt:lpstr>Живите долго, смейтесь часто! Найдите суть вещей в добре. Пусть в марте постучится СЧАСТЬЕ И не иссякнет в декабре! 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–класс   учителя математики «Муниципального бюджетного общеобразовательного учреждения «Средняя общеобразовательная школа №6 имени В.И.Чапаева»  города Чебоксары Чувашской Республики Сафроновой Ирины Геннадьевны</dc:title>
  <dc:creator>Ирина</dc:creator>
  <cp:lastModifiedBy>Ирина</cp:lastModifiedBy>
  <cp:revision>4</cp:revision>
  <dcterms:created xsi:type="dcterms:W3CDTF">2020-03-11T19:43:30Z</dcterms:created>
  <dcterms:modified xsi:type="dcterms:W3CDTF">2020-03-11T20:59:47Z</dcterms:modified>
</cp:coreProperties>
</file>