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96" r:id="rId1"/>
  </p:sldMasterIdLst>
  <p:notesMasterIdLst>
    <p:notesMasterId r:id="rId12"/>
  </p:notesMasterIdLst>
  <p:sldIdLst>
    <p:sldId id="256" r:id="rId2"/>
    <p:sldId id="271" r:id="rId3"/>
    <p:sldId id="267" r:id="rId4"/>
    <p:sldId id="292" r:id="rId5"/>
    <p:sldId id="293" r:id="rId6"/>
    <p:sldId id="294" r:id="rId7"/>
    <p:sldId id="295" r:id="rId8"/>
    <p:sldId id="282" r:id="rId9"/>
    <p:sldId id="281" r:id="rId10"/>
    <p:sldId id="291" r:id="rId11"/>
  </p:sldIdLst>
  <p:sldSz cx="9144000" cy="6858000" type="screen4x3"/>
  <p:notesSz cx="6858000" cy="9144000"/>
  <p:embeddedFontLst>
    <p:embeddedFont>
      <p:font typeface="Wingdings 3" panose="05040102010807070707" pitchFamily="18" charset="2"/>
      <p:regular r:id="rId13"/>
    </p:embeddedFont>
    <p:embeddedFont>
      <p:font typeface="Bookman Old Style" panose="02050604050505020204" pitchFamily="18" charset="0"/>
      <p:regular r:id="rId14"/>
      <p:bold r:id="rId15"/>
      <p:italic r:id="rId16"/>
      <p:boldItalic r:id="rId17"/>
    </p:embeddedFont>
    <p:embeddedFont>
      <p:font typeface="Gill Sans MT" panose="020B0502020104020203" pitchFamily="34" charset="0"/>
      <p:regular r:id="rId18"/>
      <p:bold r:id="rId19"/>
      <p:italic r:id="rId20"/>
      <p:boldItalic r:id="rId21"/>
    </p:embeddedFont>
    <p:embeddedFont>
      <p:font typeface="Comic Sans MS" panose="030F0702030302020204" pitchFamily="66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Cambria" panose="02040503050406030204" pitchFamily="18" charset="0"/>
      <p:regular r:id="rId30"/>
      <p:bold r:id="rId31"/>
      <p:italic r:id="rId32"/>
      <p:boldItalic r:id="rId33"/>
    </p:embeddedFont>
    <p:embeddedFont>
      <p:font typeface="Segoe Print" panose="02000600000000000000" pitchFamily="2" charset="0"/>
      <p:regular r:id="rId34"/>
      <p:bold r:id="rId35"/>
    </p:embeddedFont>
    <p:embeddedFont>
      <p:font typeface="Segoe Script" panose="020B0504020000000003" pitchFamily="34" charset="0"/>
      <p:regular r:id="rId36"/>
      <p:bold r:id="rId3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font" Target="fonts/font14.fntdata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34" Type="http://schemas.openxmlformats.org/officeDocument/2006/relationships/font" Target="fonts/font22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33" Type="http://schemas.openxmlformats.org/officeDocument/2006/relationships/font" Target="fonts/font21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font" Target="fonts/font17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32" Type="http://schemas.openxmlformats.org/officeDocument/2006/relationships/font" Target="fonts/font20.fntdata"/><Relationship Id="rId37" Type="http://schemas.openxmlformats.org/officeDocument/2006/relationships/font" Target="fonts/font25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font" Target="fonts/font16.fntdata"/><Relationship Id="rId36" Type="http://schemas.openxmlformats.org/officeDocument/2006/relationships/font" Target="fonts/font24.fntdata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31" Type="http://schemas.openxmlformats.org/officeDocument/2006/relationships/font" Target="fonts/font1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font" Target="fonts/font15.fntdata"/><Relationship Id="rId30" Type="http://schemas.openxmlformats.org/officeDocument/2006/relationships/font" Target="fonts/font18.fntdata"/><Relationship Id="rId35" Type="http://schemas.openxmlformats.org/officeDocument/2006/relationships/font" Target="fonts/font2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B5AFD-5DB1-4924-8354-A3406ADEABA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67D09-F53A-43D2-B5C5-04D445AC7B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116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3717032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latin typeface="Segoe Script" panose="020B0504020000000003" pitchFamily="34" charset="0"/>
              </a:rPr>
              <a:t>Классная работа</a:t>
            </a:r>
            <a:endParaRPr lang="ru-RU" sz="7200" b="1" dirty="0">
              <a:latin typeface="Segoe Script" panose="020B05040200000000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548680"/>
            <a:ext cx="6858000" cy="5334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</a:rPr>
              <a:t>07.04.20.</a:t>
            </a:r>
            <a:endParaRPr lang="ru-RU" sz="66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60" y="908720"/>
            <a:ext cx="9115224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46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3000347"/>
            <a:ext cx="8965416" cy="9906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Segoe Print" panose="02000600000000000000" pitchFamily="2" charset="0"/>
              </a:rPr>
              <a:t>Подготовка </a:t>
            </a:r>
            <a:br>
              <a:rPr lang="ru-RU" sz="4800" b="1" dirty="0" smtClean="0">
                <a:latin typeface="Segoe Print" panose="02000600000000000000" pitchFamily="2" charset="0"/>
              </a:rPr>
            </a:br>
            <a:r>
              <a:rPr lang="ru-RU" sz="4800" b="1" dirty="0" smtClean="0">
                <a:latin typeface="Segoe Print" panose="02000600000000000000" pitchFamily="2" charset="0"/>
              </a:rPr>
              <a:t>к контрольной работе </a:t>
            </a:r>
            <a:br>
              <a:rPr lang="ru-RU" sz="4800" b="1" dirty="0" smtClean="0">
                <a:latin typeface="Segoe Print" panose="02000600000000000000" pitchFamily="2" charset="0"/>
              </a:rPr>
            </a:br>
            <a:r>
              <a:rPr lang="ru-RU" sz="4800" b="1" dirty="0" smtClean="0">
                <a:latin typeface="Segoe Print" panose="02000600000000000000" pitchFamily="2" charset="0"/>
              </a:rPr>
              <a:t>по теме </a:t>
            </a:r>
            <a:br>
              <a:rPr lang="ru-RU" sz="4800" b="1" dirty="0" smtClean="0">
                <a:latin typeface="Segoe Print" panose="02000600000000000000" pitchFamily="2" charset="0"/>
              </a:rPr>
            </a:br>
            <a:r>
              <a:rPr lang="ru-RU" sz="4800" b="1" dirty="0" smtClean="0">
                <a:latin typeface="Segoe Print" panose="02000600000000000000" pitchFamily="2" charset="0"/>
              </a:rPr>
              <a:t>«Квадратичная функция»</a:t>
            </a:r>
            <a:endParaRPr lang="ru-RU" sz="4800" b="1" dirty="0">
              <a:latin typeface="Segoe Print" panose="02000600000000000000" pitchFamily="2" charset="0"/>
            </a:endParaRPr>
          </a:p>
        </p:txBody>
      </p:sp>
      <p:pic>
        <p:nvPicPr>
          <p:cNvPr id="6" name="Picture 2" descr="http://img-fotki.yandex.ru/get/6443/981986.25/0_831d3_b6953e8_ori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6632"/>
            <a:ext cx="3979116" cy="2916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817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5601/200418627.8f/0_122922_20b006d_ori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480720" cy="5957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 rot="1119678">
            <a:off x="971599" y="1172073"/>
            <a:ext cx="7488832" cy="990600"/>
          </a:xfrm>
          <a:prstGeom prst="rect">
            <a:avLst/>
          </a:prstGeom>
        </p:spPr>
        <p:txBody>
          <a:bodyPr vert="horz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Повторим</a:t>
            </a:r>
            <a:endParaRPr lang="ru-RU" sz="48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6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Ответить на вопросы по графику</a:t>
            </a:r>
            <a:endParaRPr lang="ru-RU" dirty="0"/>
          </a:p>
        </p:txBody>
      </p:sp>
      <p:pic>
        <p:nvPicPr>
          <p:cNvPr id="4" name="Picture 2" descr="https://ds03.infourok.ru/uploads/ex/0649/0005bf20-98d498f1/hello_html_2cd2733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101" y="1412776"/>
            <a:ext cx="4212899" cy="468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413" y="1113879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у = х</a:t>
            </a:r>
            <a:r>
              <a:rPr lang="ru-RU" sz="2000" b="1" baseline="30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– 2х – 3 </a:t>
            </a:r>
            <a:endParaRPr lang="ru-RU" sz="20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1143000"/>
            <a:ext cx="49685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Как называется функция, график которой изображен на рисунке?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Как называется кривая, являющаяся графиком этой функции?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В какой  точке график пересекает ось ОУ?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Определите координаты вершины параболы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При каких значениях х функция возрастает? Убывает?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Segoe Print" panose="02000600000000000000" pitchFamily="2" charset="0"/>
              </a:rPr>
              <a:t>Ответить на вопросы по графику</a:t>
            </a:r>
            <a:endParaRPr lang="ru-RU" dirty="0"/>
          </a:p>
        </p:txBody>
      </p:sp>
      <p:pic>
        <p:nvPicPr>
          <p:cNvPr id="4" name="Picture 2" descr="https://ds03.infourok.ru/uploads/ex/0649/0005bf20-98d498f1/hello_html_2cd2733e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9101" y="1412776"/>
            <a:ext cx="4212899" cy="4688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1212721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у = х</a:t>
            </a:r>
            <a:r>
              <a:rPr lang="ru-RU" sz="2000" b="1" baseline="30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ru-RU" sz="2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– 2х – 3 </a:t>
            </a:r>
            <a:endParaRPr lang="ru-RU" sz="20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75448" y="1343055"/>
            <a:ext cx="49685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При каких значениях х  функция принимает положительные, отрицательные значения?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Назвать корни квадратного трехчлена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При каких значениях х, значение функции равно – 3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Найдите значения  функции при х = 4?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При каких значениях х функция принимает наименьшее значение? наибольшее?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251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Графика нет…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7006" y="2060848"/>
            <a:ext cx="4270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у = х</a:t>
            </a:r>
            <a:r>
              <a:rPr lang="ru-RU" sz="4000" b="1" baseline="30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ru-RU" sz="40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– 6х + 5 </a:t>
            </a:r>
            <a:endParaRPr lang="ru-RU" sz="40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67944" y="1143000"/>
            <a:ext cx="496855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 Определите направление ветвей параболы?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В какой  точке график пересекает ось ОУ?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Определите координаты вершины параболы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Найдите нули функции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Найти значение функции при х = -1?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Comic Sans MS" panose="030F0702030302020204" pitchFamily="66" charset="0"/>
              </a:rPr>
              <a:t>Вычислить наименьшее значение функции.</a:t>
            </a:r>
            <a:endParaRPr lang="ru-RU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688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  <a:latin typeface="Segoe Print" panose="02000600000000000000" pitchFamily="2" charset="0"/>
              </a:rPr>
              <a:t>Графика нет…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07504" y="1230957"/>
            <a:ext cx="92075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Найти точки пересечения графиков функций у = х</a:t>
            </a:r>
            <a:r>
              <a:rPr lang="ru-RU" sz="3600" baseline="300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– 6х + 5 и у = - 4х + 8, не строя их.</a:t>
            </a:r>
            <a:endParaRPr lang="ru-RU" sz="3600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541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Segoe Script" panose="020B0504020000000003" pitchFamily="34" charset="0"/>
              </a:rPr>
              <a:t>Домашнее задание</a:t>
            </a:r>
            <a:endParaRPr lang="ru-RU" sz="5400" b="1" dirty="0">
              <a:solidFill>
                <a:srgbClr val="FF0000"/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852936"/>
            <a:ext cx="8229600" cy="493776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Платформа ЯКЛАСС</a:t>
            </a:r>
          </a:p>
          <a:p>
            <a:r>
              <a:rPr lang="ru-RU" sz="4400" dirty="0" smtClean="0"/>
              <a:t>Прочитать теорию;</a:t>
            </a:r>
          </a:p>
          <a:p>
            <a:r>
              <a:rPr lang="ru-RU" sz="4400" dirty="0" smtClean="0"/>
              <a:t>Потренироваться по заданиям по теме в ЯКЛАСС</a:t>
            </a:r>
            <a:endParaRPr lang="ru-RU" sz="4400" dirty="0"/>
          </a:p>
        </p:txBody>
      </p:sp>
      <p:pic>
        <p:nvPicPr>
          <p:cNvPr id="4" name="Picture 2" descr="http://udssolnishko.ucoz.ru/vospitate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32117" y="548680"/>
            <a:ext cx="1611883" cy="332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74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96320"/>
            <a:ext cx="878497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671</TotalTime>
  <Words>201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2" baseType="lpstr">
      <vt:lpstr>Wingdings 3</vt:lpstr>
      <vt:lpstr>Bookman Old Style</vt:lpstr>
      <vt:lpstr>Gill Sans MT</vt:lpstr>
      <vt:lpstr>Wingdings</vt:lpstr>
      <vt:lpstr>Comic Sans MS</vt:lpstr>
      <vt:lpstr>Calibri</vt:lpstr>
      <vt:lpstr>Cambria</vt:lpstr>
      <vt:lpstr>Segoe Print</vt:lpstr>
      <vt:lpstr>Times New Roman</vt:lpstr>
      <vt:lpstr>Arial</vt:lpstr>
      <vt:lpstr>Segoe Script</vt:lpstr>
      <vt:lpstr>Начальная</vt:lpstr>
      <vt:lpstr>Классная работа</vt:lpstr>
      <vt:lpstr>Подготовка  к контрольной работе  по теме  «Квадратичная функция»</vt:lpstr>
      <vt:lpstr>Презентация PowerPoint</vt:lpstr>
      <vt:lpstr>Ответить на вопросы по графику</vt:lpstr>
      <vt:lpstr>Ответить на вопросы по графику</vt:lpstr>
      <vt:lpstr>Графика нет…</vt:lpstr>
      <vt:lpstr>Графика нет…</vt:lpstr>
      <vt:lpstr>Домашнее задание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ГИА</dc:title>
  <dc:creator>806006</dc:creator>
  <cp:lastModifiedBy>806006</cp:lastModifiedBy>
  <cp:revision>41</cp:revision>
  <dcterms:modified xsi:type="dcterms:W3CDTF">2020-09-17T10:42:48Z</dcterms:modified>
</cp:coreProperties>
</file>