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2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/>
          <p:nvPr>
            <p:ph type="title"/>
          </p:nvPr>
        </p:nvSpPr>
        <p:spPr>
          <a:xfrm>
            <a:off x="2387600" y="2298700"/>
            <a:ext cx="196215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12" name="Уровень текста 1…"/>
          <p:cNvSpPr txBox="1"/>
          <p:nvPr>
            <p:ph type="body" sz="quarter" idx="1"/>
          </p:nvPr>
        </p:nvSpPr>
        <p:spPr>
          <a:xfrm>
            <a:off x="2387600" y="7073900"/>
            <a:ext cx="196215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/>
          <p:nvPr>
            <p:ph type="body" sz="quarter" idx="13"/>
          </p:nvPr>
        </p:nvSpPr>
        <p:spPr>
          <a:xfrm>
            <a:off x="2387600" y="8953500"/>
            <a:ext cx="19621500" cy="6858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3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— Иван Арсентьев</a:t>
            </a:r>
          </a:p>
        </p:txBody>
      </p:sp>
      <p:sp>
        <p:nvSpPr>
          <p:cNvPr id="94" name="«Место ввода цитаты»."/>
          <p:cNvSpPr txBox="1"/>
          <p:nvPr>
            <p:ph type="body" sz="quarter" idx="14"/>
          </p:nvPr>
        </p:nvSpPr>
        <p:spPr>
          <a:xfrm>
            <a:off x="2387600" y="6007100"/>
            <a:ext cx="19621500" cy="952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3400"/>
              </a:spcBef>
              <a:buSzTx/>
              <a:buNone/>
              <a:defRPr sz="5600"/>
            </a:lvl1pPr>
          </a:lstStyle>
          <a:p>
            <a:pPr/>
            <a:r>
              <a:t>«Место ввода цитаты».</a:t>
            </a:r>
          </a:p>
        </p:txBody>
      </p:sp>
      <p:sp>
        <p:nvSpPr>
          <p:cNvPr id="95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Изображение"/>
          <p:cNvSpPr/>
          <p:nvPr>
            <p:ph type="pic" idx="13"/>
          </p:nvPr>
        </p:nvSpPr>
        <p:spPr>
          <a:xfrm>
            <a:off x="-47625" y="-2540000"/>
            <a:ext cx="24479250" cy="16319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Изображение"/>
          <p:cNvSpPr/>
          <p:nvPr>
            <p:ph type="pic" idx="13"/>
          </p:nvPr>
        </p:nvSpPr>
        <p:spPr>
          <a:xfrm>
            <a:off x="2752725" y="-2489200"/>
            <a:ext cx="18840450" cy="12560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Текст заголовка"/>
          <p:cNvSpPr txBox="1"/>
          <p:nvPr>
            <p:ph type="title"/>
          </p:nvPr>
        </p:nvSpPr>
        <p:spPr>
          <a:xfrm>
            <a:off x="2387600" y="9448800"/>
            <a:ext cx="196215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Текст заголовка</a:t>
            </a:r>
          </a:p>
        </p:txBody>
      </p:sp>
      <p:sp>
        <p:nvSpPr>
          <p:cNvPr id="22" name="Уровень текста 1…"/>
          <p:cNvSpPr txBox="1"/>
          <p:nvPr>
            <p:ph type="body" sz="quarter" idx="1"/>
          </p:nvPr>
        </p:nvSpPr>
        <p:spPr>
          <a:xfrm>
            <a:off x="2387600" y="11518900"/>
            <a:ext cx="19621500" cy="1714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/>
          <p:nvPr>
            <p:ph type="title"/>
          </p:nvPr>
        </p:nvSpPr>
        <p:spPr>
          <a:xfrm>
            <a:off x="2387600" y="4533900"/>
            <a:ext cx="19621500" cy="4648200"/>
          </a:xfrm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3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Изображение"/>
          <p:cNvSpPr/>
          <p:nvPr>
            <p:ph type="pic" idx="13"/>
          </p:nvPr>
        </p:nvSpPr>
        <p:spPr>
          <a:xfrm>
            <a:off x="12407900" y="-2159000"/>
            <a:ext cx="10337800" cy="1550670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Текст заголовка"/>
          <p:cNvSpPr txBox="1"/>
          <p:nvPr>
            <p:ph type="title"/>
          </p:nvPr>
        </p:nvSpPr>
        <p:spPr>
          <a:xfrm>
            <a:off x="1790700" y="1066800"/>
            <a:ext cx="10007600" cy="56261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Текст заголовка</a:t>
            </a:r>
          </a:p>
        </p:txBody>
      </p:sp>
      <p:sp>
        <p:nvSpPr>
          <p:cNvPr id="40" name="Уровень текста 1…"/>
          <p:cNvSpPr txBox="1"/>
          <p:nvPr>
            <p:ph type="body" sz="quarter" idx="1"/>
          </p:nvPr>
        </p:nvSpPr>
        <p:spPr>
          <a:xfrm>
            <a:off x="1790700" y="7035800"/>
            <a:ext cx="10007600" cy="5626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400"/>
            </a:lvl1pPr>
            <a:lvl2pPr marL="0" indent="0" algn="ctr">
              <a:spcBef>
                <a:spcPts val="0"/>
              </a:spcBef>
              <a:buSzTx/>
              <a:buNone/>
              <a:defRPr sz="4400"/>
            </a:lvl2pPr>
            <a:lvl3pPr marL="0" indent="0" algn="ctr">
              <a:spcBef>
                <a:spcPts val="0"/>
              </a:spcBef>
              <a:buSzTx/>
              <a:buNone/>
              <a:defRPr sz="4400"/>
            </a:lvl3pPr>
            <a:lvl4pPr marL="0" indent="0" algn="ctr">
              <a:spcBef>
                <a:spcPts val="0"/>
              </a:spcBef>
              <a:buSzTx/>
              <a:buNone/>
              <a:defRPr sz="4400"/>
            </a:lvl4pPr>
            <a:lvl5pPr marL="0" indent="0" algn="ctr">
              <a:spcBef>
                <a:spcPts val="0"/>
              </a:spcBef>
              <a:buSzTx/>
              <a:buNone/>
              <a:defRPr sz="44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49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57" name="Уровень текста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Заголовок, пункты и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Изображение"/>
          <p:cNvSpPr/>
          <p:nvPr>
            <p:ph type="pic" idx="13"/>
          </p:nvPr>
        </p:nvSpPr>
        <p:spPr>
          <a:xfrm>
            <a:off x="12496800" y="-1485900"/>
            <a:ext cx="10193867" cy="15290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Текст заголовка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Текст заголовка</a:t>
            </a:r>
          </a:p>
        </p:txBody>
      </p:sp>
      <p:sp>
        <p:nvSpPr>
          <p:cNvPr id="67" name="Уровень текста 1…"/>
          <p:cNvSpPr txBox="1"/>
          <p:nvPr>
            <p:ph type="body" sz="half" idx="1"/>
          </p:nvPr>
        </p:nvSpPr>
        <p:spPr>
          <a:xfrm>
            <a:off x="1790700" y="3644900"/>
            <a:ext cx="10007600" cy="8839200"/>
          </a:xfrm>
          <a:prstGeom prst="rect">
            <a:avLst/>
          </a:prstGeom>
        </p:spPr>
        <p:txBody>
          <a:bodyPr/>
          <a:lstStyle>
            <a:lvl1pPr marL="431800" indent="-431800">
              <a:spcBef>
                <a:spcPts val="5300"/>
              </a:spcBef>
              <a:defRPr sz="3800"/>
            </a:lvl1pPr>
            <a:lvl2pPr marL="863600" indent="-431800">
              <a:spcBef>
                <a:spcPts val="5300"/>
              </a:spcBef>
              <a:defRPr sz="3800"/>
            </a:lvl2pPr>
            <a:lvl3pPr marL="1295400" indent="-431800">
              <a:spcBef>
                <a:spcPts val="5300"/>
              </a:spcBef>
              <a:defRPr sz="3800"/>
            </a:lvl3pPr>
            <a:lvl4pPr marL="1727200" indent="-431800">
              <a:spcBef>
                <a:spcPts val="5300"/>
              </a:spcBef>
              <a:defRPr sz="3800"/>
            </a:lvl4pPr>
            <a:lvl5pPr marL="2159000" indent="-431800">
              <a:spcBef>
                <a:spcPts val="5300"/>
              </a:spcBef>
              <a:defRPr sz="3800"/>
            </a:lvl5pPr>
          </a:lstStyle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68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Уровень текста 1…"/>
          <p:cNvSpPr txBox="1"/>
          <p:nvPr>
            <p:ph type="body" idx="1"/>
          </p:nvPr>
        </p:nvSpPr>
        <p:spPr>
          <a:xfrm>
            <a:off x="1790700" y="1790700"/>
            <a:ext cx="20815300" cy="10147300"/>
          </a:xfrm>
          <a:prstGeom prst="rect">
            <a:avLst/>
          </a:prstGeom>
        </p:spPr>
        <p:txBody>
          <a:bodyPr/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Изображение"/>
          <p:cNvSpPr/>
          <p:nvPr>
            <p:ph type="pic" sz="half" idx="13"/>
          </p:nvPr>
        </p:nvSpPr>
        <p:spPr>
          <a:xfrm>
            <a:off x="12344400" y="7112000"/>
            <a:ext cx="10439400" cy="695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Изображение"/>
          <p:cNvSpPr/>
          <p:nvPr>
            <p:ph type="pic" sz="half" idx="14"/>
          </p:nvPr>
        </p:nvSpPr>
        <p:spPr>
          <a:xfrm>
            <a:off x="12407900" y="190500"/>
            <a:ext cx="10363200" cy="69088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Изображение"/>
          <p:cNvSpPr/>
          <p:nvPr>
            <p:ph type="pic" idx="15"/>
          </p:nvPr>
        </p:nvSpPr>
        <p:spPr>
          <a:xfrm>
            <a:off x="1583266" y="-1879600"/>
            <a:ext cx="10414001" cy="15621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Номер слайда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 anchor="t"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/>
          <p:nvPr>
            <p:ph type="title"/>
          </p:nvPr>
        </p:nvSpPr>
        <p:spPr>
          <a:xfrm>
            <a:off x="1790700" y="571500"/>
            <a:ext cx="20815300" cy="2984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Текст заголовка</a:t>
            </a:r>
          </a:p>
        </p:txBody>
      </p:sp>
      <p:sp>
        <p:nvSpPr>
          <p:cNvPr id="3" name="Уровень текста 1…"/>
          <p:cNvSpPr txBox="1"/>
          <p:nvPr>
            <p:ph type="body" idx="1"/>
          </p:nvPr>
        </p:nvSpPr>
        <p:spPr>
          <a:xfrm>
            <a:off x="1790700" y="3644900"/>
            <a:ext cx="20815300" cy="8839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/>
          <p:nvPr>
            <p:ph type="sldNum" sz="quarter" idx="2"/>
          </p:nvPr>
        </p:nvSpPr>
        <p:spPr>
          <a:xfrm>
            <a:off x="11955253" y="130048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09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1219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828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2438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30480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36576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42672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48768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5486400" marR="0" indent="-6096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tif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Гимнастика"/>
          <p:cNvSpPr txBox="1"/>
          <p:nvPr>
            <p:ph type="ctrTitle"/>
          </p:nvPr>
        </p:nvSpPr>
        <p:spPr>
          <a:xfrm>
            <a:off x="2055844" y="4060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Гимнастика</a:t>
            </a:r>
          </a:p>
        </p:txBody>
      </p:sp>
      <p:pic>
        <p:nvPicPr>
          <p:cNvPr id="120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95881" y="4951350"/>
            <a:ext cx="12489618" cy="85713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Что такое гимнастика?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Что такое гимнастика?</a:t>
            </a:r>
          </a:p>
        </p:txBody>
      </p:sp>
      <p:sp>
        <p:nvSpPr>
          <p:cNvPr id="123" name="Гимнастика является важнейшим методом физического воспитания и располагает существенными средствами для решения воспитательных и оздоровительных задач. Один из основных видов спорта, которым можно заниматься с младенчества и входит в обязательную програм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 defTabSz="536575">
              <a:defRPr sz="2859">
                <a:solidFill>
                  <a:srgbClr val="000000"/>
                </a:solidFill>
              </a:defRPr>
            </a:lvl1pPr>
          </a:lstStyle>
          <a:p>
            <a:pPr/>
            <a:r>
              <a:t>Гимнастика является важнейшим методом физического воспитания и располагает существенными средствами для решения воспитательных и оздоровительных задач. Один из основных видов спорта, которым можно заниматься с младенчества и входит в обязательную программу подготовки любого спортсмена и уроки физической культуры.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Виды гимнастики"/>
          <p:cNvSpPr txBox="1"/>
          <p:nvPr>
            <p:ph type="ctrTitle"/>
          </p:nvPr>
        </p:nvSpPr>
        <p:spPr>
          <a:xfrm>
            <a:off x="1088225" y="-1848239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Виды гимнастики</a:t>
            </a:r>
          </a:p>
        </p:txBody>
      </p:sp>
      <p:sp>
        <p:nvSpPr>
          <p:cNvPr id="126" name="Спортивная гимнастика…"/>
          <p:cNvSpPr txBox="1"/>
          <p:nvPr>
            <p:ph type="subTitle" idx="1"/>
          </p:nvPr>
        </p:nvSpPr>
        <p:spPr>
          <a:xfrm>
            <a:off x="1088225" y="3231912"/>
            <a:ext cx="19621501" cy="9284176"/>
          </a:xfrm>
          <a:prstGeom prst="rect">
            <a:avLst/>
          </a:prstGeom>
        </p:spPr>
        <p:txBody>
          <a:bodyPr/>
          <a:lstStyle/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Спортивная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Художественная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Эстетическая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Цирковая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Акробатическая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Уличная гимнастика</a:t>
            </a:r>
          </a:p>
          <a:p>
            <a:pPr algn="l" defTabSz="718184">
              <a:defRPr sz="7656">
                <a:solidFill>
                  <a:srgbClr val="000000"/>
                </a:solidFill>
              </a:defRPr>
            </a:pPr>
            <a:r>
              <a:t>Оздоровительная гимнастика</a:t>
            </a:r>
            <a:endParaRPr sz="5394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Спортивная гимнастика"/>
          <p:cNvSpPr txBox="1"/>
          <p:nvPr>
            <p:ph type="ctrTitle"/>
          </p:nvPr>
        </p:nvSpPr>
        <p:spPr>
          <a:xfrm>
            <a:off x="2381249" y="-2235287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Спортивная гимнастика</a:t>
            </a:r>
          </a:p>
        </p:txBody>
      </p:sp>
      <p:sp>
        <p:nvSpPr>
          <p:cNvPr id="129" name="Древнейший вид спорта, включающий в себя соревнования на гимнастических снарядах, вольных упражнениях и опорных прыжках. Гимнастика не только дает определенные технические навыки, но и вырабатывает силу, гибкость, выносливость, координацию движения."/>
          <p:cNvSpPr txBox="1"/>
          <p:nvPr>
            <p:ph type="subTitle" sz="half" idx="1"/>
          </p:nvPr>
        </p:nvSpPr>
        <p:spPr>
          <a:xfrm>
            <a:off x="1226457" y="2494772"/>
            <a:ext cx="19621501" cy="374790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Древнейший вид спорта, включающий в себя соревнования на гимнастических снарядах, вольных упражнениях и опорных прыжках. Гимнастика не только дает определенные технические навыки, но и вырабатывает силу, гибкость, выносливость, координацию движения.</a:t>
            </a:r>
          </a:p>
        </p:txBody>
      </p:sp>
      <p:pic>
        <p:nvPicPr>
          <p:cNvPr id="130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06201" y="5245489"/>
            <a:ext cx="10717420" cy="828925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Художественная гимнастика"/>
          <p:cNvSpPr txBox="1"/>
          <p:nvPr>
            <p:ph type="ctrTitle"/>
          </p:nvPr>
        </p:nvSpPr>
        <p:spPr>
          <a:xfrm>
            <a:off x="2747001" y="-2262933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Художественная гимнастика</a:t>
            </a:r>
          </a:p>
        </p:txBody>
      </p:sp>
      <p:sp>
        <p:nvSpPr>
          <p:cNvPr id="133" name="В художественной гимнастике выполняются упражнения под музыку с предметами (скакалка, обруч, мяч, лента, булавы) и без предмета. Один из самых изящных видов спорта."/>
          <p:cNvSpPr txBox="1"/>
          <p:nvPr>
            <p:ph type="subTitle" sz="half" idx="1"/>
          </p:nvPr>
        </p:nvSpPr>
        <p:spPr>
          <a:xfrm>
            <a:off x="2194076" y="2331486"/>
            <a:ext cx="19621501" cy="366388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В художественной гимнастике выполняются упражнения под музыку с предметами (скакалка, обруч, мяч, лента, булавы) и без предмета. Один из самых изящных видов спорта. </a:t>
            </a:r>
          </a:p>
        </p:txBody>
      </p:sp>
      <p:pic>
        <p:nvPicPr>
          <p:cNvPr id="134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8690" y="4976250"/>
            <a:ext cx="18418123" cy="56529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Оздоровительная гимнастика"/>
          <p:cNvSpPr txBox="1"/>
          <p:nvPr>
            <p:ph type="ctrTitle"/>
          </p:nvPr>
        </p:nvSpPr>
        <p:spPr>
          <a:xfrm>
            <a:off x="2664062" y="-2124702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Оздоровительная гимнастика</a:t>
            </a:r>
          </a:p>
        </p:txBody>
      </p:sp>
      <p:sp>
        <p:nvSpPr>
          <p:cNvPr id="137" name="Предусматривает выполнение упражнений в режиме дня в виде упражнений утренней гимнастики, физкультуры, физкульт минутки в учебных заведениях и на  производстве."/>
          <p:cNvSpPr txBox="1"/>
          <p:nvPr>
            <p:ph type="subTitle" idx="1"/>
          </p:nvPr>
        </p:nvSpPr>
        <p:spPr>
          <a:xfrm>
            <a:off x="2470538" y="3148131"/>
            <a:ext cx="20008549" cy="8988923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Предусматривает выполнение упражнений в режиме дня в виде упражнений утренней гимнастики, физкультуры, физкульт минутки в учебных заведениях и на  производстве.</a:t>
            </a:r>
          </a:p>
          <a:p>
            <a:pPr>
              <a:defRPr>
                <a:solidFill>
                  <a:srgbClr val="000000"/>
                </a:solidFill>
              </a:defRPr>
            </a:pPr>
          </a:p>
          <a:p>
            <a:pPr>
              <a:defRPr>
                <a:solidFill>
                  <a:srgbClr val="000000"/>
                </a:solidFill>
              </a:defRPr>
            </a:pPr>
          </a:p>
          <a:p>
            <a:pPr>
              <a:defRPr>
                <a:solidFill>
                  <a:srgbClr val="000000"/>
                </a:solidFill>
              </a:defRPr>
            </a:pPr>
          </a:p>
        </p:txBody>
      </p:sp>
      <p:pic>
        <p:nvPicPr>
          <p:cNvPr id="138" name="Изображение" descr="Изображение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12074" y="5496159"/>
            <a:ext cx="10713388" cy="71511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Вывод"/>
          <p:cNvSpPr txBox="1"/>
          <p:nvPr>
            <p:ph type="ctrTitle"/>
          </p:nvPr>
        </p:nvSpPr>
        <p:spPr>
          <a:xfrm>
            <a:off x="2829940" y="-1903532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Вывод</a:t>
            </a:r>
          </a:p>
        </p:txBody>
      </p:sp>
      <p:sp>
        <p:nvSpPr>
          <p:cNvPr id="141" name="«Гимнастика, физические упражнения, ходьба должны прочно войти в повседневный быт каждого, кто хочет сохранить работоспособность, здоровье, полноценную и радостную жизнь».…"/>
          <p:cNvSpPr txBox="1"/>
          <p:nvPr>
            <p:ph type="subTitle" sz="half" idx="1"/>
          </p:nvPr>
        </p:nvSpPr>
        <p:spPr>
          <a:xfrm>
            <a:off x="2829940" y="3065192"/>
            <a:ext cx="19621501" cy="3810649"/>
          </a:xfrm>
          <a:prstGeom prst="rect">
            <a:avLst/>
          </a:prstGeom>
        </p:spPr>
        <p:txBody>
          <a:bodyPr/>
          <a:lstStyle/>
          <a:p>
            <a:pPr>
              <a:defRPr>
                <a:solidFill>
                  <a:srgbClr val="000000"/>
                </a:solidFill>
              </a:defRPr>
            </a:pPr>
            <a:r>
              <a:t>«Гимнастика, физические упражнения, ходьба должны прочно войти в повседневный быт каждого, кто хочет сохранить работоспособность, здоровье, полноценную и радостную жизнь».</a:t>
            </a:r>
          </a:p>
          <a:p>
            <a:pPr>
              <a:defRPr>
                <a:solidFill>
                  <a:srgbClr val="000000"/>
                </a:solidFill>
              </a:defRPr>
            </a:pPr>
            <a:r>
              <a:t>Гиппократ.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Спасибо за внимание!"/>
          <p:cNvSpPr txBox="1"/>
          <p:nvPr>
            <p:ph type="ctrTitle"/>
          </p:nvPr>
        </p:nvSpPr>
        <p:spPr>
          <a:xfrm>
            <a:off x="3272280" y="584631"/>
            <a:ext cx="19621501" cy="46482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Спасибо за внимание!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