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sldIdLst>
    <p:sldId id="256" r:id="rId2"/>
    <p:sldId id="257" r:id="rId3"/>
    <p:sldId id="271" r:id="rId4"/>
    <p:sldId id="277" r:id="rId5"/>
    <p:sldId id="267" r:id="rId6"/>
    <p:sldId id="258" r:id="rId7"/>
    <p:sldId id="259" r:id="rId8"/>
    <p:sldId id="269" r:id="rId9"/>
    <p:sldId id="268" r:id="rId10"/>
    <p:sldId id="263" r:id="rId11"/>
    <p:sldId id="264" r:id="rId12"/>
    <p:sldId id="260" r:id="rId13"/>
    <p:sldId id="265" r:id="rId14"/>
    <p:sldId id="261" r:id="rId15"/>
    <p:sldId id="270" r:id="rId16"/>
    <p:sldId id="272" r:id="rId17"/>
    <p:sldId id="279" r:id="rId18"/>
    <p:sldId id="26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-23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1952844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3916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657382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659778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200437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72378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37810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46753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41355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914917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33631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7B1A748-CC91-495B-8C42-97C605684364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5514413-A40D-41A0-90B3-1E1CEEB8A2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83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EA6E6F-568A-40A9-A099-0845275DA3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657" y="502755"/>
            <a:ext cx="12322629" cy="2926080"/>
          </a:xfrm>
        </p:spPr>
        <p:txBody>
          <a:bodyPr>
            <a:noAutofit/>
          </a:bodyPr>
          <a:lstStyle/>
          <a:p>
            <a:r>
              <a:rPr lang="ru-RU" sz="4800" cap="none" dirty="0"/>
              <a:t>Развивающая </a:t>
            </a:r>
            <a:br>
              <a:rPr lang="ru-RU" sz="4800" cap="none" dirty="0"/>
            </a:br>
            <a:r>
              <a:rPr lang="ru-RU" sz="4800" cap="none" dirty="0"/>
              <a:t>предметно-пространственная среда </a:t>
            </a:r>
            <a:r>
              <a:rPr lang="ru-RU" sz="6000" cap="none" dirty="0"/>
              <a:t/>
            </a:r>
            <a:br>
              <a:rPr lang="ru-RU" sz="6000" cap="none" dirty="0"/>
            </a:br>
            <a:endParaRPr lang="ru-RU" sz="6000" cap="none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8374B84-E02F-4C65-8153-4202EAD79C20}"/>
              </a:ext>
            </a:extLst>
          </p:cNvPr>
          <p:cNvSpPr/>
          <p:nvPr/>
        </p:nvSpPr>
        <p:spPr>
          <a:xfrm>
            <a:off x="3836886" y="3105833"/>
            <a:ext cx="4677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+mj-lt"/>
                <a:ea typeface="Cambria" panose="02040503050406030204" pitchFamily="18" charset="0"/>
              </a:rPr>
              <a:t>старшей группы №</a:t>
            </a:r>
            <a:r>
              <a:rPr lang="ru-RU" sz="36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12</a:t>
            </a:r>
          </a:p>
        </p:txBody>
      </p:sp>
      <p:pic>
        <p:nvPicPr>
          <p:cNvPr id="5" name="Picture 2" descr="https://ds03.infourok.ru/uploads/ex/09a7/0003edbe-b4eddd72/hello_html_m4d5a1313.png">
            <a:extLst>
              <a:ext uri="{FF2B5EF4-FFF2-40B4-BE49-F238E27FC236}">
                <a16:creationId xmlns:a16="http://schemas.microsoft.com/office/drawing/2014/main" xmlns="" id="{3E50616B-4053-411F-BCD4-8F7147BF42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828" y="3690445"/>
            <a:ext cx="9222407" cy="3011113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380826B-1DE9-4331-9C80-88EAF8B9C585}"/>
              </a:ext>
            </a:extLst>
          </p:cNvPr>
          <p:cNvSpPr txBox="1"/>
          <p:nvPr/>
        </p:nvSpPr>
        <p:spPr>
          <a:xfrm>
            <a:off x="3705247" y="241145"/>
            <a:ext cx="5046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  <a:latin typeface="+mj-lt"/>
              </a:rPr>
              <a:t>МБДОУ «Детский сад № </a:t>
            </a:r>
            <a:r>
              <a:rPr lang="ru-RU" sz="2800" b="1" dirty="0">
                <a:solidFill>
                  <a:schemeClr val="bg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111</a:t>
            </a:r>
            <a:r>
              <a:rPr lang="ru-RU" sz="2800" b="1" dirty="0">
                <a:solidFill>
                  <a:schemeClr val="bg1"/>
                </a:solidFill>
                <a:latin typeface="+mj-lt"/>
              </a:rPr>
              <a:t>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527E32D-4A34-48F2-8DF2-6F10450CF566}"/>
              </a:ext>
            </a:extLst>
          </p:cNvPr>
          <p:cNvSpPr txBox="1"/>
          <p:nvPr/>
        </p:nvSpPr>
        <p:spPr>
          <a:xfrm>
            <a:off x="10334263" y="5380672"/>
            <a:ext cx="31349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Выполнили 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воспитатели:</a:t>
            </a:r>
          </a:p>
          <a:p>
            <a:r>
              <a:rPr lang="ru-RU" dirty="0">
                <a:solidFill>
                  <a:schemeClr val="bg1"/>
                </a:solidFill>
              </a:rPr>
              <a:t>Бакина Н.А</a:t>
            </a:r>
          </a:p>
          <a:p>
            <a:r>
              <a:rPr lang="ru-RU" dirty="0">
                <a:solidFill>
                  <a:schemeClr val="bg1"/>
                </a:solidFill>
              </a:rPr>
              <a:t>Успенская С.Е</a:t>
            </a:r>
          </a:p>
          <a:p>
            <a:r>
              <a:rPr lang="ru-RU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986723324"/>
      </p:ext>
    </p:extLst>
  </p:cSld>
  <p:clrMapOvr>
    <a:masterClrMapping/>
  </p:clrMapOvr>
  <p:transition spd="med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29776F-816E-404F-B3FD-D2BE2E2B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129" y="460829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Логико-математический центр «Считалочка»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82162B-E992-4F01-BF59-EF487EB2EE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0159" y="912954"/>
            <a:ext cx="4396568" cy="3429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420D98C-3950-47EF-9840-D9863D8A36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273" y="3228700"/>
            <a:ext cx="9124488" cy="3302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79E66E9-1016-4363-919A-17540E14587B}"/>
              </a:ext>
            </a:extLst>
          </p:cNvPr>
          <p:cNvSpPr/>
          <p:nvPr/>
        </p:nvSpPr>
        <p:spPr>
          <a:xfrm>
            <a:off x="412081" y="1313341"/>
            <a:ext cx="71896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Центр математики находится в групповом помещении и состоит из нескольких столов, оборудованных секциями для хранения дидактического материала. Размещенные в центре предметы и математические пособия обеспечивают развитие счетной и вычислительной деятельности и логического мышления. 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F05F290D-1E4B-4A96-BDCB-687B436455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9761" y="4226557"/>
            <a:ext cx="2461759" cy="21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542857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5713ED-EA0F-4A32-BDF9-3CD5547CB9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9129" y="344714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конструирования «Юный строитель»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684FD2B-F22F-42F9-A1CB-32917B65646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66731" y="1629455"/>
            <a:ext cx="5685991" cy="40816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FC790FBF-3900-4ADC-A667-4CD3917622BD}"/>
              </a:ext>
            </a:extLst>
          </p:cNvPr>
          <p:cNvSpPr/>
          <p:nvPr/>
        </p:nvSpPr>
        <p:spPr>
          <a:xfrm>
            <a:off x="4630057" y="1129437"/>
            <a:ext cx="71265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Хоть центр и сосредоточен на одном месте и занимает немного пространства, он достаточно мобилен. Практичность его состоит в том, что с содержанием строительного уголка (конструктор различного вида, крупный и мелкий конструктор) можно перемещаться в любое место группы и организовывать данную деятельность.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36CA6D62-60EB-40A1-A111-BC21ED99BB1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7278" y="2666575"/>
            <a:ext cx="5662747" cy="3805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30286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7163CF-8FF7-411E-8717-272BB408B8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270" y="0"/>
            <a:ext cx="10613571" cy="135636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Художественно-эстетическое развитие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1347283-5670-416D-9704-689FE23F2E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073" y="1628524"/>
            <a:ext cx="6593297" cy="4038600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художественно-изобразительной деятельности</a:t>
            </a:r>
          </a:p>
          <a:p>
            <a:pPr marL="45720" indent="0" algn="ctr">
              <a:spcBef>
                <a:spcPts val="0"/>
              </a:spcBef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 «Волшебная палитра»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E9AF6CB-FC74-4F23-8BD9-9FC79AFC7F2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092" y="1803157"/>
            <a:ext cx="5552270" cy="4684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7EC8908-93E5-4528-8FB1-9FB0103BECCC}"/>
              </a:ext>
            </a:extLst>
          </p:cNvPr>
          <p:cNvSpPr/>
          <p:nvPr/>
        </p:nvSpPr>
        <p:spPr>
          <a:xfrm>
            <a:off x="246740" y="996419"/>
            <a:ext cx="11814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формирование интереса к эстетической стороне окружающей действительности, удовлетворение потребности детей в самовыражении, развитие музыкальности детей, способности эмоционально воспринимать музыку.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988EBC71-4837-4F44-8DFD-2781CABAE5E8}"/>
              </a:ext>
            </a:extLst>
          </p:cNvPr>
          <p:cNvSpPr/>
          <p:nvPr/>
        </p:nvSpPr>
        <p:spPr>
          <a:xfrm>
            <a:off x="6023251" y="2847605"/>
            <a:ext cx="589297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В этом центре находится материал и оборудование для художественно-творческой деятельности: рисования, лепки и аппликации. По желанию ребенок может найти и воспользоваться необходимым, для воплощения своих творческих идей, замыслов, фантазии. </a:t>
            </a:r>
          </a:p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К данному центру имеется свободный доступ.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91742F7D-F202-44B4-9BE9-54C4C6E95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0581" y="4451567"/>
            <a:ext cx="3124200" cy="2077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040289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8D683D5-1D78-4213-AAC4-3A38CF5D6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4030" y="431800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театра «Весёлые артисты»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B0903C3-A875-4F4C-83BD-FA8BF3A4C5A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20403" y="1342992"/>
            <a:ext cx="5633587" cy="4881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78930F53-1E3C-4AD3-80ED-BB4FDEF09DD0}"/>
              </a:ext>
            </a:extLst>
          </p:cNvPr>
          <p:cNvSpPr txBox="1"/>
          <p:nvPr/>
        </p:nvSpPr>
        <p:spPr>
          <a:xfrm>
            <a:off x="5256722" y="966787"/>
            <a:ext cx="65283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 этом центре представлены различные виды театров:</a:t>
            </a: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 уголке «Театр» размещены различные маски для разыгрывания сценок, элементы костюмов, а также множество театров: вязаный, пробковый, на стаканчиках.</a:t>
            </a:r>
          </a:p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Дети с удовольствием принимают на себя различные роли, что повышает интерес к сказкам, к их запоминанию и поднимает настроение.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xmlns="" id="{84AEBBD5-1403-4415-9A27-35DE3FE6C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150" y="2673858"/>
            <a:ext cx="4371521" cy="392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8996789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30DE2-7284-4229-B71C-1B09E6C4E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2428" y="0"/>
            <a:ext cx="9875520" cy="135636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Физическое развитие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40877" y="1624608"/>
            <a:ext cx="1655355" cy="1655355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E6D0CB8-9A32-4BAE-A6F4-806324F38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5301" y="1462212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спортивно-оздоровительный «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Здоровейка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DABE90CD-5C23-49E7-9A4E-C27EFC325D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510" y="1985432"/>
            <a:ext cx="5986313" cy="44430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7C8A78A8-0082-48A4-8E6D-C49C793F9857}"/>
              </a:ext>
            </a:extLst>
          </p:cNvPr>
          <p:cNvSpPr/>
          <p:nvPr/>
        </p:nvSpPr>
        <p:spPr>
          <a:xfrm>
            <a:off x="478972" y="938992"/>
            <a:ext cx="11379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охрана здоровья детей и формирование основы культуры здоровья, вырабатывание у детей интереса и ценностного отношения </a:t>
            </a:r>
          </a:p>
          <a:p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к занятиям физической культурой; гармоничное физическое развитие.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42823" y="3205203"/>
            <a:ext cx="55534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Разнообразные физкультурные и спортивно-игровые пособия повышают интерес детей к выполнению различных движений, ведут к увеличению интенсивности двигательной активности, что благотворно влияет на физическое, умственное развитие и на состояние здоровья ребёнка. </a:t>
            </a:r>
            <a:endParaRPr lang="ru-RU" sz="16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AACE27F-7DEC-462D-AC15-61C88B6FCA6D}"/>
              </a:ext>
            </a:extLst>
          </p:cNvPr>
          <p:cNvSpPr/>
          <p:nvPr/>
        </p:nvSpPr>
        <p:spPr>
          <a:xfrm>
            <a:off x="6342824" y="1982527"/>
            <a:ext cx="43963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Здесь дети учатся самостоятельно организовывать, придумывать собственные игры, комбинировать движения, что способствует развитию интереса к физической культуре и спорту. </a:t>
            </a:r>
          </a:p>
        </p:txBody>
      </p:sp>
      <p:pic>
        <p:nvPicPr>
          <p:cNvPr id="3080" name="Picture 8">
            <a:extLst>
              <a:ext uri="{FF2B5EF4-FFF2-40B4-BE49-F238E27FC236}">
                <a16:creationId xmlns:a16="http://schemas.microsoft.com/office/drawing/2014/main" xmlns="" id="{3544FAC3-5050-49EB-87A7-6CFC7AB8A4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0042" y="4652943"/>
            <a:ext cx="3420303" cy="19074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112519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5634BD1-25FF-484A-BF16-668E7EFD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814" y="127082"/>
            <a:ext cx="10410372" cy="1356360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Наши родители – наши единомышленники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BA03DEE-9CE1-4808-86AD-9C2FA455B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6139" y="1282142"/>
            <a:ext cx="1213906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18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Только вместе с родителями, общими усилиями педагоги могут дать детям большое человеческое СЧАСТЬЕ!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3E90258-ED64-48DD-A23E-EFF54449E3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6268" y="2065665"/>
            <a:ext cx="6279593" cy="3776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D9A3957-AC8F-4D3D-93F9-91CC258A4E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893" y="2065665"/>
            <a:ext cx="5402265" cy="3704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3732606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89427A-352F-497C-9FF7-36AF338491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E92DB0AA-7F79-49E9-AB68-FEEFA006BD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0857" y="847736"/>
            <a:ext cx="3019595" cy="52813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94585F7-CBC9-4D7D-BBCB-EDFD5B8B982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442" y="907140"/>
            <a:ext cx="7875162" cy="5162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4242332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E80C40-FD75-46AE-A06C-464BF5B22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52915" y="0"/>
            <a:ext cx="10159999" cy="1436913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Индивидуализация РППС</a:t>
            </a:r>
            <a:endParaRPr lang="ru-RU" sz="5400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F547994C-C255-4822-86C2-98997D596A2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93992" y="537026"/>
            <a:ext cx="3117844" cy="42236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Объект 8">
            <a:extLst>
              <a:ext uri="{FF2B5EF4-FFF2-40B4-BE49-F238E27FC236}">
                <a16:creationId xmlns:a16="http://schemas.microsoft.com/office/drawing/2014/main" xmlns="" id="{83E5256E-A70B-4656-8B80-96565631A9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75"/>
          <a:stretch/>
        </p:blipFill>
        <p:spPr>
          <a:xfrm rot="10800000">
            <a:off x="4078514" y="3656447"/>
            <a:ext cx="4366423" cy="2896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219EDB27-72EE-449F-B53C-9B651401B23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80162" y="529769"/>
            <a:ext cx="3117846" cy="4223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F37E7C3A-B9B6-4B5A-864D-01002EB56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7008" y="1089933"/>
            <a:ext cx="2117984" cy="2644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xmlns="" id="{0BE11651-8B4D-44AB-B1D2-4EBF2993EF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935" t="14249" r="15330" b="19209"/>
          <a:stretch/>
        </p:blipFill>
        <p:spPr bwMode="auto">
          <a:xfrm>
            <a:off x="9069052" y="4367757"/>
            <a:ext cx="2612573" cy="2018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xmlns="" id="{688B4041-6274-4D02-BB63-46B2D5C64B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4750" y="4207778"/>
            <a:ext cx="2679649" cy="234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603831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EEA6E6F-568A-40A9-A099-0845275DA3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54000" y="0"/>
            <a:ext cx="12700000" cy="2926080"/>
          </a:xfrm>
        </p:spPr>
        <p:txBody>
          <a:bodyPr>
            <a:normAutofit/>
          </a:bodyPr>
          <a:lstStyle/>
          <a:p>
            <a:r>
              <a:rPr lang="ru-RU" sz="6000" dirty="0">
                <a:solidFill>
                  <a:schemeClr val="bg1"/>
                </a:solidFill>
                <a:ea typeface="Cambria" panose="02040503050406030204" pitchFamily="18" charset="0"/>
              </a:rPr>
              <a:t>Приглашаем в гости к нам, </a:t>
            </a:r>
            <a:br>
              <a:rPr lang="ru-RU" sz="6000" dirty="0">
                <a:solidFill>
                  <a:schemeClr val="bg1"/>
                </a:solidFill>
                <a:ea typeface="Cambria" panose="02040503050406030204" pitchFamily="18" charset="0"/>
              </a:rPr>
            </a:br>
            <a:r>
              <a:rPr lang="ru-RU" sz="6000" dirty="0">
                <a:solidFill>
                  <a:schemeClr val="bg1"/>
                </a:solidFill>
                <a:ea typeface="Cambria" panose="02040503050406030204" pitchFamily="18" charset="0"/>
              </a:rPr>
              <a:t>очень рады мы гостям!</a:t>
            </a:r>
          </a:p>
        </p:txBody>
      </p:sp>
      <p:pic>
        <p:nvPicPr>
          <p:cNvPr id="8200" name="Picture 8">
            <a:extLst>
              <a:ext uri="{FF2B5EF4-FFF2-40B4-BE49-F238E27FC236}">
                <a16:creationId xmlns:a16="http://schemas.microsoft.com/office/drawing/2014/main" xmlns="" id="{C2EFA74D-318A-4779-AEE5-25F01FEA1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9591" y="2926080"/>
            <a:ext cx="6668582" cy="3628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2025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6EC58C1-68D4-4E80-9BBD-B83F17CC3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1200" y="83820"/>
            <a:ext cx="12554857" cy="135636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Социально – коммуникативное развитие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086ED89-B5BF-4190-97B0-300C88F616A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8149" y="3402537"/>
            <a:ext cx="5281227" cy="3221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ъект 2">
            <a:extLst>
              <a:ext uri="{FF2B5EF4-FFF2-40B4-BE49-F238E27FC236}">
                <a16:creationId xmlns:a16="http://schemas.microsoft.com/office/drawing/2014/main" xmlns="" id="{6D734479-C6B1-4371-8E40-44387E8FC0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494" y="1528808"/>
            <a:ext cx="7724549" cy="56424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сюжетно-ролевых игр «</a:t>
            </a:r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Игралочка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699AB7D7-2C3C-4B07-B7DD-219B03667A62}"/>
              </a:ext>
            </a:extLst>
          </p:cNvPr>
          <p:cNvSpPr/>
          <p:nvPr/>
        </p:nvSpPr>
        <p:spPr>
          <a:xfrm>
            <a:off x="475494" y="1944701"/>
            <a:ext cx="71483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Игра - основной вид деятельности детей дошкольного возраста. Яркий, насыщенный игровой центр создает условия для творческой деятельности детей, развивает фантазию, формирует игровые навыки и умения, воспитывает дружеское взаимоотношение между детьми.</a:t>
            </a:r>
            <a:b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В свободном доступе для детей находятся атрибуты для сюжетно- ролевых игр.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7772AF83-A48B-4FDB-BF63-798590934B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74727" y="1722301"/>
            <a:ext cx="4092671" cy="2967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1C3D0B7A-5F4C-46F6-89A0-678FC89275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81996" y="3407152"/>
            <a:ext cx="3221593" cy="3234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7B2A7D0-7B60-48BA-9145-55472B7FA8F4}"/>
              </a:ext>
            </a:extLst>
          </p:cNvPr>
          <p:cNvSpPr/>
          <p:nvPr/>
        </p:nvSpPr>
        <p:spPr>
          <a:xfrm>
            <a:off x="524601" y="1039425"/>
            <a:ext cx="113858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позитивная социализация детей старшего дошкольного возраста, приобщение детей к социокультурным нормам, традициям семьи, общества и государства в целом.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C6F56B88-5CFA-456F-98D0-92B14E6137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824262" y="4756496"/>
            <a:ext cx="1401108" cy="180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3142853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7B5065-D973-4ECF-BC4B-644BC30D4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3D7783A-75C7-4663-9136-A01C562553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559" y="2919731"/>
            <a:ext cx="6429828" cy="36167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7166A7D3-FA49-4623-920E-BF9B99AD1E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613" y="321491"/>
            <a:ext cx="6668187" cy="3750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xmlns="" id="{F253D59B-E072-4CB3-A9C6-5C3C8DB3D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65942" y="4072346"/>
            <a:ext cx="3138057" cy="247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xmlns="" id="{ECE0A794-6717-4CCB-8089-A1D6E90AC9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098970" y="321491"/>
            <a:ext cx="2480794" cy="260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597599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FB2AAC9-5460-4A01-9BCA-476F7AF0B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124568E-898B-4C9C-8494-8900790CB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4">
            <a:extLst>
              <a:ext uri="{FF2B5EF4-FFF2-40B4-BE49-F238E27FC236}">
                <a16:creationId xmlns:a16="http://schemas.microsoft.com/office/drawing/2014/main" xmlns="" id="{6ECF05FB-CBAC-4C86-B020-693FCB588E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49" y="453571"/>
            <a:ext cx="10579301" cy="59508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341904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51D63478-6A67-4758-A72A-CE1F97CC11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63126" y="1163863"/>
            <a:ext cx="6662059" cy="51006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ъект 2">
            <a:extLst>
              <a:ext uri="{FF2B5EF4-FFF2-40B4-BE49-F238E27FC236}">
                <a16:creationId xmlns:a16="http://schemas.microsoft.com/office/drawing/2014/main" xmlns="" id="{B05A604E-685D-4F89-BF5B-76839FC9D4FA}"/>
              </a:ext>
            </a:extLst>
          </p:cNvPr>
          <p:cNvSpPr txBox="1">
            <a:spLocks/>
          </p:cNvSpPr>
          <p:nvPr/>
        </p:nvSpPr>
        <p:spPr>
          <a:xfrm>
            <a:off x="3161166" y="479878"/>
            <a:ext cx="7724549" cy="56424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orbel" pitchFamily="34" charset="0"/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безопасности «Юный пешеход»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7927" y="1163863"/>
            <a:ext cx="47751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Cambria" panose="02040503050406030204" pitchFamily="18" charset="0"/>
              </a:rPr>
              <a:t>В центре представлены наглядные пособия : плакаты, наборы картинок, игрушки по данной тематике, настольные игры. </a:t>
            </a:r>
          </a:p>
          <a:p>
            <a:r>
              <a:rPr lang="ru-RU" sz="1400" dirty="0">
                <a:latin typeface="Cambria" panose="02040503050406030204" pitchFamily="18" charset="0"/>
              </a:rPr>
              <a:t>Центр оснащен необходимыми атрибутами к сюжетно-ролевым играм. Это всевозможные игрушки – транспортные средства, светофор, фуражка, жезл регулировщика, макет улицы, дорожные знаки. Хорошим дидактическим пособием служит напольный коврик с разметкой улиц и дорог.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12D5FB80-A63C-4136-A4BB-1F5968E76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7714" y="3314930"/>
            <a:ext cx="2615623" cy="338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23168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C1FBE6-A8FF-4A3E-A643-B985C1F5C1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35842" y="59950"/>
            <a:ext cx="9875520" cy="1356360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chemeClr val="tx2"/>
                </a:solidFill>
                <a:latin typeface="Monotype Corsiva" panose="03010101010201010101" pitchFamily="66" charset="0"/>
              </a:rPr>
              <a:t>Речевое развитие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59FCE8F-5314-424E-BDFA-ED0DCB1C4A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03636" y="1818148"/>
            <a:ext cx="7088364" cy="4038600"/>
          </a:xfrm>
        </p:spPr>
        <p:txBody>
          <a:bodyPr>
            <a:normAutofit/>
          </a:bodyPr>
          <a:lstStyle/>
          <a:p>
            <a:pPr marL="45720" indent="0" algn="ctr">
              <a:spcBef>
                <a:spcPts val="0"/>
              </a:spcBef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Мини-библиотека </a:t>
            </a:r>
          </a:p>
          <a:p>
            <a:pPr marL="45720" indent="0" algn="ctr">
              <a:spcBef>
                <a:spcPts val="0"/>
              </a:spcBef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«Книги – наши друзья»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79DD0D5-217E-4902-B103-81360AE1677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385" y="699283"/>
            <a:ext cx="6116112" cy="54594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D0AECE9E-CBBF-4D29-AA52-4A78B2EB70EE}"/>
              </a:ext>
            </a:extLst>
          </p:cNvPr>
          <p:cNvSpPr/>
          <p:nvPr/>
        </p:nvSpPr>
        <p:spPr>
          <a:xfrm>
            <a:off x="5773712" y="1121561"/>
            <a:ext cx="6315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формирование устной речи и навыков речевого общения с окружающими на основе овладения литературным языком своего народа.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FC96868-A01E-46F7-AA53-FA4CCC1B72EF}"/>
              </a:ext>
            </a:extLst>
          </p:cNvPr>
          <p:cNvSpPr/>
          <p:nvPr/>
        </p:nvSpPr>
        <p:spPr>
          <a:xfrm>
            <a:off x="5883640" y="2729545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>
                <a:solidFill>
                  <a:srgbClr val="333333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Приобщение детей к чтению познавательной и художественной литературы, воспитание эмоционального отношения к героям художественно - литературных произведений осуществляется в мини библиотеке 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xmlns="" id="{BCDB8988-B034-461A-9D8B-C32DADAA7C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1" y="3806763"/>
            <a:ext cx="2811396" cy="281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63205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56AA94-1AA3-42D3-80B5-1AF2C9D9E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9286" y="0"/>
            <a:ext cx="9875520" cy="1356360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/>
                </a:solidFill>
                <a:latin typeface="Monotype Corsiva" panose="03010101010201010101" pitchFamily="66" charset="0"/>
              </a:rPr>
              <a:t>Познавательное развитие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A3D45E-1674-4534-BE78-69C08EF9EB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49286" y="1405062"/>
            <a:ext cx="7216757" cy="52614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</a:rPr>
              <a:t>Центр экспериментирования «Почемучки»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2EFBC3B3-B11F-453C-80D7-9AD65131D7F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421" y="1979907"/>
            <a:ext cx="5962100" cy="4525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CF50E08-7832-4220-BDD2-1207F2CAD9C9}"/>
              </a:ext>
            </a:extLst>
          </p:cNvPr>
          <p:cNvSpPr/>
          <p:nvPr/>
        </p:nvSpPr>
        <p:spPr>
          <a:xfrm>
            <a:off x="490329" y="1041475"/>
            <a:ext cx="1015359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Цель: </a:t>
            </a:r>
            <a:r>
              <a:rPr lang="ru-RU" sz="1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itchFamily="18" charset="0"/>
              </a:rPr>
              <a:t>развитие у детей познавательных интересов, познавательных способностей.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BA327803-5AC6-4A63-992F-C63889ADA7C7}"/>
              </a:ext>
            </a:extLst>
          </p:cNvPr>
          <p:cNvSpPr/>
          <p:nvPr/>
        </p:nvSpPr>
        <p:spPr>
          <a:xfrm>
            <a:off x="6312521" y="2018427"/>
            <a:ext cx="563362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В нем находится материал, для осуществления опытной деятельности:  лупы, колбы, мерные стаканчики, воронки, песочные часы, грунт, камни, семена, крупы и т. Наши маленькие «почемучки» проводят несложные опыты, определяют  свойства различных природных материалов.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1" b="94931" l="10000" r="9415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550" y="3592530"/>
            <a:ext cx="3143373" cy="3148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343562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700921D-D001-4F65-BAC8-F5E9CDD378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3629" y="402771"/>
            <a:ext cx="9872871" cy="4038600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Центр «Юный эколог»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CD0603A-2F0B-4C4E-9B7B-8CC0F1DCFB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82197" y="648694"/>
            <a:ext cx="5439843" cy="6173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F23F516F-C447-4D19-8508-28130DDB7ED4}"/>
              </a:ext>
            </a:extLst>
          </p:cNvPr>
          <p:cNvSpPr/>
          <p:nvPr/>
        </p:nvSpPr>
        <p:spPr>
          <a:xfrm>
            <a:off x="6518688" y="1175545"/>
            <a:ext cx="541007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В данном центре содержатся комнатные растения (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сансевиерия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, фиалка, бегония,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хлорофитум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, колеус, </a:t>
            </a:r>
            <a:r>
              <a:rPr lang="ru-RU" sz="1600" dirty="0" err="1">
                <a:latin typeface="Cambria Math" panose="02040503050406030204" pitchFamily="18" charset="0"/>
                <a:ea typeface="Cambria Math" panose="02040503050406030204" pitchFamily="18" charset="0"/>
              </a:rPr>
              <a:t>каланхое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),в соответствии с программой, на которых удобно демонстрировать видоизменения частей растения, инструменты по уходу за этими растениями: палочки для рыхления, лейки, кисти, фартуки, календарь природы и дневники наблюдений.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0A198AC4-BB0F-4AA8-A51D-3D42BE6A7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3620" y="2960544"/>
            <a:ext cx="3620074" cy="34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21280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9B8D1F8-9FAF-46A1-A0BB-0C3CFE9D40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539" y="1880923"/>
            <a:ext cx="6019176" cy="431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2">
            <a:extLst>
              <a:ext uri="{FF2B5EF4-FFF2-40B4-BE49-F238E27FC236}">
                <a16:creationId xmlns:a16="http://schemas.microsoft.com/office/drawing/2014/main" xmlns="" id="{F0240F19-01E7-4340-BB67-04B9499DAD3B}"/>
              </a:ext>
            </a:extLst>
          </p:cNvPr>
          <p:cNvSpPr txBox="1">
            <a:spLocks/>
          </p:cNvSpPr>
          <p:nvPr/>
        </p:nvSpPr>
        <p:spPr>
          <a:xfrm>
            <a:off x="1266135" y="525960"/>
            <a:ext cx="10356239" cy="1531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Центр патриотического воспитания «Юный нижегородец»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9627" y="1208905"/>
            <a:ext cx="110527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Патриотический центр способствует формированию патриотических чувств, знакомит детей с символикой нашей страны, города.</a:t>
            </a:r>
          </a:p>
          <a:p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E8268D5-DDF2-4205-B351-C5B29A79F12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505" y="1880923"/>
            <a:ext cx="5750956" cy="431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495692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Базис">
  <a:themeElements>
    <a:clrScheme name="Базис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Базис</Template>
  <TotalTime>430</TotalTime>
  <Words>670</Words>
  <Application>Microsoft Office PowerPoint</Application>
  <PresentationFormat>Произвольный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Базис</vt:lpstr>
      <vt:lpstr>Развивающая  предметно-пространственная среда  </vt:lpstr>
      <vt:lpstr>Социально – коммуникативное развитие</vt:lpstr>
      <vt:lpstr>Презентация PowerPoint</vt:lpstr>
      <vt:lpstr>Презентация PowerPoint</vt:lpstr>
      <vt:lpstr>Презентация PowerPoint</vt:lpstr>
      <vt:lpstr>Речевое развитие</vt:lpstr>
      <vt:lpstr>Познавательное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Художественно-эстетическое развитие</vt:lpstr>
      <vt:lpstr>Презентация PowerPoint</vt:lpstr>
      <vt:lpstr>Физическое развитие</vt:lpstr>
      <vt:lpstr>Наши родители – наши единомышленники </vt:lpstr>
      <vt:lpstr>Презентация PowerPoint</vt:lpstr>
      <vt:lpstr>Индивидуализация РППС</vt:lpstr>
      <vt:lpstr>Приглашаем в гости к нам,  очень рады мы гостям!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37</cp:revision>
  <dcterms:created xsi:type="dcterms:W3CDTF">2020-09-10T17:51:00Z</dcterms:created>
  <dcterms:modified xsi:type="dcterms:W3CDTF">2020-09-17T16:28:19Z</dcterms:modified>
</cp:coreProperties>
</file>