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6" r:id="rId1"/>
  </p:sldMasterIdLst>
  <p:notesMasterIdLst>
    <p:notesMasterId r:id="rId29"/>
  </p:notesMasterIdLst>
  <p:sldIdLst>
    <p:sldId id="256" r:id="rId2"/>
    <p:sldId id="271" r:id="rId3"/>
    <p:sldId id="280" r:id="rId4"/>
    <p:sldId id="273" r:id="rId5"/>
    <p:sldId id="283" r:id="rId6"/>
    <p:sldId id="275" r:id="rId7"/>
    <p:sldId id="284" r:id="rId8"/>
    <p:sldId id="274" r:id="rId9"/>
    <p:sldId id="286" r:id="rId10"/>
    <p:sldId id="276" r:id="rId11"/>
    <p:sldId id="287" r:id="rId12"/>
    <p:sldId id="277" r:id="rId13"/>
    <p:sldId id="288" r:id="rId14"/>
    <p:sldId id="278" r:id="rId15"/>
    <p:sldId id="289" r:id="rId16"/>
    <p:sldId id="279" r:id="rId17"/>
    <p:sldId id="290" r:id="rId18"/>
    <p:sldId id="267" r:id="rId19"/>
    <p:sldId id="258" r:id="rId20"/>
    <p:sldId id="261" r:id="rId21"/>
    <p:sldId id="263" r:id="rId22"/>
    <p:sldId id="268" r:id="rId23"/>
    <p:sldId id="257" r:id="rId24"/>
    <p:sldId id="269" r:id="rId25"/>
    <p:sldId id="282" r:id="rId26"/>
    <p:sldId id="281" r:id="rId27"/>
    <p:sldId id="291" r:id="rId28"/>
  </p:sldIdLst>
  <p:sldSz cx="9144000" cy="6858000" type="screen4x3"/>
  <p:notesSz cx="6858000" cy="9144000"/>
  <p:embeddedFontLst>
    <p:embeddedFont>
      <p:font typeface="Wingdings 3" panose="05040102010807070707" pitchFamily="18" charset="2"/>
      <p:regular r:id="rId30"/>
    </p:embeddedFont>
    <p:embeddedFont>
      <p:font typeface="Bookman Old Style" panose="02050604050505020204" pitchFamily="18" charset="0"/>
      <p:regular r:id="rId31"/>
      <p:bold r:id="rId32"/>
      <p:italic r:id="rId33"/>
      <p:boldItalic r:id="rId34"/>
    </p:embeddedFont>
    <p:embeddedFont>
      <p:font typeface="Gill Sans MT" panose="020B0502020104020203" pitchFamily="34" charset="0"/>
      <p:regular r:id="rId35"/>
      <p:bold r:id="rId36"/>
      <p:italic r:id="rId37"/>
      <p:boldItalic r:id="rId38"/>
    </p:embeddedFont>
    <p:embeddedFont>
      <p:font typeface="Cambria Math" panose="02040503050406030204" pitchFamily="18" charset="0"/>
      <p:regular r:id="rId39"/>
    </p:embeddedFont>
    <p:embeddedFont>
      <p:font typeface="Calibri" panose="020F0502020204030204" pitchFamily="34" charset="0"/>
      <p:regular r:id="rId40"/>
      <p:bold r:id="rId41"/>
      <p:italic r:id="rId42"/>
      <p:boldItalic r:id="rId43"/>
    </p:embeddedFont>
    <p:embeddedFont>
      <p:font typeface="Cambria" panose="02040503050406030204" pitchFamily="18" charset="0"/>
      <p:regular r:id="rId44"/>
      <p:bold r:id="rId45"/>
      <p:italic r:id="rId46"/>
      <p:boldItalic r:id="rId47"/>
    </p:embeddedFont>
    <p:embeddedFont>
      <p:font typeface="Segoe Print" panose="02000600000000000000" pitchFamily="2" charset="0"/>
      <p:regular r:id="rId48"/>
      <p:bold r:id="rId49"/>
    </p:embeddedFont>
    <p:embeddedFont>
      <p:font typeface="Segoe Script" panose="020B0504020000000003" pitchFamily="34" charset="0"/>
      <p:regular r:id="rId50"/>
      <p:bold r:id="rId51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4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0.fntdata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font" Target="fonts/font13.fntdata"/><Relationship Id="rId47" Type="http://schemas.openxmlformats.org/officeDocument/2006/relationships/font" Target="fonts/font18.fntdata"/><Relationship Id="rId50" Type="http://schemas.openxmlformats.org/officeDocument/2006/relationships/font" Target="fonts/font21.fntdata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schemas.openxmlformats.org/officeDocument/2006/relationships/font" Target="fonts/font17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41" Type="http://schemas.openxmlformats.org/officeDocument/2006/relationships/font" Target="fonts/font12.fntdata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font" Target="fonts/font16.fntdata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49" Type="http://schemas.openxmlformats.org/officeDocument/2006/relationships/font" Target="fonts/font2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4" Type="http://schemas.openxmlformats.org/officeDocument/2006/relationships/font" Target="fonts/font15.fntdata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font" Target="fonts/font14.fntdata"/><Relationship Id="rId48" Type="http://schemas.openxmlformats.org/officeDocument/2006/relationships/font" Target="fonts/font19.fntdata"/><Relationship Id="rId8" Type="http://schemas.openxmlformats.org/officeDocument/2006/relationships/slide" Target="slides/slide7.xml"/><Relationship Id="rId51" Type="http://schemas.openxmlformats.org/officeDocument/2006/relationships/font" Target="fonts/font22.fntdata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0B5AFD-5DB1-4924-8354-A3406ADEABA4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67D09-F53A-43D2-B5C5-04D445AC7B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116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7D09-F53A-43D2-B5C5-04D445AC7BE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07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7D09-F53A-43D2-B5C5-04D445AC7BE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347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7D09-F53A-43D2-B5C5-04D445AC7BE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4066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7D09-F53A-43D2-B5C5-04D445AC7BE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443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7D09-F53A-43D2-B5C5-04D445AC7BE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660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C67D09-F53A-43D2-B5C5-04D445AC7BE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525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www.yaklass.ru/p/algebra/8-klass/kvadratichnaia-funktciia-funktciia-y-k-x-11012/funktciia-y-ax-bx-c-ee-svoistva-i-grafik-9108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3717032"/>
            <a:ext cx="6858000" cy="9906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latin typeface="Segoe Script" panose="020B0504020000000003" pitchFamily="34" charset="0"/>
              </a:rPr>
              <a:t>Классная работа</a:t>
            </a:r>
            <a:endParaRPr lang="ru-RU" sz="7200" b="1" dirty="0">
              <a:latin typeface="Segoe Script" panose="020B0504020000000003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48680"/>
            <a:ext cx="6858000" cy="53340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tx1"/>
                </a:solidFill>
              </a:rPr>
              <a:t>06.04.20.</a:t>
            </a:r>
            <a:endParaRPr lang="ru-RU" sz="6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40085" y="108818"/>
            <a:ext cx="9258336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Вспомним алгоритм построения графика квадратичной функции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C41D55D-47BB-4C27-B60F-026EF8C463A2}" type="datetime1">
              <a:rPr lang="ru-RU"/>
              <a:pPr>
                <a:defRPr/>
              </a:pPr>
              <a:t>17.09.2020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6118B7-2F0E-496A-BBF8-A49B3DA5AB65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000000"/>
                </a:solidFill>
                <a:cs typeface="Times New Roman" pitchFamily="18" charset="0"/>
              </a:rPr>
              <a:t>Чтобы построить график квадратичной функции, нужно:</a:t>
            </a:r>
            <a:endParaRPr lang="ru-RU" sz="2800" b="1" dirty="0"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800" dirty="0" smtClean="0">
                <a:solidFill>
                  <a:srgbClr val="800000"/>
                </a:solidFill>
                <a:cs typeface="Times New Roman" pitchFamily="18" charset="0"/>
              </a:rPr>
              <a:t> 4</a:t>
            </a:r>
            <a:r>
              <a:rPr lang="ru-RU" sz="2800" dirty="0" smtClean="0">
                <a:solidFill>
                  <a:srgbClr val="800000"/>
                </a:solidFill>
                <a:cs typeface="Times New Roman" pitchFamily="18" charset="0"/>
              </a:rPr>
              <a:t>)</a:t>
            </a:r>
            <a:r>
              <a:rPr lang="ru-RU" sz="2800" dirty="0" smtClean="0">
                <a:solidFill>
                  <a:srgbClr val="000000"/>
                </a:solidFill>
                <a:cs typeface="Times New Roman" pitchFamily="18" charset="0"/>
              </a:rPr>
              <a:t> Найти нули функции (точки пересечения параболы с осью </a:t>
            </a:r>
            <a:r>
              <a:rPr lang="ru-RU" sz="2800" i="1" dirty="0" smtClean="0">
                <a:solidFill>
                  <a:srgbClr val="000000"/>
                </a:solidFill>
                <a:cs typeface="Times New Roman" pitchFamily="18" charset="0"/>
              </a:rPr>
              <a:t>ОХ</a:t>
            </a:r>
            <a:r>
              <a:rPr lang="ru-RU" sz="2800" dirty="0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000000"/>
                </a:solidFill>
              </a:rPr>
              <a:t>   найти корни уравнения ах</a:t>
            </a:r>
            <a:r>
              <a:rPr lang="ru-RU" sz="3600" b="1" baseline="30000" dirty="0" smtClean="0">
                <a:solidFill>
                  <a:srgbClr val="000000"/>
                </a:solidFill>
              </a:rPr>
              <a:t>2</a:t>
            </a:r>
            <a:r>
              <a:rPr lang="ru-RU" sz="3600" b="1" dirty="0" smtClean="0">
                <a:solidFill>
                  <a:srgbClr val="000000"/>
                </a:solidFill>
              </a:rPr>
              <a:t> + </a:t>
            </a:r>
            <a:r>
              <a:rPr lang="en-US" sz="3600" b="1" dirty="0" smtClean="0">
                <a:solidFill>
                  <a:srgbClr val="000000"/>
                </a:solidFill>
              </a:rPr>
              <a:t>b</a:t>
            </a:r>
            <a:r>
              <a:rPr lang="ru-RU" sz="3600" b="1" dirty="0" smtClean="0">
                <a:solidFill>
                  <a:srgbClr val="000000"/>
                </a:solidFill>
              </a:rPr>
              <a:t>х + с = 0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29112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012" y="409676"/>
            <a:ext cx="8229600" cy="9906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Пример</a:t>
            </a:r>
            <a:endParaRPr lang="ru-RU" sz="5400" b="1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ru-RU" sz="6000" b="0" i="1" smtClean="0">
                        <a:latin typeface="Cambria Math" panose="02040503050406030204" pitchFamily="18" charset="0"/>
                      </a:rPr>
                      <m:t>у=</m:t>
                    </m:r>
                    <m:sSup>
                      <m:sSupPr>
                        <m:ctrlPr>
                          <a:rPr lang="ru-RU" sz="6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6000" b="0" i="1" smtClean="0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6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6000" b="0" i="0" smtClean="0">
                        <a:latin typeface="Cambria Math" panose="02040503050406030204" pitchFamily="18" charset="0"/>
                      </a:rPr>
                      <m:t>−4х−5</m:t>
                    </m:r>
                  </m:oMath>
                </a14:m>
                <a:r>
                  <a:rPr lang="ru-RU" dirty="0" smtClean="0"/>
                  <a:t>, </a:t>
                </a:r>
              </a:p>
              <a:p>
                <a:r>
                  <a:rPr lang="ru-RU" sz="3600" dirty="0" smtClean="0"/>
                  <a:t>Нули функции</a:t>
                </a:r>
              </a:p>
              <a:p>
                <a:r>
                  <a:rPr lang="en-US" sz="3600" dirty="0" smtClean="0"/>
                  <a:t>D = </a:t>
                </a:r>
                <a:r>
                  <a:rPr lang="ru-RU" sz="3600" dirty="0" smtClean="0"/>
                  <a:t>16 – 4</a:t>
                </a:r>
                <a:r>
                  <a:rPr lang="ru-RU" sz="3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∙1</a:t>
                </a:r>
                <a:r>
                  <a:rPr lang="ru-RU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∙(-5)=</a:t>
                </a:r>
              </a:p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=16+20 = 36</a:t>
                </a:r>
              </a:p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  <a:r>
                  <a:rPr lang="ru-RU" sz="32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4+6</m:t>
                        </m:r>
                      </m:num>
                      <m:den>
                        <m:r>
                          <a:rPr lang="ru-RU" sz="3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 smtClean="0"/>
                  <a:t>= 5</a:t>
                </a:r>
              </a:p>
              <a:p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  <a:r>
                  <a:rPr lang="ru-RU" sz="32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ru-RU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ru-RU" sz="32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ru-RU" sz="3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num>
                      <m:den>
                        <m:r>
                          <a:rPr lang="ru-RU" sz="3200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sz="3200" dirty="0"/>
                  <a:t>= </a:t>
                </a:r>
                <a:r>
                  <a:rPr lang="ru-RU" sz="3200" dirty="0" smtClean="0"/>
                  <a:t>- 1</a:t>
                </a:r>
                <a:endParaRPr lang="ru-RU" sz="3200" dirty="0"/>
              </a:p>
              <a:p>
                <a:endParaRPr lang="ru-RU" sz="32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 l="-1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4003672" y="1688183"/>
            <a:ext cx="5140326" cy="4803775"/>
            <a:chOff x="1029" y="948"/>
            <a:chExt cx="3238" cy="3026"/>
          </a:xfrm>
        </p:grpSpPr>
        <p:grpSp>
          <p:nvGrpSpPr>
            <p:cNvPr id="5" name="Group 43"/>
            <p:cNvGrpSpPr>
              <a:grpSpLocks/>
            </p:cNvGrpSpPr>
            <p:nvPr/>
          </p:nvGrpSpPr>
          <p:grpSpPr bwMode="auto">
            <a:xfrm>
              <a:off x="1029" y="948"/>
              <a:ext cx="3185" cy="3026"/>
              <a:chOff x="1029" y="948"/>
              <a:chExt cx="3185" cy="3026"/>
            </a:xfrm>
          </p:grpSpPr>
          <p:grpSp>
            <p:nvGrpSpPr>
              <p:cNvPr id="7" name="Group 44"/>
              <p:cNvGrpSpPr>
                <a:grpSpLocks/>
              </p:cNvGrpSpPr>
              <p:nvPr/>
            </p:nvGrpSpPr>
            <p:grpSpPr bwMode="auto">
              <a:xfrm>
                <a:off x="1029" y="948"/>
                <a:ext cx="3185" cy="3026"/>
                <a:chOff x="2372" y="203"/>
                <a:chExt cx="3185" cy="3026"/>
              </a:xfrm>
            </p:grpSpPr>
            <p:sp>
              <p:nvSpPr>
                <p:cNvPr id="9" name="Freeform 45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" name="Freeform 46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>
                    <a:gd name="T0" fmla="*/ 0 w 3124"/>
                    <a:gd name="T1" fmla="*/ 0 h 8"/>
                    <a:gd name="T2" fmla="*/ 3124 w 3124"/>
                    <a:gd name="T3" fmla="*/ 8 h 8"/>
                    <a:gd name="T4" fmla="*/ 0 60000 65536"/>
                    <a:gd name="T5" fmla="*/ 0 60000 65536"/>
                    <a:gd name="T6" fmla="*/ 0 w 3124"/>
                    <a:gd name="T7" fmla="*/ 0 h 8"/>
                    <a:gd name="T8" fmla="*/ 3124 w 3124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" name="Freeform 47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>
                    <a:gd name="T0" fmla="*/ 0 w 8"/>
                    <a:gd name="T1" fmla="*/ 0 h 2994"/>
                    <a:gd name="T2" fmla="*/ 8 w 8"/>
                    <a:gd name="T3" fmla="*/ 2994 h 2994"/>
                    <a:gd name="T4" fmla="*/ 0 60000 65536"/>
                    <a:gd name="T5" fmla="*/ 0 60000 65536"/>
                    <a:gd name="T6" fmla="*/ 0 w 8"/>
                    <a:gd name="T7" fmla="*/ 0 h 2994"/>
                    <a:gd name="T8" fmla="*/ 8 w 8"/>
                    <a:gd name="T9" fmla="*/ 2994 h 2994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" name="Line 48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" name="Freeform 49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>
                    <a:gd name="T0" fmla="*/ 0 w 3124"/>
                    <a:gd name="T1" fmla="*/ 0 h 8"/>
                    <a:gd name="T2" fmla="*/ 3124 w 3124"/>
                    <a:gd name="T3" fmla="*/ 8 h 8"/>
                    <a:gd name="T4" fmla="*/ 0 60000 65536"/>
                    <a:gd name="T5" fmla="*/ 0 60000 65536"/>
                    <a:gd name="T6" fmla="*/ 0 w 3124"/>
                    <a:gd name="T7" fmla="*/ 0 h 8"/>
                    <a:gd name="T8" fmla="*/ 3124 w 3124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" name="Freeform 50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>
                    <a:gd name="T0" fmla="*/ 0 w 3131"/>
                    <a:gd name="T1" fmla="*/ 8 h 8"/>
                    <a:gd name="T2" fmla="*/ 3131 w 3131"/>
                    <a:gd name="T3" fmla="*/ 0 h 8"/>
                    <a:gd name="T4" fmla="*/ 0 60000 65536"/>
                    <a:gd name="T5" fmla="*/ 0 60000 65536"/>
                    <a:gd name="T6" fmla="*/ 0 w 3131"/>
                    <a:gd name="T7" fmla="*/ 0 h 8"/>
                    <a:gd name="T8" fmla="*/ 3131 w 3131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" name="Freeform 51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>
                    <a:gd name="T0" fmla="*/ 0 w 3131"/>
                    <a:gd name="T1" fmla="*/ 8 h 8"/>
                    <a:gd name="T2" fmla="*/ 3131 w 3131"/>
                    <a:gd name="T3" fmla="*/ 0 h 8"/>
                    <a:gd name="T4" fmla="*/ 0 60000 65536"/>
                    <a:gd name="T5" fmla="*/ 0 60000 65536"/>
                    <a:gd name="T6" fmla="*/ 0 w 3131"/>
                    <a:gd name="T7" fmla="*/ 0 h 8"/>
                    <a:gd name="T8" fmla="*/ 3131 w 3131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Freeform 52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>
                    <a:gd name="T0" fmla="*/ 0 w 3132"/>
                    <a:gd name="T1" fmla="*/ 0 h 8"/>
                    <a:gd name="T2" fmla="*/ 3132 w 3132"/>
                    <a:gd name="T3" fmla="*/ 8 h 8"/>
                    <a:gd name="T4" fmla="*/ 0 60000 65536"/>
                    <a:gd name="T5" fmla="*/ 0 60000 65536"/>
                    <a:gd name="T6" fmla="*/ 0 w 3132"/>
                    <a:gd name="T7" fmla="*/ 0 h 8"/>
                    <a:gd name="T8" fmla="*/ 3132 w 3132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Freeform 53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>
                    <a:gd name="T0" fmla="*/ 0 w 3107"/>
                    <a:gd name="T1" fmla="*/ 8 h 8"/>
                    <a:gd name="T2" fmla="*/ 3107 w 3107"/>
                    <a:gd name="T3" fmla="*/ 0 h 8"/>
                    <a:gd name="T4" fmla="*/ 0 60000 65536"/>
                    <a:gd name="T5" fmla="*/ 0 60000 65536"/>
                    <a:gd name="T6" fmla="*/ 0 w 3107"/>
                    <a:gd name="T7" fmla="*/ 0 h 8"/>
                    <a:gd name="T8" fmla="*/ 3107 w 3107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Freeform 54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>
                    <a:gd name="T0" fmla="*/ 0 w 3107"/>
                    <a:gd name="T1" fmla="*/ 8 h 8"/>
                    <a:gd name="T2" fmla="*/ 3107 w 3107"/>
                    <a:gd name="T3" fmla="*/ 0 h 8"/>
                    <a:gd name="T4" fmla="*/ 0 60000 65536"/>
                    <a:gd name="T5" fmla="*/ 0 60000 65536"/>
                    <a:gd name="T6" fmla="*/ 0 w 3107"/>
                    <a:gd name="T7" fmla="*/ 0 h 8"/>
                    <a:gd name="T8" fmla="*/ 3107 w 3107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Freeform 55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>
                    <a:gd name="T0" fmla="*/ 0 w 3123"/>
                    <a:gd name="T1" fmla="*/ 0 h 8"/>
                    <a:gd name="T2" fmla="*/ 3123 w 3123"/>
                    <a:gd name="T3" fmla="*/ 8 h 8"/>
                    <a:gd name="T4" fmla="*/ 0 60000 65536"/>
                    <a:gd name="T5" fmla="*/ 0 60000 65536"/>
                    <a:gd name="T6" fmla="*/ 0 w 3123"/>
                    <a:gd name="T7" fmla="*/ 0 h 8"/>
                    <a:gd name="T8" fmla="*/ 3123 w 3123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Freeform 56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>
                    <a:gd name="T0" fmla="*/ 0 w 3107"/>
                    <a:gd name="T1" fmla="*/ 8 h 8"/>
                    <a:gd name="T2" fmla="*/ 3107 w 3107"/>
                    <a:gd name="T3" fmla="*/ 0 h 8"/>
                    <a:gd name="T4" fmla="*/ 0 60000 65536"/>
                    <a:gd name="T5" fmla="*/ 0 60000 65536"/>
                    <a:gd name="T6" fmla="*/ 0 w 3107"/>
                    <a:gd name="T7" fmla="*/ 0 h 8"/>
                    <a:gd name="T8" fmla="*/ 3107 w 3107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Freeform 57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>
                    <a:gd name="T0" fmla="*/ 0 w 3115"/>
                    <a:gd name="T1" fmla="*/ 0 h 8"/>
                    <a:gd name="T2" fmla="*/ 3115 w 3115"/>
                    <a:gd name="T3" fmla="*/ 8 h 8"/>
                    <a:gd name="T4" fmla="*/ 0 60000 65536"/>
                    <a:gd name="T5" fmla="*/ 0 60000 65536"/>
                    <a:gd name="T6" fmla="*/ 0 w 3115"/>
                    <a:gd name="T7" fmla="*/ 0 h 8"/>
                    <a:gd name="T8" fmla="*/ 3115 w 3115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Freeform 58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>
                    <a:gd name="T0" fmla="*/ 0 w 3115"/>
                    <a:gd name="T1" fmla="*/ 0 h 8"/>
                    <a:gd name="T2" fmla="*/ 3115 w 3115"/>
                    <a:gd name="T3" fmla="*/ 8 h 8"/>
                    <a:gd name="T4" fmla="*/ 0 60000 65536"/>
                    <a:gd name="T5" fmla="*/ 0 60000 65536"/>
                    <a:gd name="T6" fmla="*/ 0 w 3115"/>
                    <a:gd name="T7" fmla="*/ 0 h 8"/>
                    <a:gd name="T8" fmla="*/ 3115 w 3115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Freeform 59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>
                    <a:gd name="T0" fmla="*/ 8 w 8"/>
                    <a:gd name="T1" fmla="*/ 0 h 3026"/>
                    <a:gd name="T2" fmla="*/ 0 w 8"/>
                    <a:gd name="T3" fmla="*/ 3026 h 3026"/>
                    <a:gd name="T4" fmla="*/ 0 60000 65536"/>
                    <a:gd name="T5" fmla="*/ 0 60000 65536"/>
                    <a:gd name="T6" fmla="*/ 0 w 8"/>
                    <a:gd name="T7" fmla="*/ 0 h 3026"/>
                    <a:gd name="T8" fmla="*/ 8 w 8"/>
                    <a:gd name="T9" fmla="*/ 3026 h 302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Freeform 60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Freeform 61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Freeform 62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>
                    <a:gd name="T0" fmla="*/ 9 w 9"/>
                    <a:gd name="T1" fmla="*/ 0 h 3010"/>
                    <a:gd name="T2" fmla="*/ 0 w 9"/>
                    <a:gd name="T3" fmla="*/ 3010 h 3010"/>
                    <a:gd name="T4" fmla="*/ 0 60000 65536"/>
                    <a:gd name="T5" fmla="*/ 0 60000 65536"/>
                    <a:gd name="T6" fmla="*/ 0 w 9"/>
                    <a:gd name="T7" fmla="*/ 0 h 3010"/>
                    <a:gd name="T8" fmla="*/ 9 w 9"/>
                    <a:gd name="T9" fmla="*/ 3010 h 301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Freeform 63"/>
                <p:cNvSpPr>
                  <a:spLocks/>
                </p:cNvSpPr>
                <p:nvPr/>
              </p:nvSpPr>
              <p:spPr bwMode="auto">
                <a:xfrm>
                  <a:off x="4241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Freeform 64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Freeform 65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Freeform 66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Freeform 67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" name="Freeform 52"/>
                <p:cNvSpPr>
                  <a:spLocks/>
                </p:cNvSpPr>
                <p:nvPr/>
              </p:nvSpPr>
              <p:spPr bwMode="auto">
                <a:xfrm>
                  <a:off x="2372" y="1658"/>
                  <a:ext cx="3132" cy="8"/>
                </a:xfrm>
                <a:custGeom>
                  <a:avLst/>
                  <a:gdLst>
                    <a:gd name="T0" fmla="*/ 0 w 3132"/>
                    <a:gd name="T1" fmla="*/ 0 h 8"/>
                    <a:gd name="T2" fmla="*/ 3132 w 3132"/>
                    <a:gd name="T3" fmla="*/ 8 h 8"/>
                    <a:gd name="T4" fmla="*/ 0 60000 65536"/>
                    <a:gd name="T5" fmla="*/ 0 60000 65536"/>
                    <a:gd name="T6" fmla="*/ 0 w 3132"/>
                    <a:gd name="T7" fmla="*/ 0 h 8"/>
                    <a:gd name="T8" fmla="*/ 3132 w 3132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" name="Line 68"/>
              <p:cNvSpPr>
                <a:spLocks noChangeShapeType="1"/>
              </p:cNvSpPr>
              <p:nvPr/>
            </p:nvSpPr>
            <p:spPr bwMode="auto">
              <a:xfrm>
                <a:off x="1066" y="2455"/>
                <a:ext cx="3106" cy="0"/>
              </a:xfrm>
              <a:prstGeom prst="line">
                <a:avLst/>
              </a:prstGeom>
              <a:noFill/>
              <a:ln w="9525" cap="rnd">
                <a:solidFill>
                  <a:schemeClr val="bg2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Line 69"/>
            <p:cNvSpPr>
              <a:spLocks noChangeShapeType="1"/>
            </p:cNvSpPr>
            <p:nvPr/>
          </p:nvSpPr>
          <p:spPr bwMode="auto">
            <a:xfrm>
              <a:off x="1183" y="1461"/>
              <a:ext cx="30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0" name="Group 2"/>
          <p:cNvGrpSpPr>
            <a:grpSpLocks/>
          </p:cNvGrpSpPr>
          <p:nvPr/>
        </p:nvGrpSpPr>
        <p:grpSpPr bwMode="auto">
          <a:xfrm>
            <a:off x="6092824" y="1628800"/>
            <a:ext cx="2889249" cy="4803775"/>
            <a:chOff x="2362" y="399"/>
            <a:chExt cx="1820" cy="3508"/>
          </a:xfrm>
        </p:grpSpPr>
        <p:sp>
          <p:nvSpPr>
            <p:cNvPr id="61" name="Text Box 3"/>
            <p:cNvSpPr txBox="1">
              <a:spLocks noChangeArrowheads="1"/>
            </p:cNvSpPr>
            <p:nvPr/>
          </p:nvSpPr>
          <p:spPr bwMode="auto">
            <a:xfrm>
              <a:off x="3970" y="1335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sz="2400" dirty="0"/>
                <a:t>х</a:t>
              </a:r>
            </a:p>
          </p:txBody>
        </p:sp>
        <p:sp>
          <p:nvSpPr>
            <p:cNvPr id="62" name="Text Box 4"/>
            <p:cNvSpPr txBox="1">
              <a:spLocks noChangeArrowheads="1"/>
            </p:cNvSpPr>
            <p:nvPr/>
          </p:nvSpPr>
          <p:spPr bwMode="auto">
            <a:xfrm>
              <a:off x="2362" y="399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sz="2400" dirty="0"/>
                <a:t>у</a:t>
              </a:r>
            </a:p>
          </p:txBody>
        </p:sp>
        <p:sp>
          <p:nvSpPr>
            <p:cNvPr id="63" name="Line 5"/>
            <p:cNvSpPr>
              <a:spLocks noChangeShapeType="1"/>
            </p:cNvSpPr>
            <p:nvPr/>
          </p:nvSpPr>
          <p:spPr bwMode="auto">
            <a:xfrm flipV="1">
              <a:off x="2626" y="432"/>
              <a:ext cx="4" cy="347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66" name="Прямая соединительная линия 65"/>
          <p:cNvCxnSpPr/>
          <p:nvPr/>
        </p:nvCxnSpPr>
        <p:spPr>
          <a:xfrm>
            <a:off x="7370757" y="2441140"/>
            <a:ext cx="0" cy="974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10"/>
          <p:cNvSpPr>
            <a:spLocks noChangeArrowheads="1"/>
          </p:cNvSpPr>
          <p:nvPr/>
        </p:nvSpPr>
        <p:spPr bwMode="auto">
          <a:xfrm>
            <a:off x="7277097" y="5956971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68" name="Text Box 89"/>
          <p:cNvSpPr txBox="1">
            <a:spLocks noChangeArrowheads="1"/>
          </p:cNvSpPr>
          <p:nvPr/>
        </p:nvSpPr>
        <p:spPr bwMode="auto">
          <a:xfrm>
            <a:off x="6011068" y="5842156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-9</a:t>
            </a:r>
            <a:endParaRPr lang="ru-RU" sz="2400" b="1" dirty="0"/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 flipV="1">
            <a:off x="6474616" y="6034757"/>
            <a:ext cx="196852" cy="63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 Box 89"/>
          <p:cNvSpPr txBox="1">
            <a:spLocks noChangeArrowheads="1"/>
          </p:cNvSpPr>
          <p:nvPr/>
        </p:nvSpPr>
        <p:spPr bwMode="auto">
          <a:xfrm>
            <a:off x="7140570" y="2585271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42" name="Line 104"/>
          <p:cNvSpPr>
            <a:spLocks noChangeShapeType="1"/>
          </p:cNvSpPr>
          <p:nvPr/>
        </p:nvSpPr>
        <p:spPr bwMode="auto">
          <a:xfrm flipV="1">
            <a:off x="7386625" y="1782492"/>
            <a:ext cx="30168" cy="4501233"/>
          </a:xfrm>
          <a:prstGeom prst="line">
            <a:avLst/>
          </a:prstGeom>
          <a:noFill/>
          <a:ln w="7620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" name="Oval 10"/>
          <p:cNvSpPr>
            <a:spLocks noChangeArrowheads="1"/>
          </p:cNvSpPr>
          <p:nvPr/>
        </p:nvSpPr>
        <p:spPr bwMode="auto">
          <a:xfrm>
            <a:off x="8655042" y="2439865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44" name="Oval 10"/>
          <p:cNvSpPr>
            <a:spLocks noChangeArrowheads="1"/>
          </p:cNvSpPr>
          <p:nvPr/>
        </p:nvSpPr>
        <p:spPr bwMode="auto">
          <a:xfrm>
            <a:off x="6080124" y="2371307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45" name="Text Box 89"/>
          <p:cNvSpPr txBox="1">
            <a:spLocks noChangeArrowheads="1"/>
          </p:cNvSpPr>
          <p:nvPr/>
        </p:nvSpPr>
        <p:spPr bwMode="auto">
          <a:xfrm>
            <a:off x="8425527" y="2615756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46" name="Text Box 89"/>
          <p:cNvSpPr txBox="1">
            <a:spLocks noChangeArrowheads="1"/>
          </p:cNvSpPr>
          <p:nvPr/>
        </p:nvSpPr>
        <p:spPr bwMode="auto">
          <a:xfrm>
            <a:off x="5828043" y="2487497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-1</a:t>
            </a:r>
            <a:endParaRPr lang="ru-RU" sz="2400" b="1" dirty="0"/>
          </a:p>
        </p:txBody>
      </p:sp>
      <p:sp>
        <p:nvSpPr>
          <p:cNvPr id="47" name="Text Box 89"/>
          <p:cNvSpPr txBox="1">
            <a:spLocks noChangeArrowheads="1"/>
          </p:cNvSpPr>
          <p:nvPr/>
        </p:nvSpPr>
        <p:spPr bwMode="auto">
          <a:xfrm>
            <a:off x="6244428" y="2401739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0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418795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40085" y="108818"/>
            <a:ext cx="9258336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Вспомним алгоритм построения графика квадратичной функции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C41D55D-47BB-4C27-B60F-026EF8C463A2}" type="datetime1">
              <a:rPr lang="ru-RU"/>
              <a:pPr>
                <a:defRPr/>
              </a:pPr>
              <a:t>17.09.2020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6118B7-2F0E-496A-BBF8-A49B3DA5AB65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000000"/>
                </a:solidFill>
                <a:cs typeface="Times New Roman" pitchFamily="18" charset="0"/>
              </a:rPr>
              <a:t>Чтобы построить график квадратичной функции, нужно:</a:t>
            </a:r>
            <a:endParaRPr lang="ru-RU" sz="2800" b="1" dirty="0"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800" dirty="0" smtClean="0">
                <a:solidFill>
                  <a:srgbClr val="800000"/>
                </a:solidFill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800000"/>
                </a:solidFill>
                <a:cs typeface="Times New Roman" pitchFamily="18" charset="0"/>
              </a:rPr>
              <a:t>5)</a:t>
            </a:r>
            <a:r>
              <a:rPr lang="ru-RU" sz="2800" dirty="0" smtClean="0">
                <a:solidFill>
                  <a:srgbClr val="000000"/>
                </a:solidFill>
                <a:cs typeface="Times New Roman" pitchFamily="18" charset="0"/>
              </a:rPr>
              <a:t> Найти точки пересечения параболы с осью </a:t>
            </a:r>
            <a:r>
              <a:rPr lang="ru-RU" sz="2800" i="1" dirty="0" smtClean="0">
                <a:solidFill>
                  <a:srgbClr val="000000"/>
                </a:solidFill>
                <a:cs typeface="Times New Roman" pitchFamily="18" charset="0"/>
              </a:rPr>
              <a:t>ОУ</a:t>
            </a:r>
            <a:endParaRPr lang="ru-RU" sz="2800" dirty="0" smtClean="0">
              <a:solidFill>
                <a:srgbClr val="000000"/>
              </a:solidFill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000000"/>
                </a:solidFill>
              </a:rPr>
              <a:t>  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000000"/>
                </a:solidFill>
              </a:rPr>
              <a:t>точка с координатой (0;с)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02950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012" y="409676"/>
            <a:ext cx="8229600" cy="9906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Пример</a:t>
            </a:r>
            <a:endParaRPr lang="ru-RU" sz="5400" b="1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ru-RU" sz="6000" b="0" i="1" smtClean="0">
                        <a:latin typeface="Cambria Math" panose="02040503050406030204" pitchFamily="18" charset="0"/>
                      </a:rPr>
                      <m:t>у=</m:t>
                    </m:r>
                    <m:sSup>
                      <m:sSupPr>
                        <m:ctrlPr>
                          <a:rPr lang="ru-RU" sz="6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6000" b="0" i="1" smtClean="0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6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6000" b="0" i="0" smtClean="0">
                        <a:latin typeface="Cambria Math" panose="02040503050406030204" pitchFamily="18" charset="0"/>
                      </a:rPr>
                      <m:t>−4х−5</m:t>
                    </m:r>
                  </m:oMath>
                </a14:m>
                <a:r>
                  <a:rPr lang="ru-RU" dirty="0" smtClean="0"/>
                  <a:t>, </a:t>
                </a:r>
              </a:p>
              <a:p>
                <a:r>
                  <a:rPr lang="ru-RU" sz="3600" dirty="0" smtClean="0"/>
                  <a:t>Точка пересечения </a:t>
                </a:r>
              </a:p>
              <a:p>
                <a:r>
                  <a:rPr lang="ru-RU" sz="3600" dirty="0" smtClean="0"/>
                  <a:t>с осью ОУ</a:t>
                </a:r>
              </a:p>
              <a:p>
                <a:r>
                  <a:rPr lang="ru-RU" sz="3600" dirty="0" smtClean="0"/>
                  <a:t>(0; - 5 )</a:t>
                </a:r>
                <a:endParaRPr lang="ru-RU" sz="3200" dirty="0"/>
              </a:p>
              <a:p>
                <a:endParaRPr lang="ru-RU" sz="32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 l="-1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4003672" y="1688183"/>
            <a:ext cx="5140326" cy="4803775"/>
            <a:chOff x="1029" y="948"/>
            <a:chExt cx="3238" cy="3026"/>
          </a:xfrm>
        </p:grpSpPr>
        <p:grpSp>
          <p:nvGrpSpPr>
            <p:cNvPr id="5" name="Group 43"/>
            <p:cNvGrpSpPr>
              <a:grpSpLocks/>
            </p:cNvGrpSpPr>
            <p:nvPr/>
          </p:nvGrpSpPr>
          <p:grpSpPr bwMode="auto">
            <a:xfrm>
              <a:off x="1029" y="948"/>
              <a:ext cx="3185" cy="3026"/>
              <a:chOff x="1029" y="948"/>
              <a:chExt cx="3185" cy="3026"/>
            </a:xfrm>
          </p:grpSpPr>
          <p:grpSp>
            <p:nvGrpSpPr>
              <p:cNvPr id="7" name="Group 44"/>
              <p:cNvGrpSpPr>
                <a:grpSpLocks/>
              </p:cNvGrpSpPr>
              <p:nvPr/>
            </p:nvGrpSpPr>
            <p:grpSpPr bwMode="auto">
              <a:xfrm>
                <a:off x="1029" y="948"/>
                <a:ext cx="3185" cy="3026"/>
                <a:chOff x="2372" y="203"/>
                <a:chExt cx="3185" cy="3026"/>
              </a:xfrm>
            </p:grpSpPr>
            <p:sp>
              <p:nvSpPr>
                <p:cNvPr id="9" name="Freeform 45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" name="Freeform 46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>
                    <a:gd name="T0" fmla="*/ 0 w 3124"/>
                    <a:gd name="T1" fmla="*/ 0 h 8"/>
                    <a:gd name="T2" fmla="*/ 3124 w 3124"/>
                    <a:gd name="T3" fmla="*/ 8 h 8"/>
                    <a:gd name="T4" fmla="*/ 0 60000 65536"/>
                    <a:gd name="T5" fmla="*/ 0 60000 65536"/>
                    <a:gd name="T6" fmla="*/ 0 w 3124"/>
                    <a:gd name="T7" fmla="*/ 0 h 8"/>
                    <a:gd name="T8" fmla="*/ 3124 w 3124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" name="Freeform 47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>
                    <a:gd name="T0" fmla="*/ 0 w 8"/>
                    <a:gd name="T1" fmla="*/ 0 h 2994"/>
                    <a:gd name="T2" fmla="*/ 8 w 8"/>
                    <a:gd name="T3" fmla="*/ 2994 h 2994"/>
                    <a:gd name="T4" fmla="*/ 0 60000 65536"/>
                    <a:gd name="T5" fmla="*/ 0 60000 65536"/>
                    <a:gd name="T6" fmla="*/ 0 w 8"/>
                    <a:gd name="T7" fmla="*/ 0 h 2994"/>
                    <a:gd name="T8" fmla="*/ 8 w 8"/>
                    <a:gd name="T9" fmla="*/ 2994 h 2994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" name="Line 48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" name="Freeform 49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>
                    <a:gd name="T0" fmla="*/ 0 w 3124"/>
                    <a:gd name="T1" fmla="*/ 0 h 8"/>
                    <a:gd name="T2" fmla="*/ 3124 w 3124"/>
                    <a:gd name="T3" fmla="*/ 8 h 8"/>
                    <a:gd name="T4" fmla="*/ 0 60000 65536"/>
                    <a:gd name="T5" fmla="*/ 0 60000 65536"/>
                    <a:gd name="T6" fmla="*/ 0 w 3124"/>
                    <a:gd name="T7" fmla="*/ 0 h 8"/>
                    <a:gd name="T8" fmla="*/ 3124 w 3124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" name="Freeform 50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>
                    <a:gd name="T0" fmla="*/ 0 w 3131"/>
                    <a:gd name="T1" fmla="*/ 8 h 8"/>
                    <a:gd name="T2" fmla="*/ 3131 w 3131"/>
                    <a:gd name="T3" fmla="*/ 0 h 8"/>
                    <a:gd name="T4" fmla="*/ 0 60000 65536"/>
                    <a:gd name="T5" fmla="*/ 0 60000 65536"/>
                    <a:gd name="T6" fmla="*/ 0 w 3131"/>
                    <a:gd name="T7" fmla="*/ 0 h 8"/>
                    <a:gd name="T8" fmla="*/ 3131 w 3131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" name="Freeform 51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>
                    <a:gd name="T0" fmla="*/ 0 w 3131"/>
                    <a:gd name="T1" fmla="*/ 8 h 8"/>
                    <a:gd name="T2" fmla="*/ 3131 w 3131"/>
                    <a:gd name="T3" fmla="*/ 0 h 8"/>
                    <a:gd name="T4" fmla="*/ 0 60000 65536"/>
                    <a:gd name="T5" fmla="*/ 0 60000 65536"/>
                    <a:gd name="T6" fmla="*/ 0 w 3131"/>
                    <a:gd name="T7" fmla="*/ 0 h 8"/>
                    <a:gd name="T8" fmla="*/ 3131 w 3131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Freeform 52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>
                    <a:gd name="T0" fmla="*/ 0 w 3132"/>
                    <a:gd name="T1" fmla="*/ 0 h 8"/>
                    <a:gd name="T2" fmla="*/ 3132 w 3132"/>
                    <a:gd name="T3" fmla="*/ 8 h 8"/>
                    <a:gd name="T4" fmla="*/ 0 60000 65536"/>
                    <a:gd name="T5" fmla="*/ 0 60000 65536"/>
                    <a:gd name="T6" fmla="*/ 0 w 3132"/>
                    <a:gd name="T7" fmla="*/ 0 h 8"/>
                    <a:gd name="T8" fmla="*/ 3132 w 3132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Freeform 53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>
                    <a:gd name="T0" fmla="*/ 0 w 3107"/>
                    <a:gd name="T1" fmla="*/ 8 h 8"/>
                    <a:gd name="T2" fmla="*/ 3107 w 3107"/>
                    <a:gd name="T3" fmla="*/ 0 h 8"/>
                    <a:gd name="T4" fmla="*/ 0 60000 65536"/>
                    <a:gd name="T5" fmla="*/ 0 60000 65536"/>
                    <a:gd name="T6" fmla="*/ 0 w 3107"/>
                    <a:gd name="T7" fmla="*/ 0 h 8"/>
                    <a:gd name="T8" fmla="*/ 3107 w 3107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Freeform 54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>
                    <a:gd name="T0" fmla="*/ 0 w 3107"/>
                    <a:gd name="T1" fmla="*/ 8 h 8"/>
                    <a:gd name="T2" fmla="*/ 3107 w 3107"/>
                    <a:gd name="T3" fmla="*/ 0 h 8"/>
                    <a:gd name="T4" fmla="*/ 0 60000 65536"/>
                    <a:gd name="T5" fmla="*/ 0 60000 65536"/>
                    <a:gd name="T6" fmla="*/ 0 w 3107"/>
                    <a:gd name="T7" fmla="*/ 0 h 8"/>
                    <a:gd name="T8" fmla="*/ 3107 w 3107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Freeform 55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>
                    <a:gd name="T0" fmla="*/ 0 w 3123"/>
                    <a:gd name="T1" fmla="*/ 0 h 8"/>
                    <a:gd name="T2" fmla="*/ 3123 w 3123"/>
                    <a:gd name="T3" fmla="*/ 8 h 8"/>
                    <a:gd name="T4" fmla="*/ 0 60000 65536"/>
                    <a:gd name="T5" fmla="*/ 0 60000 65536"/>
                    <a:gd name="T6" fmla="*/ 0 w 3123"/>
                    <a:gd name="T7" fmla="*/ 0 h 8"/>
                    <a:gd name="T8" fmla="*/ 3123 w 3123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Freeform 56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>
                    <a:gd name="T0" fmla="*/ 0 w 3107"/>
                    <a:gd name="T1" fmla="*/ 8 h 8"/>
                    <a:gd name="T2" fmla="*/ 3107 w 3107"/>
                    <a:gd name="T3" fmla="*/ 0 h 8"/>
                    <a:gd name="T4" fmla="*/ 0 60000 65536"/>
                    <a:gd name="T5" fmla="*/ 0 60000 65536"/>
                    <a:gd name="T6" fmla="*/ 0 w 3107"/>
                    <a:gd name="T7" fmla="*/ 0 h 8"/>
                    <a:gd name="T8" fmla="*/ 3107 w 3107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Freeform 57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>
                    <a:gd name="T0" fmla="*/ 0 w 3115"/>
                    <a:gd name="T1" fmla="*/ 0 h 8"/>
                    <a:gd name="T2" fmla="*/ 3115 w 3115"/>
                    <a:gd name="T3" fmla="*/ 8 h 8"/>
                    <a:gd name="T4" fmla="*/ 0 60000 65536"/>
                    <a:gd name="T5" fmla="*/ 0 60000 65536"/>
                    <a:gd name="T6" fmla="*/ 0 w 3115"/>
                    <a:gd name="T7" fmla="*/ 0 h 8"/>
                    <a:gd name="T8" fmla="*/ 3115 w 3115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Freeform 58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>
                    <a:gd name="T0" fmla="*/ 0 w 3115"/>
                    <a:gd name="T1" fmla="*/ 0 h 8"/>
                    <a:gd name="T2" fmla="*/ 3115 w 3115"/>
                    <a:gd name="T3" fmla="*/ 8 h 8"/>
                    <a:gd name="T4" fmla="*/ 0 60000 65536"/>
                    <a:gd name="T5" fmla="*/ 0 60000 65536"/>
                    <a:gd name="T6" fmla="*/ 0 w 3115"/>
                    <a:gd name="T7" fmla="*/ 0 h 8"/>
                    <a:gd name="T8" fmla="*/ 3115 w 3115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Freeform 59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>
                    <a:gd name="T0" fmla="*/ 8 w 8"/>
                    <a:gd name="T1" fmla="*/ 0 h 3026"/>
                    <a:gd name="T2" fmla="*/ 0 w 8"/>
                    <a:gd name="T3" fmla="*/ 3026 h 3026"/>
                    <a:gd name="T4" fmla="*/ 0 60000 65536"/>
                    <a:gd name="T5" fmla="*/ 0 60000 65536"/>
                    <a:gd name="T6" fmla="*/ 0 w 8"/>
                    <a:gd name="T7" fmla="*/ 0 h 3026"/>
                    <a:gd name="T8" fmla="*/ 8 w 8"/>
                    <a:gd name="T9" fmla="*/ 3026 h 302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Freeform 60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Freeform 61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Freeform 62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>
                    <a:gd name="T0" fmla="*/ 9 w 9"/>
                    <a:gd name="T1" fmla="*/ 0 h 3010"/>
                    <a:gd name="T2" fmla="*/ 0 w 9"/>
                    <a:gd name="T3" fmla="*/ 3010 h 3010"/>
                    <a:gd name="T4" fmla="*/ 0 60000 65536"/>
                    <a:gd name="T5" fmla="*/ 0 60000 65536"/>
                    <a:gd name="T6" fmla="*/ 0 w 9"/>
                    <a:gd name="T7" fmla="*/ 0 h 3010"/>
                    <a:gd name="T8" fmla="*/ 9 w 9"/>
                    <a:gd name="T9" fmla="*/ 3010 h 301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Freeform 63"/>
                <p:cNvSpPr>
                  <a:spLocks/>
                </p:cNvSpPr>
                <p:nvPr/>
              </p:nvSpPr>
              <p:spPr bwMode="auto">
                <a:xfrm>
                  <a:off x="4241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Freeform 64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Freeform 65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Freeform 66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Freeform 67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" name="Freeform 52"/>
                <p:cNvSpPr>
                  <a:spLocks/>
                </p:cNvSpPr>
                <p:nvPr/>
              </p:nvSpPr>
              <p:spPr bwMode="auto">
                <a:xfrm>
                  <a:off x="2372" y="1658"/>
                  <a:ext cx="3132" cy="8"/>
                </a:xfrm>
                <a:custGeom>
                  <a:avLst/>
                  <a:gdLst>
                    <a:gd name="T0" fmla="*/ 0 w 3132"/>
                    <a:gd name="T1" fmla="*/ 0 h 8"/>
                    <a:gd name="T2" fmla="*/ 3132 w 3132"/>
                    <a:gd name="T3" fmla="*/ 8 h 8"/>
                    <a:gd name="T4" fmla="*/ 0 60000 65536"/>
                    <a:gd name="T5" fmla="*/ 0 60000 65536"/>
                    <a:gd name="T6" fmla="*/ 0 w 3132"/>
                    <a:gd name="T7" fmla="*/ 0 h 8"/>
                    <a:gd name="T8" fmla="*/ 3132 w 3132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" name="Line 68"/>
              <p:cNvSpPr>
                <a:spLocks noChangeShapeType="1"/>
              </p:cNvSpPr>
              <p:nvPr/>
            </p:nvSpPr>
            <p:spPr bwMode="auto">
              <a:xfrm>
                <a:off x="1066" y="2455"/>
                <a:ext cx="3106" cy="0"/>
              </a:xfrm>
              <a:prstGeom prst="line">
                <a:avLst/>
              </a:prstGeom>
              <a:noFill/>
              <a:ln w="9525" cap="rnd">
                <a:solidFill>
                  <a:schemeClr val="bg2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Line 69"/>
            <p:cNvSpPr>
              <a:spLocks noChangeShapeType="1"/>
            </p:cNvSpPr>
            <p:nvPr/>
          </p:nvSpPr>
          <p:spPr bwMode="auto">
            <a:xfrm>
              <a:off x="1183" y="1461"/>
              <a:ext cx="30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0" name="Group 2"/>
          <p:cNvGrpSpPr>
            <a:grpSpLocks/>
          </p:cNvGrpSpPr>
          <p:nvPr/>
        </p:nvGrpSpPr>
        <p:grpSpPr bwMode="auto">
          <a:xfrm>
            <a:off x="6092824" y="1628800"/>
            <a:ext cx="2889249" cy="4803775"/>
            <a:chOff x="2362" y="399"/>
            <a:chExt cx="1820" cy="3508"/>
          </a:xfrm>
        </p:grpSpPr>
        <p:sp>
          <p:nvSpPr>
            <p:cNvPr id="61" name="Text Box 3"/>
            <p:cNvSpPr txBox="1">
              <a:spLocks noChangeArrowheads="1"/>
            </p:cNvSpPr>
            <p:nvPr/>
          </p:nvSpPr>
          <p:spPr bwMode="auto">
            <a:xfrm>
              <a:off x="3970" y="1335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sz="2400" dirty="0"/>
                <a:t>х</a:t>
              </a:r>
            </a:p>
          </p:txBody>
        </p:sp>
        <p:sp>
          <p:nvSpPr>
            <p:cNvPr id="62" name="Text Box 4"/>
            <p:cNvSpPr txBox="1">
              <a:spLocks noChangeArrowheads="1"/>
            </p:cNvSpPr>
            <p:nvPr/>
          </p:nvSpPr>
          <p:spPr bwMode="auto">
            <a:xfrm>
              <a:off x="2362" y="399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sz="2400" dirty="0"/>
                <a:t>у</a:t>
              </a:r>
            </a:p>
          </p:txBody>
        </p:sp>
        <p:sp>
          <p:nvSpPr>
            <p:cNvPr id="63" name="Line 5"/>
            <p:cNvSpPr>
              <a:spLocks noChangeShapeType="1"/>
            </p:cNvSpPr>
            <p:nvPr/>
          </p:nvSpPr>
          <p:spPr bwMode="auto">
            <a:xfrm flipV="1">
              <a:off x="2626" y="432"/>
              <a:ext cx="4" cy="347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66" name="Прямая соединительная линия 65"/>
          <p:cNvCxnSpPr/>
          <p:nvPr/>
        </p:nvCxnSpPr>
        <p:spPr>
          <a:xfrm>
            <a:off x="7370757" y="2441140"/>
            <a:ext cx="0" cy="974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10"/>
          <p:cNvSpPr>
            <a:spLocks noChangeArrowheads="1"/>
          </p:cNvSpPr>
          <p:nvPr/>
        </p:nvSpPr>
        <p:spPr bwMode="auto">
          <a:xfrm>
            <a:off x="7277097" y="5956971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68" name="Text Box 89"/>
          <p:cNvSpPr txBox="1">
            <a:spLocks noChangeArrowheads="1"/>
          </p:cNvSpPr>
          <p:nvPr/>
        </p:nvSpPr>
        <p:spPr bwMode="auto">
          <a:xfrm>
            <a:off x="6011068" y="4316454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-5</a:t>
            </a:r>
            <a:endParaRPr lang="ru-RU" sz="2400" b="1" dirty="0"/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 flipV="1">
            <a:off x="6474616" y="6034757"/>
            <a:ext cx="196852" cy="63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 Box 89"/>
          <p:cNvSpPr txBox="1">
            <a:spLocks noChangeArrowheads="1"/>
          </p:cNvSpPr>
          <p:nvPr/>
        </p:nvSpPr>
        <p:spPr bwMode="auto">
          <a:xfrm>
            <a:off x="7140570" y="2585271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42" name="Line 104"/>
          <p:cNvSpPr>
            <a:spLocks noChangeShapeType="1"/>
          </p:cNvSpPr>
          <p:nvPr/>
        </p:nvSpPr>
        <p:spPr bwMode="auto">
          <a:xfrm flipV="1">
            <a:off x="7386625" y="1782492"/>
            <a:ext cx="30168" cy="4501233"/>
          </a:xfrm>
          <a:prstGeom prst="line">
            <a:avLst/>
          </a:prstGeom>
          <a:noFill/>
          <a:ln w="7620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" name="Oval 10"/>
          <p:cNvSpPr>
            <a:spLocks noChangeArrowheads="1"/>
          </p:cNvSpPr>
          <p:nvPr/>
        </p:nvSpPr>
        <p:spPr bwMode="auto">
          <a:xfrm>
            <a:off x="8552530" y="2443019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44" name="Oval 10"/>
          <p:cNvSpPr>
            <a:spLocks noChangeArrowheads="1"/>
          </p:cNvSpPr>
          <p:nvPr/>
        </p:nvSpPr>
        <p:spPr bwMode="auto">
          <a:xfrm>
            <a:off x="6408731" y="4457594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45" name="Text Box 89"/>
          <p:cNvSpPr txBox="1">
            <a:spLocks noChangeArrowheads="1"/>
          </p:cNvSpPr>
          <p:nvPr/>
        </p:nvSpPr>
        <p:spPr bwMode="auto">
          <a:xfrm>
            <a:off x="8425527" y="2615756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46" name="Text Box 89"/>
          <p:cNvSpPr txBox="1">
            <a:spLocks noChangeArrowheads="1"/>
          </p:cNvSpPr>
          <p:nvPr/>
        </p:nvSpPr>
        <p:spPr bwMode="auto">
          <a:xfrm>
            <a:off x="5828043" y="2487497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-1</a:t>
            </a:r>
            <a:endParaRPr lang="ru-RU" sz="2400" b="1" dirty="0"/>
          </a:p>
        </p:txBody>
      </p:sp>
      <p:sp>
        <p:nvSpPr>
          <p:cNvPr id="47" name="Text Box 89"/>
          <p:cNvSpPr txBox="1">
            <a:spLocks noChangeArrowheads="1"/>
          </p:cNvSpPr>
          <p:nvPr/>
        </p:nvSpPr>
        <p:spPr bwMode="auto">
          <a:xfrm>
            <a:off x="6244428" y="2401739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0</a:t>
            </a:r>
            <a:endParaRPr lang="ru-RU" sz="2400" b="1" dirty="0"/>
          </a:p>
        </p:txBody>
      </p:sp>
      <p:sp>
        <p:nvSpPr>
          <p:cNvPr id="48" name="Text Box 89"/>
          <p:cNvSpPr txBox="1">
            <a:spLocks noChangeArrowheads="1"/>
          </p:cNvSpPr>
          <p:nvPr/>
        </p:nvSpPr>
        <p:spPr bwMode="auto">
          <a:xfrm>
            <a:off x="6065834" y="5758677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-9</a:t>
            </a:r>
            <a:endParaRPr lang="ru-RU" sz="2400" b="1" dirty="0"/>
          </a:p>
        </p:txBody>
      </p:sp>
      <p:sp>
        <p:nvSpPr>
          <p:cNvPr id="49" name="Oval 10"/>
          <p:cNvSpPr>
            <a:spLocks noChangeArrowheads="1"/>
          </p:cNvSpPr>
          <p:nvPr/>
        </p:nvSpPr>
        <p:spPr bwMode="auto">
          <a:xfrm>
            <a:off x="6065834" y="2400177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32" name="Овал 31"/>
          <p:cNvSpPr/>
          <p:nvPr/>
        </p:nvSpPr>
        <p:spPr>
          <a:xfrm>
            <a:off x="4716016" y="1219200"/>
            <a:ext cx="1692715" cy="86744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196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/>
      <p:bldP spid="44" grpId="0" animBg="1"/>
      <p:bldP spid="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40085" y="108818"/>
            <a:ext cx="9258336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Вспомним алгоритм построения графика квадратичной функции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C41D55D-47BB-4C27-B60F-026EF8C463A2}" type="datetime1">
              <a:rPr lang="ru-RU"/>
              <a:pPr>
                <a:defRPr/>
              </a:pPr>
              <a:t>17.09.2020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6118B7-2F0E-496A-BBF8-A49B3DA5AB65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000000"/>
                </a:solidFill>
                <a:cs typeface="Times New Roman" pitchFamily="18" charset="0"/>
              </a:rPr>
              <a:t>Чтобы построить график квадратичной функции, нужно:</a:t>
            </a:r>
            <a:endParaRPr lang="ru-RU" sz="2800" b="1" dirty="0"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800" dirty="0" smtClean="0">
                <a:solidFill>
                  <a:srgbClr val="800000"/>
                </a:solidFill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800000"/>
                </a:solidFill>
                <a:cs typeface="Times New Roman" pitchFamily="18" charset="0"/>
              </a:rPr>
              <a:t>6)</a:t>
            </a:r>
            <a:r>
              <a:rPr lang="ru-RU" sz="2800" dirty="0" smtClean="0">
                <a:solidFill>
                  <a:srgbClr val="000000"/>
                </a:solidFill>
                <a:cs typeface="Times New Roman" pitchFamily="18" charset="0"/>
              </a:rPr>
              <a:t> Найти дополнительные точки и использовать симметричность относительно оси ОУ</a:t>
            </a:r>
            <a:endParaRPr lang="ru-RU" sz="3600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33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012" y="409676"/>
            <a:ext cx="8229600" cy="9906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Пример</a:t>
            </a:r>
            <a:endParaRPr lang="ru-RU" sz="5400" b="1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ru-RU" sz="6000" b="0" i="1" smtClean="0">
                        <a:latin typeface="Cambria Math" panose="02040503050406030204" pitchFamily="18" charset="0"/>
                      </a:rPr>
                      <m:t>у=</m:t>
                    </m:r>
                    <m:sSup>
                      <m:sSupPr>
                        <m:ctrlPr>
                          <a:rPr lang="ru-RU" sz="6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6000" b="0" i="1" smtClean="0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6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6000" b="0" i="0" smtClean="0">
                        <a:latin typeface="Cambria Math" panose="02040503050406030204" pitchFamily="18" charset="0"/>
                      </a:rPr>
                      <m:t>−4х−5</m:t>
                    </m:r>
                  </m:oMath>
                </a14:m>
                <a:r>
                  <a:rPr lang="ru-RU" dirty="0" smtClean="0"/>
                  <a:t>, </a:t>
                </a:r>
              </a:p>
              <a:p>
                <a:endParaRPr lang="ru-RU" sz="32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4003672" y="1688183"/>
            <a:ext cx="5140326" cy="4803775"/>
            <a:chOff x="1029" y="948"/>
            <a:chExt cx="3238" cy="3026"/>
          </a:xfrm>
        </p:grpSpPr>
        <p:grpSp>
          <p:nvGrpSpPr>
            <p:cNvPr id="5" name="Group 43"/>
            <p:cNvGrpSpPr>
              <a:grpSpLocks/>
            </p:cNvGrpSpPr>
            <p:nvPr/>
          </p:nvGrpSpPr>
          <p:grpSpPr bwMode="auto">
            <a:xfrm>
              <a:off x="1029" y="948"/>
              <a:ext cx="3185" cy="3026"/>
              <a:chOff x="1029" y="948"/>
              <a:chExt cx="3185" cy="3026"/>
            </a:xfrm>
          </p:grpSpPr>
          <p:grpSp>
            <p:nvGrpSpPr>
              <p:cNvPr id="7" name="Group 44"/>
              <p:cNvGrpSpPr>
                <a:grpSpLocks/>
              </p:cNvGrpSpPr>
              <p:nvPr/>
            </p:nvGrpSpPr>
            <p:grpSpPr bwMode="auto">
              <a:xfrm>
                <a:off x="1029" y="948"/>
                <a:ext cx="3185" cy="3026"/>
                <a:chOff x="2372" y="203"/>
                <a:chExt cx="3185" cy="3026"/>
              </a:xfrm>
            </p:grpSpPr>
            <p:sp>
              <p:nvSpPr>
                <p:cNvPr id="9" name="Freeform 45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" name="Freeform 46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>
                    <a:gd name="T0" fmla="*/ 0 w 3124"/>
                    <a:gd name="T1" fmla="*/ 0 h 8"/>
                    <a:gd name="T2" fmla="*/ 3124 w 3124"/>
                    <a:gd name="T3" fmla="*/ 8 h 8"/>
                    <a:gd name="T4" fmla="*/ 0 60000 65536"/>
                    <a:gd name="T5" fmla="*/ 0 60000 65536"/>
                    <a:gd name="T6" fmla="*/ 0 w 3124"/>
                    <a:gd name="T7" fmla="*/ 0 h 8"/>
                    <a:gd name="T8" fmla="*/ 3124 w 3124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" name="Freeform 47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>
                    <a:gd name="T0" fmla="*/ 0 w 8"/>
                    <a:gd name="T1" fmla="*/ 0 h 2994"/>
                    <a:gd name="T2" fmla="*/ 8 w 8"/>
                    <a:gd name="T3" fmla="*/ 2994 h 2994"/>
                    <a:gd name="T4" fmla="*/ 0 60000 65536"/>
                    <a:gd name="T5" fmla="*/ 0 60000 65536"/>
                    <a:gd name="T6" fmla="*/ 0 w 8"/>
                    <a:gd name="T7" fmla="*/ 0 h 2994"/>
                    <a:gd name="T8" fmla="*/ 8 w 8"/>
                    <a:gd name="T9" fmla="*/ 2994 h 2994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" name="Line 48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" name="Freeform 49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>
                    <a:gd name="T0" fmla="*/ 0 w 3124"/>
                    <a:gd name="T1" fmla="*/ 0 h 8"/>
                    <a:gd name="T2" fmla="*/ 3124 w 3124"/>
                    <a:gd name="T3" fmla="*/ 8 h 8"/>
                    <a:gd name="T4" fmla="*/ 0 60000 65536"/>
                    <a:gd name="T5" fmla="*/ 0 60000 65536"/>
                    <a:gd name="T6" fmla="*/ 0 w 3124"/>
                    <a:gd name="T7" fmla="*/ 0 h 8"/>
                    <a:gd name="T8" fmla="*/ 3124 w 3124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" name="Freeform 50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>
                    <a:gd name="T0" fmla="*/ 0 w 3131"/>
                    <a:gd name="T1" fmla="*/ 8 h 8"/>
                    <a:gd name="T2" fmla="*/ 3131 w 3131"/>
                    <a:gd name="T3" fmla="*/ 0 h 8"/>
                    <a:gd name="T4" fmla="*/ 0 60000 65536"/>
                    <a:gd name="T5" fmla="*/ 0 60000 65536"/>
                    <a:gd name="T6" fmla="*/ 0 w 3131"/>
                    <a:gd name="T7" fmla="*/ 0 h 8"/>
                    <a:gd name="T8" fmla="*/ 3131 w 3131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" name="Freeform 51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>
                    <a:gd name="T0" fmla="*/ 0 w 3131"/>
                    <a:gd name="T1" fmla="*/ 8 h 8"/>
                    <a:gd name="T2" fmla="*/ 3131 w 3131"/>
                    <a:gd name="T3" fmla="*/ 0 h 8"/>
                    <a:gd name="T4" fmla="*/ 0 60000 65536"/>
                    <a:gd name="T5" fmla="*/ 0 60000 65536"/>
                    <a:gd name="T6" fmla="*/ 0 w 3131"/>
                    <a:gd name="T7" fmla="*/ 0 h 8"/>
                    <a:gd name="T8" fmla="*/ 3131 w 3131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Freeform 52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>
                    <a:gd name="T0" fmla="*/ 0 w 3132"/>
                    <a:gd name="T1" fmla="*/ 0 h 8"/>
                    <a:gd name="T2" fmla="*/ 3132 w 3132"/>
                    <a:gd name="T3" fmla="*/ 8 h 8"/>
                    <a:gd name="T4" fmla="*/ 0 60000 65536"/>
                    <a:gd name="T5" fmla="*/ 0 60000 65536"/>
                    <a:gd name="T6" fmla="*/ 0 w 3132"/>
                    <a:gd name="T7" fmla="*/ 0 h 8"/>
                    <a:gd name="T8" fmla="*/ 3132 w 3132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Freeform 53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>
                    <a:gd name="T0" fmla="*/ 0 w 3107"/>
                    <a:gd name="T1" fmla="*/ 8 h 8"/>
                    <a:gd name="T2" fmla="*/ 3107 w 3107"/>
                    <a:gd name="T3" fmla="*/ 0 h 8"/>
                    <a:gd name="T4" fmla="*/ 0 60000 65536"/>
                    <a:gd name="T5" fmla="*/ 0 60000 65536"/>
                    <a:gd name="T6" fmla="*/ 0 w 3107"/>
                    <a:gd name="T7" fmla="*/ 0 h 8"/>
                    <a:gd name="T8" fmla="*/ 3107 w 3107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Freeform 54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>
                    <a:gd name="T0" fmla="*/ 0 w 3107"/>
                    <a:gd name="T1" fmla="*/ 8 h 8"/>
                    <a:gd name="T2" fmla="*/ 3107 w 3107"/>
                    <a:gd name="T3" fmla="*/ 0 h 8"/>
                    <a:gd name="T4" fmla="*/ 0 60000 65536"/>
                    <a:gd name="T5" fmla="*/ 0 60000 65536"/>
                    <a:gd name="T6" fmla="*/ 0 w 3107"/>
                    <a:gd name="T7" fmla="*/ 0 h 8"/>
                    <a:gd name="T8" fmla="*/ 3107 w 3107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Freeform 55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>
                    <a:gd name="T0" fmla="*/ 0 w 3123"/>
                    <a:gd name="T1" fmla="*/ 0 h 8"/>
                    <a:gd name="T2" fmla="*/ 3123 w 3123"/>
                    <a:gd name="T3" fmla="*/ 8 h 8"/>
                    <a:gd name="T4" fmla="*/ 0 60000 65536"/>
                    <a:gd name="T5" fmla="*/ 0 60000 65536"/>
                    <a:gd name="T6" fmla="*/ 0 w 3123"/>
                    <a:gd name="T7" fmla="*/ 0 h 8"/>
                    <a:gd name="T8" fmla="*/ 3123 w 3123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Freeform 56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>
                    <a:gd name="T0" fmla="*/ 0 w 3107"/>
                    <a:gd name="T1" fmla="*/ 8 h 8"/>
                    <a:gd name="T2" fmla="*/ 3107 w 3107"/>
                    <a:gd name="T3" fmla="*/ 0 h 8"/>
                    <a:gd name="T4" fmla="*/ 0 60000 65536"/>
                    <a:gd name="T5" fmla="*/ 0 60000 65536"/>
                    <a:gd name="T6" fmla="*/ 0 w 3107"/>
                    <a:gd name="T7" fmla="*/ 0 h 8"/>
                    <a:gd name="T8" fmla="*/ 3107 w 3107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Freeform 57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>
                    <a:gd name="T0" fmla="*/ 0 w 3115"/>
                    <a:gd name="T1" fmla="*/ 0 h 8"/>
                    <a:gd name="T2" fmla="*/ 3115 w 3115"/>
                    <a:gd name="T3" fmla="*/ 8 h 8"/>
                    <a:gd name="T4" fmla="*/ 0 60000 65536"/>
                    <a:gd name="T5" fmla="*/ 0 60000 65536"/>
                    <a:gd name="T6" fmla="*/ 0 w 3115"/>
                    <a:gd name="T7" fmla="*/ 0 h 8"/>
                    <a:gd name="T8" fmla="*/ 3115 w 3115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Freeform 58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>
                    <a:gd name="T0" fmla="*/ 0 w 3115"/>
                    <a:gd name="T1" fmla="*/ 0 h 8"/>
                    <a:gd name="T2" fmla="*/ 3115 w 3115"/>
                    <a:gd name="T3" fmla="*/ 8 h 8"/>
                    <a:gd name="T4" fmla="*/ 0 60000 65536"/>
                    <a:gd name="T5" fmla="*/ 0 60000 65536"/>
                    <a:gd name="T6" fmla="*/ 0 w 3115"/>
                    <a:gd name="T7" fmla="*/ 0 h 8"/>
                    <a:gd name="T8" fmla="*/ 3115 w 3115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Freeform 59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>
                    <a:gd name="T0" fmla="*/ 8 w 8"/>
                    <a:gd name="T1" fmla="*/ 0 h 3026"/>
                    <a:gd name="T2" fmla="*/ 0 w 8"/>
                    <a:gd name="T3" fmla="*/ 3026 h 3026"/>
                    <a:gd name="T4" fmla="*/ 0 60000 65536"/>
                    <a:gd name="T5" fmla="*/ 0 60000 65536"/>
                    <a:gd name="T6" fmla="*/ 0 w 8"/>
                    <a:gd name="T7" fmla="*/ 0 h 3026"/>
                    <a:gd name="T8" fmla="*/ 8 w 8"/>
                    <a:gd name="T9" fmla="*/ 3026 h 302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Freeform 60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Freeform 61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Freeform 62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>
                    <a:gd name="T0" fmla="*/ 9 w 9"/>
                    <a:gd name="T1" fmla="*/ 0 h 3010"/>
                    <a:gd name="T2" fmla="*/ 0 w 9"/>
                    <a:gd name="T3" fmla="*/ 3010 h 3010"/>
                    <a:gd name="T4" fmla="*/ 0 60000 65536"/>
                    <a:gd name="T5" fmla="*/ 0 60000 65536"/>
                    <a:gd name="T6" fmla="*/ 0 w 9"/>
                    <a:gd name="T7" fmla="*/ 0 h 3010"/>
                    <a:gd name="T8" fmla="*/ 9 w 9"/>
                    <a:gd name="T9" fmla="*/ 3010 h 301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Freeform 63"/>
                <p:cNvSpPr>
                  <a:spLocks/>
                </p:cNvSpPr>
                <p:nvPr/>
              </p:nvSpPr>
              <p:spPr bwMode="auto">
                <a:xfrm>
                  <a:off x="4241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Freeform 64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Freeform 65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Freeform 66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Freeform 67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" name="Freeform 52"/>
                <p:cNvSpPr>
                  <a:spLocks/>
                </p:cNvSpPr>
                <p:nvPr/>
              </p:nvSpPr>
              <p:spPr bwMode="auto">
                <a:xfrm>
                  <a:off x="2372" y="1658"/>
                  <a:ext cx="3132" cy="8"/>
                </a:xfrm>
                <a:custGeom>
                  <a:avLst/>
                  <a:gdLst>
                    <a:gd name="T0" fmla="*/ 0 w 3132"/>
                    <a:gd name="T1" fmla="*/ 0 h 8"/>
                    <a:gd name="T2" fmla="*/ 3132 w 3132"/>
                    <a:gd name="T3" fmla="*/ 8 h 8"/>
                    <a:gd name="T4" fmla="*/ 0 60000 65536"/>
                    <a:gd name="T5" fmla="*/ 0 60000 65536"/>
                    <a:gd name="T6" fmla="*/ 0 w 3132"/>
                    <a:gd name="T7" fmla="*/ 0 h 8"/>
                    <a:gd name="T8" fmla="*/ 3132 w 3132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" name="Line 68"/>
              <p:cNvSpPr>
                <a:spLocks noChangeShapeType="1"/>
              </p:cNvSpPr>
              <p:nvPr/>
            </p:nvSpPr>
            <p:spPr bwMode="auto">
              <a:xfrm>
                <a:off x="1066" y="2455"/>
                <a:ext cx="3106" cy="0"/>
              </a:xfrm>
              <a:prstGeom prst="line">
                <a:avLst/>
              </a:prstGeom>
              <a:noFill/>
              <a:ln w="9525" cap="rnd">
                <a:solidFill>
                  <a:schemeClr val="bg2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Line 69"/>
            <p:cNvSpPr>
              <a:spLocks noChangeShapeType="1"/>
            </p:cNvSpPr>
            <p:nvPr/>
          </p:nvSpPr>
          <p:spPr bwMode="auto">
            <a:xfrm>
              <a:off x="1183" y="1461"/>
              <a:ext cx="30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0" name="Group 2"/>
          <p:cNvGrpSpPr>
            <a:grpSpLocks/>
          </p:cNvGrpSpPr>
          <p:nvPr/>
        </p:nvGrpSpPr>
        <p:grpSpPr bwMode="auto">
          <a:xfrm>
            <a:off x="6092824" y="1628800"/>
            <a:ext cx="2889249" cy="4803775"/>
            <a:chOff x="2362" y="399"/>
            <a:chExt cx="1820" cy="3508"/>
          </a:xfrm>
        </p:grpSpPr>
        <p:sp>
          <p:nvSpPr>
            <p:cNvPr id="61" name="Text Box 3"/>
            <p:cNvSpPr txBox="1">
              <a:spLocks noChangeArrowheads="1"/>
            </p:cNvSpPr>
            <p:nvPr/>
          </p:nvSpPr>
          <p:spPr bwMode="auto">
            <a:xfrm>
              <a:off x="3970" y="1335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sz="2400" dirty="0"/>
                <a:t>х</a:t>
              </a:r>
            </a:p>
          </p:txBody>
        </p:sp>
        <p:sp>
          <p:nvSpPr>
            <p:cNvPr id="62" name="Text Box 4"/>
            <p:cNvSpPr txBox="1">
              <a:spLocks noChangeArrowheads="1"/>
            </p:cNvSpPr>
            <p:nvPr/>
          </p:nvSpPr>
          <p:spPr bwMode="auto">
            <a:xfrm>
              <a:off x="2362" y="399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sz="2400" dirty="0"/>
                <a:t>у</a:t>
              </a:r>
            </a:p>
          </p:txBody>
        </p:sp>
        <p:sp>
          <p:nvSpPr>
            <p:cNvPr id="63" name="Line 5"/>
            <p:cNvSpPr>
              <a:spLocks noChangeShapeType="1"/>
            </p:cNvSpPr>
            <p:nvPr/>
          </p:nvSpPr>
          <p:spPr bwMode="auto">
            <a:xfrm flipV="1">
              <a:off x="2626" y="432"/>
              <a:ext cx="4" cy="347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66" name="Прямая соединительная линия 65"/>
          <p:cNvCxnSpPr/>
          <p:nvPr/>
        </p:nvCxnSpPr>
        <p:spPr>
          <a:xfrm>
            <a:off x="7370757" y="2441140"/>
            <a:ext cx="0" cy="974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10"/>
          <p:cNvSpPr>
            <a:spLocks noChangeArrowheads="1"/>
          </p:cNvSpPr>
          <p:nvPr/>
        </p:nvSpPr>
        <p:spPr bwMode="auto">
          <a:xfrm>
            <a:off x="7277097" y="5956971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68" name="Text Box 89"/>
          <p:cNvSpPr txBox="1">
            <a:spLocks noChangeArrowheads="1"/>
          </p:cNvSpPr>
          <p:nvPr/>
        </p:nvSpPr>
        <p:spPr bwMode="auto">
          <a:xfrm>
            <a:off x="6011068" y="4316454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-5</a:t>
            </a:r>
            <a:endParaRPr lang="ru-RU" sz="2400" b="1" dirty="0"/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 flipV="1">
            <a:off x="6474616" y="6034757"/>
            <a:ext cx="196852" cy="63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 Box 89"/>
          <p:cNvSpPr txBox="1">
            <a:spLocks noChangeArrowheads="1"/>
          </p:cNvSpPr>
          <p:nvPr/>
        </p:nvSpPr>
        <p:spPr bwMode="auto">
          <a:xfrm>
            <a:off x="7140570" y="2585271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42" name="Line 104"/>
          <p:cNvSpPr>
            <a:spLocks noChangeShapeType="1"/>
          </p:cNvSpPr>
          <p:nvPr/>
        </p:nvSpPr>
        <p:spPr bwMode="auto">
          <a:xfrm flipV="1">
            <a:off x="7386625" y="1782492"/>
            <a:ext cx="30168" cy="4501233"/>
          </a:xfrm>
          <a:prstGeom prst="line">
            <a:avLst/>
          </a:prstGeom>
          <a:noFill/>
          <a:ln w="7620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" name="Oval 10"/>
          <p:cNvSpPr>
            <a:spLocks noChangeArrowheads="1"/>
          </p:cNvSpPr>
          <p:nvPr/>
        </p:nvSpPr>
        <p:spPr bwMode="auto">
          <a:xfrm>
            <a:off x="8552530" y="2443019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44" name="Oval 10"/>
          <p:cNvSpPr>
            <a:spLocks noChangeArrowheads="1"/>
          </p:cNvSpPr>
          <p:nvPr/>
        </p:nvSpPr>
        <p:spPr bwMode="auto">
          <a:xfrm>
            <a:off x="6380160" y="4400428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45" name="Text Box 89"/>
          <p:cNvSpPr txBox="1">
            <a:spLocks noChangeArrowheads="1"/>
          </p:cNvSpPr>
          <p:nvPr/>
        </p:nvSpPr>
        <p:spPr bwMode="auto">
          <a:xfrm>
            <a:off x="8425527" y="2615756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46" name="Text Box 89"/>
          <p:cNvSpPr txBox="1">
            <a:spLocks noChangeArrowheads="1"/>
          </p:cNvSpPr>
          <p:nvPr/>
        </p:nvSpPr>
        <p:spPr bwMode="auto">
          <a:xfrm>
            <a:off x="5828043" y="2487497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-1</a:t>
            </a:r>
            <a:endParaRPr lang="ru-RU" sz="2400" b="1" dirty="0"/>
          </a:p>
        </p:txBody>
      </p:sp>
      <p:sp>
        <p:nvSpPr>
          <p:cNvPr id="47" name="Text Box 89"/>
          <p:cNvSpPr txBox="1">
            <a:spLocks noChangeArrowheads="1"/>
          </p:cNvSpPr>
          <p:nvPr/>
        </p:nvSpPr>
        <p:spPr bwMode="auto">
          <a:xfrm>
            <a:off x="6244428" y="2401739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0</a:t>
            </a:r>
            <a:endParaRPr lang="ru-RU" sz="2400" b="1" dirty="0"/>
          </a:p>
        </p:txBody>
      </p:sp>
      <p:sp>
        <p:nvSpPr>
          <p:cNvPr id="48" name="Text Box 89"/>
          <p:cNvSpPr txBox="1">
            <a:spLocks noChangeArrowheads="1"/>
          </p:cNvSpPr>
          <p:nvPr/>
        </p:nvSpPr>
        <p:spPr bwMode="auto">
          <a:xfrm>
            <a:off x="5964232" y="5831463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-9</a:t>
            </a:r>
            <a:endParaRPr lang="ru-RU" sz="2400" b="1" dirty="0"/>
          </a:p>
        </p:txBody>
      </p:sp>
      <p:sp>
        <p:nvSpPr>
          <p:cNvPr id="49" name="Oval 10"/>
          <p:cNvSpPr>
            <a:spLocks noChangeArrowheads="1"/>
          </p:cNvSpPr>
          <p:nvPr/>
        </p:nvSpPr>
        <p:spPr bwMode="auto">
          <a:xfrm>
            <a:off x="6065834" y="2400177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50" name="Oval 10"/>
          <p:cNvSpPr>
            <a:spLocks noChangeArrowheads="1"/>
          </p:cNvSpPr>
          <p:nvPr/>
        </p:nvSpPr>
        <p:spPr bwMode="auto">
          <a:xfrm>
            <a:off x="8097837" y="4400428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graphicFrame>
        <p:nvGraphicFramePr>
          <p:cNvPr id="32" name="Таблица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608292"/>
              </p:ext>
            </p:extLst>
          </p:nvPr>
        </p:nvGraphicFramePr>
        <p:xfrm>
          <a:off x="639762" y="2511608"/>
          <a:ext cx="2813049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7683"/>
                <a:gridCol w="937683"/>
                <a:gridCol w="937683"/>
              </a:tblGrid>
              <a:tr h="437554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х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/>
                </a:tc>
              </a:tr>
              <a:tr h="437554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у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2" name="Text Box 89"/>
          <p:cNvSpPr txBox="1">
            <a:spLocks noChangeArrowheads="1"/>
          </p:cNvSpPr>
          <p:nvPr/>
        </p:nvSpPr>
        <p:spPr bwMode="auto">
          <a:xfrm>
            <a:off x="1850622" y="2566410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1</a:t>
            </a:r>
            <a:endParaRPr lang="ru-RU" sz="2400" b="1" dirty="0"/>
          </a:p>
        </p:txBody>
      </p:sp>
      <p:sp>
        <p:nvSpPr>
          <p:cNvPr id="53" name="Text Box 89"/>
          <p:cNvSpPr txBox="1">
            <a:spLocks noChangeArrowheads="1"/>
          </p:cNvSpPr>
          <p:nvPr/>
        </p:nvSpPr>
        <p:spPr bwMode="auto">
          <a:xfrm>
            <a:off x="1711714" y="3063900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- 8</a:t>
            </a:r>
            <a:endParaRPr lang="ru-RU" sz="2400" b="1" dirty="0"/>
          </a:p>
        </p:txBody>
      </p:sp>
      <p:sp>
        <p:nvSpPr>
          <p:cNvPr id="54" name="Oval 10"/>
          <p:cNvSpPr>
            <a:spLocks noChangeArrowheads="1"/>
          </p:cNvSpPr>
          <p:nvPr/>
        </p:nvSpPr>
        <p:spPr bwMode="auto">
          <a:xfrm>
            <a:off x="6880222" y="5557535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55" name="Text Box 89"/>
          <p:cNvSpPr txBox="1">
            <a:spLocks noChangeArrowheads="1"/>
          </p:cNvSpPr>
          <p:nvPr/>
        </p:nvSpPr>
        <p:spPr bwMode="auto">
          <a:xfrm>
            <a:off x="2644770" y="2518322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sz="2400" b="1" dirty="0"/>
          </a:p>
        </p:txBody>
      </p:sp>
      <p:sp>
        <p:nvSpPr>
          <p:cNvPr id="57" name="Oval 10"/>
          <p:cNvSpPr>
            <a:spLocks noChangeArrowheads="1"/>
          </p:cNvSpPr>
          <p:nvPr/>
        </p:nvSpPr>
        <p:spPr bwMode="auto">
          <a:xfrm>
            <a:off x="7708897" y="5557534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</p:spTree>
    <p:extLst>
      <p:ext uri="{BB962C8B-B14F-4D97-AF65-F5344CB8AC3E}">
        <p14:creationId xmlns:p14="http://schemas.microsoft.com/office/powerpoint/2010/main" val="3960839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2" grpId="0"/>
      <p:bldP spid="53" grpId="0"/>
      <p:bldP spid="54" grpId="0" animBg="1"/>
      <p:bldP spid="5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40085" y="108818"/>
            <a:ext cx="9258336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Вспомним алгоритм построения графика квадратичной функции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C41D55D-47BB-4C27-B60F-026EF8C463A2}" type="datetime1">
              <a:rPr lang="ru-RU"/>
              <a:pPr>
                <a:defRPr/>
              </a:pPr>
              <a:t>17.09.2020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6118B7-2F0E-496A-BBF8-A49B3DA5AB65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000000"/>
                </a:solidFill>
                <a:cs typeface="Times New Roman" pitchFamily="18" charset="0"/>
              </a:rPr>
              <a:t>Чтобы построить график квадратичной функции, нужно:</a:t>
            </a:r>
            <a:endParaRPr lang="ru-RU" sz="2800" b="1" dirty="0"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800" dirty="0" smtClean="0">
                <a:solidFill>
                  <a:srgbClr val="800000"/>
                </a:solidFill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800000"/>
                </a:solidFill>
                <a:cs typeface="Times New Roman" pitchFamily="18" charset="0"/>
              </a:rPr>
              <a:t>7)</a:t>
            </a:r>
            <a:r>
              <a:rPr lang="ru-RU" sz="2800" dirty="0" smtClean="0">
                <a:solidFill>
                  <a:srgbClr val="000000"/>
                </a:solidFill>
                <a:cs typeface="Times New Roman" pitchFamily="18" charset="0"/>
              </a:rPr>
              <a:t> Соединить точки плавной кривой, график подписать</a:t>
            </a:r>
            <a:endParaRPr lang="ru-RU" sz="3600" b="1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5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012" y="409676"/>
            <a:ext cx="8229600" cy="9906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Пример</a:t>
            </a:r>
            <a:endParaRPr lang="ru-RU" sz="5400" b="1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ru-RU" sz="6000" b="0" i="1" smtClean="0">
                        <a:latin typeface="Cambria Math" panose="02040503050406030204" pitchFamily="18" charset="0"/>
                      </a:rPr>
                      <m:t>у=</m:t>
                    </m:r>
                    <m:sSup>
                      <m:sSupPr>
                        <m:ctrlPr>
                          <a:rPr lang="ru-RU" sz="6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6000" b="0" i="1" smtClean="0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6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6000" b="0" i="0" smtClean="0">
                        <a:latin typeface="Cambria Math" panose="02040503050406030204" pitchFamily="18" charset="0"/>
                      </a:rPr>
                      <m:t>−4х−5</m:t>
                    </m:r>
                  </m:oMath>
                </a14:m>
                <a:r>
                  <a:rPr lang="ru-RU" dirty="0" smtClean="0"/>
                  <a:t>, </a:t>
                </a:r>
              </a:p>
              <a:p>
                <a:endParaRPr lang="ru-RU" sz="32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4003672" y="1688183"/>
            <a:ext cx="5140326" cy="4803775"/>
            <a:chOff x="1029" y="948"/>
            <a:chExt cx="3238" cy="3026"/>
          </a:xfrm>
        </p:grpSpPr>
        <p:grpSp>
          <p:nvGrpSpPr>
            <p:cNvPr id="5" name="Group 43"/>
            <p:cNvGrpSpPr>
              <a:grpSpLocks/>
            </p:cNvGrpSpPr>
            <p:nvPr/>
          </p:nvGrpSpPr>
          <p:grpSpPr bwMode="auto">
            <a:xfrm>
              <a:off x="1029" y="948"/>
              <a:ext cx="3185" cy="3026"/>
              <a:chOff x="1029" y="948"/>
              <a:chExt cx="3185" cy="3026"/>
            </a:xfrm>
          </p:grpSpPr>
          <p:grpSp>
            <p:nvGrpSpPr>
              <p:cNvPr id="7" name="Group 44"/>
              <p:cNvGrpSpPr>
                <a:grpSpLocks/>
              </p:cNvGrpSpPr>
              <p:nvPr/>
            </p:nvGrpSpPr>
            <p:grpSpPr bwMode="auto">
              <a:xfrm>
                <a:off x="1029" y="948"/>
                <a:ext cx="3185" cy="3026"/>
                <a:chOff x="2372" y="203"/>
                <a:chExt cx="3185" cy="3026"/>
              </a:xfrm>
            </p:grpSpPr>
            <p:sp>
              <p:nvSpPr>
                <p:cNvPr id="9" name="Freeform 45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" name="Freeform 46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>
                    <a:gd name="T0" fmla="*/ 0 w 3124"/>
                    <a:gd name="T1" fmla="*/ 0 h 8"/>
                    <a:gd name="T2" fmla="*/ 3124 w 3124"/>
                    <a:gd name="T3" fmla="*/ 8 h 8"/>
                    <a:gd name="T4" fmla="*/ 0 60000 65536"/>
                    <a:gd name="T5" fmla="*/ 0 60000 65536"/>
                    <a:gd name="T6" fmla="*/ 0 w 3124"/>
                    <a:gd name="T7" fmla="*/ 0 h 8"/>
                    <a:gd name="T8" fmla="*/ 3124 w 3124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" name="Freeform 47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>
                    <a:gd name="T0" fmla="*/ 0 w 8"/>
                    <a:gd name="T1" fmla="*/ 0 h 2994"/>
                    <a:gd name="T2" fmla="*/ 8 w 8"/>
                    <a:gd name="T3" fmla="*/ 2994 h 2994"/>
                    <a:gd name="T4" fmla="*/ 0 60000 65536"/>
                    <a:gd name="T5" fmla="*/ 0 60000 65536"/>
                    <a:gd name="T6" fmla="*/ 0 w 8"/>
                    <a:gd name="T7" fmla="*/ 0 h 2994"/>
                    <a:gd name="T8" fmla="*/ 8 w 8"/>
                    <a:gd name="T9" fmla="*/ 2994 h 2994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" name="Line 48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" name="Freeform 49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>
                    <a:gd name="T0" fmla="*/ 0 w 3124"/>
                    <a:gd name="T1" fmla="*/ 0 h 8"/>
                    <a:gd name="T2" fmla="*/ 3124 w 3124"/>
                    <a:gd name="T3" fmla="*/ 8 h 8"/>
                    <a:gd name="T4" fmla="*/ 0 60000 65536"/>
                    <a:gd name="T5" fmla="*/ 0 60000 65536"/>
                    <a:gd name="T6" fmla="*/ 0 w 3124"/>
                    <a:gd name="T7" fmla="*/ 0 h 8"/>
                    <a:gd name="T8" fmla="*/ 3124 w 3124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" name="Freeform 50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>
                    <a:gd name="T0" fmla="*/ 0 w 3131"/>
                    <a:gd name="T1" fmla="*/ 8 h 8"/>
                    <a:gd name="T2" fmla="*/ 3131 w 3131"/>
                    <a:gd name="T3" fmla="*/ 0 h 8"/>
                    <a:gd name="T4" fmla="*/ 0 60000 65536"/>
                    <a:gd name="T5" fmla="*/ 0 60000 65536"/>
                    <a:gd name="T6" fmla="*/ 0 w 3131"/>
                    <a:gd name="T7" fmla="*/ 0 h 8"/>
                    <a:gd name="T8" fmla="*/ 3131 w 3131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" name="Freeform 51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>
                    <a:gd name="T0" fmla="*/ 0 w 3131"/>
                    <a:gd name="T1" fmla="*/ 8 h 8"/>
                    <a:gd name="T2" fmla="*/ 3131 w 3131"/>
                    <a:gd name="T3" fmla="*/ 0 h 8"/>
                    <a:gd name="T4" fmla="*/ 0 60000 65536"/>
                    <a:gd name="T5" fmla="*/ 0 60000 65536"/>
                    <a:gd name="T6" fmla="*/ 0 w 3131"/>
                    <a:gd name="T7" fmla="*/ 0 h 8"/>
                    <a:gd name="T8" fmla="*/ 3131 w 3131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Freeform 52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>
                    <a:gd name="T0" fmla="*/ 0 w 3132"/>
                    <a:gd name="T1" fmla="*/ 0 h 8"/>
                    <a:gd name="T2" fmla="*/ 3132 w 3132"/>
                    <a:gd name="T3" fmla="*/ 8 h 8"/>
                    <a:gd name="T4" fmla="*/ 0 60000 65536"/>
                    <a:gd name="T5" fmla="*/ 0 60000 65536"/>
                    <a:gd name="T6" fmla="*/ 0 w 3132"/>
                    <a:gd name="T7" fmla="*/ 0 h 8"/>
                    <a:gd name="T8" fmla="*/ 3132 w 3132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Freeform 53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>
                    <a:gd name="T0" fmla="*/ 0 w 3107"/>
                    <a:gd name="T1" fmla="*/ 8 h 8"/>
                    <a:gd name="T2" fmla="*/ 3107 w 3107"/>
                    <a:gd name="T3" fmla="*/ 0 h 8"/>
                    <a:gd name="T4" fmla="*/ 0 60000 65536"/>
                    <a:gd name="T5" fmla="*/ 0 60000 65536"/>
                    <a:gd name="T6" fmla="*/ 0 w 3107"/>
                    <a:gd name="T7" fmla="*/ 0 h 8"/>
                    <a:gd name="T8" fmla="*/ 3107 w 3107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Freeform 54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>
                    <a:gd name="T0" fmla="*/ 0 w 3107"/>
                    <a:gd name="T1" fmla="*/ 8 h 8"/>
                    <a:gd name="T2" fmla="*/ 3107 w 3107"/>
                    <a:gd name="T3" fmla="*/ 0 h 8"/>
                    <a:gd name="T4" fmla="*/ 0 60000 65536"/>
                    <a:gd name="T5" fmla="*/ 0 60000 65536"/>
                    <a:gd name="T6" fmla="*/ 0 w 3107"/>
                    <a:gd name="T7" fmla="*/ 0 h 8"/>
                    <a:gd name="T8" fmla="*/ 3107 w 3107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Freeform 55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>
                    <a:gd name="T0" fmla="*/ 0 w 3123"/>
                    <a:gd name="T1" fmla="*/ 0 h 8"/>
                    <a:gd name="T2" fmla="*/ 3123 w 3123"/>
                    <a:gd name="T3" fmla="*/ 8 h 8"/>
                    <a:gd name="T4" fmla="*/ 0 60000 65536"/>
                    <a:gd name="T5" fmla="*/ 0 60000 65536"/>
                    <a:gd name="T6" fmla="*/ 0 w 3123"/>
                    <a:gd name="T7" fmla="*/ 0 h 8"/>
                    <a:gd name="T8" fmla="*/ 3123 w 3123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Freeform 56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>
                    <a:gd name="T0" fmla="*/ 0 w 3107"/>
                    <a:gd name="T1" fmla="*/ 8 h 8"/>
                    <a:gd name="T2" fmla="*/ 3107 w 3107"/>
                    <a:gd name="T3" fmla="*/ 0 h 8"/>
                    <a:gd name="T4" fmla="*/ 0 60000 65536"/>
                    <a:gd name="T5" fmla="*/ 0 60000 65536"/>
                    <a:gd name="T6" fmla="*/ 0 w 3107"/>
                    <a:gd name="T7" fmla="*/ 0 h 8"/>
                    <a:gd name="T8" fmla="*/ 3107 w 3107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Freeform 57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>
                    <a:gd name="T0" fmla="*/ 0 w 3115"/>
                    <a:gd name="T1" fmla="*/ 0 h 8"/>
                    <a:gd name="T2" fmla="*/ 3115 w 3115"/>
                    <a:gd name="T3" fmla="*/ 8 h 8"/>
                    <a:gd name="T4" fmla="*/ 0 60000 65536"/>
                    <a:gd name="T5" fmla="*/ 0 60000 65536"/>
                    <a:gd name="T6" fmla="*/ 0 w 3115"/>
                    <a:gd name="T7" fmla="*/ 0 h 8"/>
                    <a:gd name="T8" fmla="*/ 3115 w 3115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Freeform 58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>
                    <a:gd name="T0" fmla="*/ 0 w 3115"/>
                    <a:gd name="T1" fmla="*/ 0 h 8"/>
                    <a:gd name="T2" fmla="*/ 3115 w 3115"/>
                    <a:gd name="T3" fmla="*/ 8 h 8"/>
                    <a:gd name="T4" fmla="*/ 0 60000 65536"/>
                    <a:gd name="T5" fmla="*/ 0 60000 65536"/>
                    <a:gd name="T6" fmla="*/ 0 w 3115"/>
                    <a:gd name="T7" fmla="*/ 0 h 8"/>
                    <a:gd name="T8" fmla="*/ 3115 w 3115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Freeform 59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>
                    <a:gd name="T0" fmla="*/ 8 w 8"/>
                    <a:gd name="T1" fmla="*/ 0 h 3026"/>
                    <a:gd name="T2" fmla="*/ 0 w 8"/>
                    <a:gd name="T3" fmla="*/ 3026 h 3026"/>
                    <a:gd name="T4" fmla="*/ 0 60000 65536"/>
                    <a:gd name="T5" fmla="*/ 0 60000 65536"/>
                    <a:gd name="T6" fmla="*/ 0 w 8"/>
                    <a:gd name="T7" fmla="*/ 0 h 3026"/>
                    <a:gd name="T8" fmla="*/ 8 w 8"/>
                    <a:gd name="T9" fmla="*/ 3026 h 302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Freeform 60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Freeform 61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Freeform 62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>
                    <a:gd name="T0" fmla="*/ 9 w 9"/>
                    <a:gd name="T1" fmla="*/ 0 h 3010"/>
                    <a:gd name="T2" fmla="*/ 0 w 9"/>
                    <a:gd name="T3" fmla="*/ 3010 h 3010"/>
                    <a:gd name="T4" fmla="*/ 0 60000 65536"/>
                    <a:gd name="T5" fmla="*/ 0 60000 65536"/>
                    <a:gd name="T6" fmla="*/ 0 w 9"/>
                    <a:gd name="T7" fmla="*/ 0 h 3010"/>
                    <a:gd name="T8" fmla="*/ 9 w 9"/>
                    <a:gd name="T9" fmla="*/ 3010 h 301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Freeform 63"/>
                <p:cNvSpPr>
                  <a:spLocks/>
                </p:cNvSpPr>
                <p:nvPr/>
              </p:nvSpPr>
              <p:spPr bwMode="auto">
                <a:xfrm>
                  <a:off x="4241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Freeform 64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Freeform 65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Freeform 66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Freeform 67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" name="Freeform 52"/>
                <p:cNvSpPr>
                  <a:spLocks/>
                </p:cNvSpPr>
                <p:nvPr/>
              </p:nvSpPr>
              <p:spPr bwMode="auto">
                <a:xfrm>
                  <a:off x="2372" y="1658"/>
                  <a:ext cx="3132" cy="8"/>
                </a:xfrm>
                <a:custGeom>
                  <a:avLst/>
                  <a:gdLst>
                    <a:gd name="T0" fmla="*/ 0 w 3132"/>
                    <a:gd name="T1" fmla="*/ 0 h 8"/>
                    <a:gd name="T2" fmla="*/ 3132 w 3132"/>
                    <a:gd name="T3" fmla="*/ 8 h 8"/>
                    <a:gd name="T4" fmla="*/ 0 60000 65536"/>
                    <a:gd name="T5" fmla="*/ 0 60000 65536"/>
                    <a:gd name="T6" fmla="*/ 0 w 3132"/>
                    <a:gd name="T7" fmla="*/ 0 h 8"/>
                    <a:gd name="T8" fmla="*/ 3132 w 3132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" name="Line 68"/>
              <p:cNvSpPr>
                <a:spLocks noChangeShapeType="1"/>
              </p:cNvSpPr>
              <p:nvPr/>
            </p:nvSpPr>
            <p:spPr bwMode="auto">
              <a:xfrm>
                <a:off x="1066" y="2455"/>
                <a:ext cx="3106" cy="0"/>
              </a:xfrm>
              <a:prstGeom prst="line">
                <a:avLst/>
              </a:prstGeom>
              <a:noFill/>
              <a:ln w="9525" cap="rnd">
                <a:solidFill>
                  <a:schemeClr val="bg2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Line 69"/>
            <p:cNvSpPr>
              <a:spLocks noChangeShapeType="1"/>
            </p:cNvSpPr>
            <p:nvPr/>
          </p:nvSpPr>
          <p:spPr bwMode="auto">
            <a:xfrm>
              <a:off x="1183" y="1461"/>
              <a:ext cx="30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0" name="Group 2"/>
          <p:cNvGrpSpPr>
            <a:grpSpLocks/>
          </p:cNvGrpSpPr>
          <p:nvPr/>
        </p:nvGrpSpPr>
        <p:grpSpPr bwMode="auto">
          <a:xfrm>
            <a:off x="6092824" y="1628800"/>
            <a:ext cx="2889249" cy="4803775"/>
            <a:chOff x="2362" y="399"/>
            <a:chExt cx="1820" cy="3508"/>
          </a:xfrm>
        </p:grpSpPr>
        <p:sp>
          <p:nvSpPr>
            <p:cNvPr id="61" name="Text Box 3"/>
            <p:cNvSpPr txBox="1">
              <a:spLocks noChangeArrowheads="1"/>
            </p:cNvSpPr>
            <p:nvPr/>
          </p:nvSpPr>
          <p:spPr bwMode="auto">
            <a:xfrm>
              <a:off x="3970" y="1335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sz="2400" dirty="0"/>
                <a:t>х</a:t>
              </a:r>
            </a:p>
          </p:txBody>
        </p:sp>
        <p:sp>
          <p:nvSpPr>
            <p:cNvPr id="62" name="Text Box 4"/>
            <p:cNvSpPr txBox="1">
              <a:spLocks noChangeArrowheads="1"/>
            </p:cNvSpPr>
            <p:nvPr/>
          </p:nvSpPr>
          <p:spPr bwMode="auto">
            <a:xfrm>
              <a:off x="2362" y="399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sz="2400" dirty="0"/>
                <a:t>у</a:t>
              </a:r>
            </a:p>
          </p:txBody>
        </p:sp>
        <p:sp>
          <p:nvSpPr>
            <p:cNvPr id="63" name="Line 5"/>
            <p:cNvSpPr>
              <a:spLocks noChangeShapeType="1"/>
            </p:cNvSpPr>
            <p:nvPr/>
          </p:nvSpPr>
          <p:spPr bwMode="auto">
            <a:xfrm flipV="1">
              <a:off x="2626" y="432"/>
              <a:ext cx="4" cy="347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66" name="Прямая соединительная линия 65"/>
          <p:cNvCxnSpPr/>
          <p:nvPr/>
        </p:nvCxnSpPr>
        <p:spPr>
          <a:xfrm>
            <a:off x="7370757" y="2441140"/>
            <a:ext cx="0" cy="974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10"/>
          <p:cNvSpPr>
            <a:spLocks noChangeArrowheads="1"/>
          </p:cNvSpPr>
          <p:nvPr/>
        </p:nvSpPr>
        <p:spPr bwMode="auto">
          <a:xfrm>
            <a:off x="7277097" y="5956971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68" name="Text Box 89"/>
          <p:cNvSpPr txBox="1">
            <a:spLocks noChangeArrowheads="1"/>
          </p:cNvSpPr>
          <p:nvPr/>
        </p:nvSpPr>
        <p:spPr bwMode="auto">
          <a:xfrm>
            <a:off x="6011068" y="4316454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-5</a:t>
            </a:r>
            <a:endParaRPr lang="ru-RU" sz="2400" b="1" dirty="0"/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 flipV="1">
            <a:off x="6474616" y="6034757"/>
            <a:ext cx="196852" cy="63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 Box 89"/>
          <p:cNvSpPr txBox="1">
            <a:spLocks noChangeArrowheads="1"/>
          </p:cNvSpPr>
          <p:nvPr/>
        </p:nvSpPr>
        <p:spPr bwMode="auto">
          <a:xfrm>
            <a:off x="7140570" y="2585271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42" name="Line 104"/>
          <p:cNvSpPr>
            <a:spLocks noChangeShapeType="1"/>
          </p:cNvSpPr>
          <p:nvPr/>
        </p:nvSpPr>
        <p:spPr bwMode="auto">
          <a:xfrm flipV="1">
            <a:off x="7386625" y="1782492"/>
            <a:ext cx="30168" cy="4501233"/>
          </a:xfrm>
          <a:prstGeom prst="line">
            <a:avLst/>
          </a:prstGeom>
          <a:noFill/>
          <a:ln w="7620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3" name="Oval 10"/>
          <p:cNvSpPr>
            <a:spLocks noChangeArrowheads="1"/>
          </p:cNvSpPr>
          <p:nvPr/>
        </p:nvSpPr>
        <p:spPr bwMode="auto">
          <a:xfrm>
            <a:off x="8552530" y="2443019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44" name="Oval 10"/>
          <p:cNvSpPr>
            <a:spLocks noChangeArrowheads="1"/>
          </p:cNvSpPr>
          <p:nvPr/>
        </p:nvSpPr>
        <p:spPr bwMode="auto">
          <a:xfrm>
            <a:off x="6380160" y="4400428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45" name="Text Box 89"/>
          <p:cNvSpPr txBox="1">
            <a:spLocks noChangeArrowheads="1"/>
          </p:cNvSpPr>
          <p:nvPr/>
        </p:nvSpPr>
        <p:spPr bwMode="auto">
          <a:xfrm>
            <a:off x="8425527" y="2615756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46" name="Text Box 89"/>
          <p:cNvSpPr txBox="1">
            <a:spLocks noChangeArrowheads="1"/>
          </p:cNvSpPr>
          <p:nvPr/>
        </p:nvSpPr>
        <p:spPr bwMode="auto">
          <a:xfrm>
            <a:off x="5828043" y="2487497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-1</a:t>
            </a:r>
            <a:endParaRPr lang="ru-RU" sz="2400" b="1" dirty="0"/>
          </a:p>
        </p:txBody>
      </p:sp>
      <p:sp>
        <p:nvSpPr>
          <p:cNvPr id="47" name="Text Box 89"/>
          <p:cNvSpPr txBox="1">
            <a:spLocks noChangeArrowheads="1"/>
          </p:cNvSpPr>
          <p:nvPr/>
        </p:nvSpPr>
        <p:spPr bwMode="auto">
          <a:xfrm>
            <a:off x="6244428" y="2401739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0</a:t>
            </a:r>
            <a:endParaRPr lang="ru-RU" sz="2400" b="1" dirty="0"/>
          </a:p>
        </p:txBody>
      </p:sp>
      <p:sp>
        <p:nvSpPr>
          <p:cNvPr id="48" name="Text Box 89"/>
          <p:cNvSpPr txBox="1">
            <a:spLocks noChangeArrowheads="1"/>
          </p:cNvSpPr>
          <p:nvPr/>
        </p:nvSpPr>
        <p:spPr bwMode="auto">
          <a:xfrm>
            <a:off x="5964232" y="5831463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-9</a:t>
            </a:r>
            <a:endParaRPr lang="ru-RU" sz="2400" b="1" dirty="0"/>
          </a:p>
        </p:txBody>
      </p:sp>
      <p:sp>
        <p:nvSpPr>
          <p:cNvPr id="49" name="Oval 10"/>
          <p:cNvSpPr>
            <a:spLocks noChangeArrowheads="1"/>
          </p:cNvSpPr>
          <p:nvPr/>
        </p:nvSpPr>
        <p:spPr bwMode="auto">
          <a:xfrm>
            <a:off x="6065834" y="2400177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50" name="Oval 10"/>
          <p:cNvSpPr>
            <a:spLocks noChangeArrowheads="1"/>
          </p:cNvSpPr>
          <p:nvPr/>
        </p:nvSpPr>
        <p:spPr bwMode="auto">
          <a:xfrm>
            <a:off x="8097837" y="4400428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54" name="Oval 10"/>
          <p:cNvSpPr>
            <a:spLocks noChangeArrowheads="1"/>
          </p:cNvSpPr>
          <p:nvPr/>
        </p:nvSpPr>
        <p:spPr bwMode="auto">
          <a:xfrm>
            <a:off x="6880222" y="5557535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55" name="Text Box 89"/>
          <p:cNvSpPr txBox="1">
            <a:spLocks noChangeArrowheads="1"/>
          </p:cNvSpPr>
          <p:nvPr/>
        </p:nvSpPr>
        <p:spPr bwMode="auto">
          <a:xfrm>
            <a:off x="2644770" y="2518322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ru-RU" sz="2400" b="1" dirty="0"/>
          </a:p>
        </p:txBody>
      </p:sp>
      <p:sp>
        <p:nvSpPr>
          <p:cNvPr id="57" name="Oval 10"/>
          <p:cNvSpPr>
            <a:spLocks noChangeArrowheads="1"/>
          </p:cNvSpPr>
          <p:nvPr/>
        </p:nvSpPr>
        <p:spPr bwMode="auto">
          <a:xfrm>
            <a:off x="7708897" y="5557534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58" name="Freeform 96"/>
          <p:cNvSpPr>
            <a:spLocks/>
          </p:cNvSpPr>
          <p:nvPr/>
        </p:nvSpPr>
        <p:spPr bwMode="auto">
          <a:xfrm>
            <a:off x="6089644" y="2101034"/>
            <a:ext cx="2519363" cy="3960812"/>
          </a:xfrm>
          <a:custGeom>
            <a:avLst/>
            <a:gdLst>
              <a:gd name="T0" fmla="*/ 0 w 1152"/>
              <a:gd name="T1" fmla="*/ 0 h 1601"/>
              <a:gd name="T2" fmla="*/ 2147483646 w 1152"/>
              <a:gd name="T3" fmla="*/ 2147483646 h 1601"/>
              <a:gd name="T4" fmla="*/ 2147483646 w 1152"/>
              <a:gd name="T5" fmla="*/ 2147483646 h 1601"/>
              <a:gd name="T6" fmla="*/ 2147483646 w 1152"/>
              <a:gd name="T7" fmla="*/ 2147483646 h 1601"/>
              <a:gd name="T8" fmla="*/ 2147483646 w 1152"/>
              <a:gd name="T9" fmla="*/ 2147483646 h 1601"/>
              <a:gd name="T10" fmla="*/ 2147483646 w 1152"/>
              <a:gd name="T11" fmla="*/ 2147483646 h 1601"/>
              <a:gd name="T12" fmla="*/ 2147483646 w 1152"/>
              <a:gd name="T13" fmla="*/ 2147483646 h 160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52"/>
              <a:gd name="T22" fmla="*/ 0 h 1601"/>
              <a:gd name="T23" fmla="*/ 1152 w 1152"/>
              <a:gd name="T24" fmla="*/ 1601 h 160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52" h="1601">
                <a:moveTo>
                  <a:pt x="0" y="0"/>
                </a:moveTo>
                <a:cubicBezTo>
                  <a:pt x="31" y="149"/>
                  <a:pt x="120" y="659"/>
                  <a:pt x="184" y="896"/>
                </a:cubicBezTo>
                <a:cubicBezTo>
                  <a:pt x="248" y="1133"/>
                  <a:pt x="317" y="1307"/>
                  <a:pt x="384" y="1424"/>
                </a:cubicBezTo>
                <a:cubicBezTo>
                  <a:pt x="451" y="1541"/>
                  <a:pt x="519" y="1601"/>
                  <a:pt x="584" y="1600"/>
                </a:cubicBezTo>
                <a:cubicBezTo>
                  <a:pt x="649" y="1599"/>
                  <a:pt x="712" y="1535"/>
                  <a:pt x="776" y="1416"/>
                </a:cubicBezTo>
                <a:cubicBezTo>
                  <a:pt x="840" y="1297"/>
                  <a:pt x="905" y="1123"/>
                  <a:pt x="968" y="888"/>
                </a:cubicBezTo>
                <a:cubicBezTo>
                  <a:pt x="1031" y="653"/>
                  <a:pt x="1114" y="191"/>
                  <a:pt x="1152" y="8"/>
                </a:cubicBezTo>
              </a:path>
            </a:pathLst>
          </a:custGeom>
          <a:noFill/>
          <a:ln w="889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9" name="Text Box 105"/>
          <p:cNvSpPr txBox="1">
            <a:spLocks noChangeArrowheads="1"/>
          </p:cNvSpPr>
          <p:nvPr/>
        </p:nvSpPr>
        <p:spPr bwMode="auto">
          <a:xfrm>
            <a:off x="4446583" y="3224883"/>
            <a:ext cx="17303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1600" b="1" i="1" dirty="0" smtClean="0">
                <a:solidFill>
                  <a:srgbClr val="008000"/>
                </a:solidFill>
              </a:rPr>
              <a:t>у = х</a:t>
            </a:r>
            <a:r>
              <a:rPr lang="ru-RU" sz="1600" b="1" i="1" baseline="30000" dirty="0" smtClean="0">
                <a:solidFill>
                  <a:srgbClr val="008000"/>
                </a:solidFill>
              </a:rPr>
              <a:t>2</a:t>
            </a:r>
            <a:r>
              <a:rPr lang="ru-RU" sz="1600" b="1" i="1" dirty="0" smtClean="0">
                <a:solidFill>
                  <a:srgbClr val="008000"/>
                </a:solidFill>
              </a:rPr>
              <a:t> – 4х – 5 </a:t>
            </a:r>
            <a:endParaRPr lang="ru-RU" sz="1600" b="1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598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5601/200418627.8f/0_122922_20b006d_ori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76672"/>
            <a:ext cx="6480720" cy="595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 rot="1119678">
            <a:off x="971599" y="1172073"/>
            <a:ext cx="7488832" cy="990600"/>
          </a:xfrm>
          <a:prstGeom prst="rect">
            <a:avLst/>
          </a:prstGeom>
        </p:spPr>
        <p:txBody>
          <a:bodyPr vert="horz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А что в ОГЭ?</a:t>
            </a:r>
            <a:endParaRPr lang="ru-RU" sz="48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6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Задача №1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/>
              <a:t>На каком из рисунков изображен график квадратичной функции у = ах</a:t>
            </a:r>
            <a:r>
              <a:rPr lang="ru-RU" sz="3200" i="1" baseline="30000" dirty="0" smtClean="0"/>
              <a:t>2</a:t>
            </a:r>
            <a:r>
              <a:rPr lang="ru-RU" sz="3200" i="1" dirty="0" smtClean="0"/>
              <a:t> + </a:t>
            </a:r>
            <a:r>
              <a:rPr lang="en-US" sz="3200" i="1" dirty="0" smtClean="0"/>
              <a:t>b</a:t>
            </a:r>
            <a:r>
              <a:rPr lang="ru-RU" sz="3200" i="1" dirty="0" err="1" smtClean="0"/>
              <a:t>х</a:t>
            </a:r>
            <a:r>
              <a:rPr lang="ru-RU" sz="3200" i="1" dirty="0" smtClean="0"/>
              <a:t> +с</a:t>
            </a:r>
            <a:r>
              <a:rPr lang="ru-RU" sz="3200" dirty="0" smtClean="0"/>
              <a:t> , если известно, что а </a:t>
            </a:r>
            <a:r>
              <a:rPr lang="en-US" sz="3200" dirty="0" smtClean="0"/>
              <a:t>&lt;</a:t>
            </a:r>
            <a:r>
              <a:rPr lang="ru-RU" sz="3200" dirty="0" smtClean="0"/>
              <a:t> 0 и квадратный трехчлен имеет корни разных знаков.</a:t>
            </a:r>
            <a:endParaRPr lang="ru-RU" sz="3200" i="1" dirty="0" smtClean="0"/>
          </a:p>
          <a:p>
            <a:endParaRPr lang="ru-RU" sz="3200" i="1" dirty="0"/>
          </a:p>
        </p:txBody>
      </p:sp>
      <p:pic>
        <p:nvPicPr>
          <p:cNvPr id="5" name="Рисунок 4" descr="m1x2m8xm14.eps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00438"/>
            <a:ext cx="1658620" cy="165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m4x2p12xm5.eps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500438"/>
            <a:ext cx="1658620" cy="165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m2x2p2xp3.eps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500438"/>
            <a:ext cx="1658620" cy="165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p1x2p4xm2.eps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54" y="3643314"/>
            <a:ext cx="1658620" cy="165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Овал 8"/>
          <p:cNvSpPr/>
          <p:nvPr/>
        </p:nvSpPr>
        <p:spPr>
          <a:xfrm>
            <a:off x="357158" y="3214686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2285984" y="3214686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4429124" y="3286124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6643702" y="3286124"/>
            <a:ext cx="428628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573016"/>
            <a:ext cx="8965416" cy="9906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Segoe Script" panose="020B0504020000000003" pitchFamily="34" charset="0"/>
              </a:rPr>
              <a:t>Решение задач с использованием графика квадратичной функции</a:t>
            </a:r>
            <a:endParaRPr lang="ru-RU" sz="4800" b="1" dirty="0">
              <a:latin typeface="Segoe Script" panose="020B0504020000000003" pitchFamily="34" charset="0"/>
            </a:endParaRPr>
          </a:p>
        </p:txBody>
      </p:sp>
      <p:pic>
        <p:nvPicPr>
          <p:cNvPr id="6" name="Picture 2" descr="http://img-fotki.yandex.ru/get/6443/981986.25/0_831d3_b6953e8_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5332" y="116632"/>
            <a:ext cx="451866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17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Задача №2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/>
              <a:t>По графику квадратичной функции               у = ах</a:t>
            </a:r>
            <a:r>
              <a:rPr lang="ru-RU" sz="3200" i="1" baseline="30000" dirty="0" smtClean="0"/>
              <a:t>2</a:t>
            </a:r>
            <a:r>
              <a:rPr lang="ru-RU" sz="3200" i="1" dirty="0" smtClean="0"/>
              <a:t> + </a:t>
            </a:r>
            <a:r>
              <a:rPr lang="en-US" sz="3200" i="1" dirty="0" smtClean="0"/>
              <a:t>b</a:t>
            </a:r>
            <a:r>
              <a:rPr lang="ru-RU" sz="3200" i="1" dirty="0" err="1" smtClean="0"/>
              <a:t>х</a:t>
            </a:r>
            <a:r>
              <a:rPr lang="ru-RU" sz="3200" i="1" dirty="0" smtClean="0"/>
              <a:t> +с</a:t>
            </a:r>
            <a:r>
              <a:rPr lang="ru-RU" sz="3200" dirty="0" smtClean="0"/>
              <a:t> определите знаки коэффициентов </a:t>
            </a:r>
            <a:r>
              <a:rPr lang="ru-RU" sz="3200" i="1" dirty="0" smtClean="0"/>
              <a:t>а</a:t>
            </a:r>
            <a:r>
              <a:rPr lang="ru-RU" sz="3200" dirty="0" smtClean="0"/>
              <a:t> и </a:t>
            </a:r>
            <a:r>
              <a:rPr lang="ru-RU" sz="3200" i="1" dirty="0" smtClean="0"/>
              <a:t>с</a:t>
            </a:r>
            <a:r>
              <a:rPr lang="ru-RU" sz="3200" dirty="0" smtClean="0"/>
              <a:t>.</a:t>
            </a:r>
            <a:endParaRPr lang="ru-RU" sz="3200" i="1" dirty="0" smtClean="0"/>
          </a:p>
          <a:p>
            <a:endParaRPr lang="ru-RU" sz="3200" i="1" dirty="0"/>
          </a:p>
        </p:txBody>
      </p:sp>
      <p:pic>
        <p:nvPicPr>
          <p:cNvPr id="8" name="Рисунок 7" descr="p1x2p4xm2.eps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786058"/>
            <a:ext cx="328614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184" name="Object 8"/>
          <p:cNvGraphicFramePr>
            <a:graphicFrameLocks noChangeAspect="1"/>
          </p:cNvGraphicFramePr>
          <p:nvPr/>
        </p:nvGraphicFramePr>
        <p:xfrm>
          <a:off x="5000628" y="2643182"/>
          <a:ext cx="3389333" cy="3484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2" name="Формула" r:id="rId4" imgW="863280" imgH="888840" progId="Equation.3">
                  <p:embed/>
                </p:oleObj>
              </mc:Choice>
              <mc:Fallback>
                <p:oleObj name="Формула" r:id="rId4" imgW="863280" imgH="8888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28" y="2643182"/>
                        <a:ext cx="3389333" cy="348402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Задача №3</a:t>
            </a:r>
            <a:endParaRPr lang="ru-RU" sz="4400" b="1" dirty="0"/>
          </a:p>
        </p:txBody>
      </p:sp>
      <p:sp>
        <p:nvSpPr>
          <p:cNvPr id="26" name="Объект 2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/>
              <a:t>Уста­но­ви­те со­от­вет­ствие между функ­ци­я­ми и их гра­фи­ка­ми.</a:t>
            </a:r>
          </a:p>
          <a:p>
            <a:r>
              <a:rPr lang="ru-RU" dirty="0"/>
              <a:t>А) </a:t>
            </a:r>
            <a:r>
              <a:rPr lang="ru-RU" i="1" dirty="0"/>
              <a:t>у = х</a:t>
            </a:r>
            <a:r>
              <a:rPr lang="ru-RU" i="1" baseline="30000" dirty="0"/>
              <a:t>2</a:t>
            </a:r>
            <a:r>
              <a:rPr lang="ru-RU" i="1" dirty="0"/>
              <a:t> – </a:t>
            </a:r>
            <a:r>
              <a:rPr lang="ru-RU" i="1" dirty="0" smtClean="0"/>
              <a:t>2х;</a:t>
            </a:r>
            <a:r>
              <a:rPr lang="ru-RU" dirty="0"/>
              <a:t> </a:t>
            </a:r>
            <a:r>
              <a:rPr lang="ru-RU" dirty="0" smtClean="0"/>
              <a:t>          Б</a:t>
            </a:r>
            <a:r>
              <a:rPr lang="ru-RU" dirty="0"/>
              <a:t>) </a:t>
            </a:r>
            <a:r>
              <a:rPr lang="ru-RU" i="1" dirty="0"/>
              <a:t>у = х</a:t>
            </a:r>
            <a:r>
              <a:rPr lang="ru-RU" i="1" baseline="30000" dirty="0"/>
              <a:t>2</a:t>
            </a:r>
            <a:r>
              <a:rPr lang="ru-RU" i="1" dirty="0"/>
              <a:t> + </a:t>
            </a:r>
            <a:r>
              <a:rPr lang="ru-RU" i="1" dirty="0" smtClean="0"/>
              <a:t>2х;</a:t>
            </a:r>
            <a:r>
              <a:rPr lang="ru-RU" dirty="0"/>
              <a:t> </a:t>
            </a:r>
            <a:r>
              <a:rPr lang="ru-RU" dirty="0" smtClean="0"/>
              <a:t>          В</a:t>
            </a:r>
            <a:r>
              <a:rPr lang="ru-RU" dirty="0"/>
              <a:t>) </a:t>
            </a:r>
            <a:r>
              <a:rPr lang="ru-RU" i="1" dirty="0"/>
              <a:t>у = – х</a:t>
            </a:r>
            <a:r>
              <a:rPr lang="ru-RU" i="1" baseline="30000" dirty="0"/>
              <a:t>2 </a:t>
            </a:r>
            <a:r>
              <a:rPr lang="ru-RU" i="1" dirty="0"/>
              <a:t>– 2х.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68" name="Picture 24" descr="http://reshuoge.ru/get_file?id=40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560" y="2564904"/>
            <a:ext cx="7796880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Задача №4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При каком значении параметра</a:t>
            </a:r>
            <a:r>
              <a:rPr lang="ru-RU" sz="3200" i="1" dirty="0" smtClean="0"/>
              <a:t> </a:t>
            </a:r>
            <a:r>
              <a:rPr lang="en-US" sz="3200" i="1" dirty="0" smtClean="0"/>
              <a:t>k</a:t>
            </a:r>
            <a:r>
              <a:rPr lang="ru-RU" sz="3200" i="1" dirty="0" smtClean="0"/>
              <a:t> </a:t>
            </a:r>
            <a:r>
              <a:rPr lang="ru-RU" sz="3200" dirty="0" smtClean="0"/>
              <a:t>парабола</a:t>
            </a:r>
            <a:r>
              <a:rPr lang="ru-RU" sz="3200" i="1" dirty="0" smtClean="0"/>
              <a:t>     у = 2х</a:t>
            </a:r>
            <a:r>
              <a:rPr lang="ru-RU" sz="3200" i="1" baseline="30000" dirty="0" smtClean="0"/>
              <a:t>2</a:t>
            </a:r>
            <a:r>
              <a:rPr lang="ru-RU" sz="3200" i="1" dirty="0" smtClean="0"/>
              <a:t> + 3х +</a:t>
            </a:r>
            <a:r>
              <a:rPr lang="en-US" sz="3200" i="1" dirty="0" smtClean="0"/>
              <a:t>k</a:t>
            </a:r>
            <a:r>
              <a:rPr lang="ru-RU" sz="3200" i="1" dirty="0" smtClean="0"/>
              <a:t> </a:t>
            </a:r>
            <a:r>
              <a:rPr lang="ru-RU" sz="3200" dirty="0" smtClean="0"/>
              <a:t>касается оси абсцисс?</a:t>
            </a:r>
          </a:p>
          <a:p>
            <a:pPr>
              <a:buNone/>
            </a:pP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41949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Задача №5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Графиком квадратичной функции </a:t>
            </a:r>
          </a:p>
          <a:p>
            <a:pPr>
              <a:buNone/>
            </a:pPr>
            <a:r>
              <a:rPr lang="ru-RU" sz="3200" i="1" dirty="0" smtClean="0"/>
              <a:t>   у = ах</a:t>
            </a:r>
            <a:r>
              <a:rPr lang="ru-RU" sz="3200" i="1" baseline="30000" dirty="0" smtClean="0"/>
              <a:t>2</a:t>
            </a:r>
            <a:r>
              <a:rPr lang="ru-RU" sz="3200" i="1" dirty="0" smtClean="0"/>
              <a:t> + </a:t>
            </a:r>
            <a:r>
              <a:rPr lang="en-US" sz="3200" i="1" dirty="0" smtClean="0"/>
              <a:t>b</a:t>
            </a:r>
            <a:r>
              <a:rPr lang="ru-RU" sz="3200" i="1" dirty="0" err="1" smtClean="0"/>
              <a:t>х</a:t>
            </a:r>
            <a:r>
              <a:rPr lang="ru-RU" sz="3200" i="1" dirty="0" smtClean="0"/>
              <a:t> +с</a:t>
            </a:r>
            <a:r>
              <a:rPr lang="ru-RU" sz="3200" dirty="0" smtClean="0"/>
              <a:t> является парабола с вершиной в точке А(-5;9). Определите знаки коэффициентов </a:t>
            </a:r>
            <a:r>
              <a:rPr lang="en-US" sz="3200" i="1" dirty="0" smtClean="0"/>
              <a:t>a</a:t>
            </a:r>
            <a:r>
              <a:rPr lang="ru-RU" sz="3200" i="1" dirty="0" smtClean="0"/>
              <a:t>,</a:t>
            </a:r>
            <a:r>
              <a:rPr lang="en-US" sz="3200" i="1" dirty="0" smtClean="0"/>
              <a:t>b</a:t>
            </a:r>
            <a:r>
              <a:rPr lang="ru-RU" sz="3200" i="1" dirty="0" smtClean="0"/>
              <a:t>, </a:t>
            </a:r>
            <a:r>
              <a:rPr lang="en-US" sz="3200" i="1" dirty="0" smtClean="0"/>
              <a:t>c</a:t>
            </a:r>
            <a:r>
              <a:rPr lang="ru-RU" sz="3200" dirty="0" smtClean="0"/>
              <a:t>, если </a:t>
            </a:r>
            <a:r>
              <a:rPr lang="en-US" sz="3200" i="1" dirty="0" smtClean="0"/>
              <a:t>a</a:t>
            </a:r>
            <a:r>
              <a:rPr lang="ru-RU" sz="3200" i="1" dirty="0" smtClean="0"/>
              <a:t> + </a:t>
            </a:r>
            <a:r>
              <a:rPr lang="en-US" sz="3200" i="1" dirty="0" smtClean="0"/>
              <a:t>b</a:t>
            </a:r>
            <a:r>
              <a:rPr lang="ru-RU" sz="3200" i="1" dirty="0" smtClean="0"/>
              <a:t> + </a:t>
            </a:r>
            <a:r>
              <a:rPr lang="en-US" sz="3200" i="1" dirty="0" smtClean="0"/>
              <a:t>c</a:t>
            </a:r>
            <a:r>
              <a:rPr lang="ru-RU" sz="3200" i="1" dirty="0" smtClean="0"/>
              <a:t> </a:t>
            </a:r>
            <a:r>
              <a:rPr lang="en-US" sz="3200" i="1" dirty="0" smtClean="0"/>
              <a:t>&gt; 0</a:t>
            </a:r>
            <a:r>
              <a:rPr lang="ru-RU" sz="3200" i="1" dirty="0" smtClean="0"/>
              <a:t>.</a:t>
            </a:r>
            <a:endParaRPr lang="ru-RU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Домашнее задание</a:t>
            </a:r>
            <a:endParaRPr lang="ru-RU" sz="54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852936"/>
            <a:ext cx="8229600" cy="4937760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Платформа ЯКЛАСС</a:t>
            </a:r>
          </a:p>
          <a:p>
            <a:r>
              <a:rPr lang="en-US" sz="4400" dirty="0">
                <a:hlinkClick r:id="rId2"/>
              </a:rPr>
              <a:t>https://www.yaklass.ru/p/algebra/8-klass/kvadratichnaia-funktciia-funktciia-y-k-x-11012/funktciia-y-ax-bx-c-ee-svoistva-i-grafik-9108</a:t>
            </a:r>
            <a:endParaRPr lang="ru-RU" sz="4400" b="1" dirty="0"/>
          </a:p>
        </p:txBody>
      </p:sp>
      <p:pic>
        <p:nvPicPr>
          <p:cNvPr id="4" name="Picture 2" descr="http://udssolnishko.ucoz.ru/vospitate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32117" y="548680"/>
            <a:ext cx="1611883" cy="3320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224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Домашнее задание</a:t>
            </a:r>
            <a:endParaRPr lang="ru-RU" sz="54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852936"/>
            <a:ext cx="8229600" cy="4937760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Платформа ЯКЛАСС</a:t>
            </a:r>
          </a:p>
          <a:p>
            <a:r>
              <a:rPr lang="ru-RU" sz="4400" dirty="0" smtClean="0"/>
              <a:t>Прочитать теорию;</a:t>
            </a:r>
          </a:p>
          <a:p>
            <a:r>
              <a:rPr lang="ru-RU" sz="4400" dirty="0" smtClean="0"/>
              <a:t>Выполнить тест</a:t>
            </a:r>
            <a:endParaRPr lang="ru-RU" sz="4400" dirty="0"/>
          </a:p>
        </p:txBody>
      </p:sp>
      <p:pic>
        <p:nvPicPr>
          <p:cNvPr id="4" name="Picture 2" descr="http://udssolnishko.ucoz.ru/vospitatel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32117" y="548680"/>
            <a:ext cx="1611883" cy="3320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45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96320"/>
            <a:ext cx="8784976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8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160" y="908720"/>
            <a:ext cx="9115224" cy="44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46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кар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4392613" cy="6048375"/>
          </a:xfrm>
          <a:prstGeom prst="rect">
            <a:avLst/>
          </a:prstGeom>
          <a:noFill/>
        </p:spPr>
      </p:pic>
      <p:pic>
        <p:nvPicPr>
          <p:cNvPr id="22533" name="Picture 5" descr="гип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549275"/>
            <a:ext cx="3467100" cy="5362575"/>
          </a:xfrm>
          <a:prstGeom prst="rect">
            <a:avLst/>
          </a:prstGeom>
          <a:noFill/>
        </p:spPr>
      </p:pic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4643438" y="182562"/>
            <a:ext cx="4249042" cy="5539978"/>
          </a:xfrm>
          <a:prstGeom prst="rect">
            <a:avLst/>
          </a:prstGeom>
          <a:noFill/>
          <a:ln w="25400" algn="ctr">
            <a:noFill/>
            <a:prstDash val="dash"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</a:rPr>
              <a:t>Определить:</a:t>
            </a:r>
          </a:p>
          <a:p>
            <a:pPr algn="l"/>
            <a:r>
              <a:rPr lang="ru-RU" sz="2000" b="1" dirty="0" smtClean="0">
                <a:latin typeface="Times New Roman" pitchFamily="18" charset="0"/>
              </a:rPr>
              <a:t>- координаты </a:t>
            </a:r>
            <a:r>
              <a:rPr lang="ru-RU" sz="2000" b="1" dirty="0">
                <a:latin typeface="Times New Roman" pitchFamily="18" charset="0"/>
              </a:rPr>
              <a:t>вершины    параболы</a:t>
            </a:r>
            <a:r>
              <a:rPr lang="ru-RU" sz="2000" b="1" dirty="0" smtClean="0">
                <a:latin typeface="Times New Roman" pitchFamily="18" charset="0"/>
              </a:rPr>
              <a:t>.</a:t>
            </a:r>
          </a:p>
          <a:p>
            <a:pPr algn="l"/>
            <a:r>
              <a:rPr lang="ru-RU" sz="2000" b="1" dirty="0" smtClean="0">
                <a:latin typeface="Times New Roman" pitchFamily="18" charset="0"/>
              </a:rPr>
              <a:t>- уравнение </a:t>
            </a:r>
            <a:r>
              <a:rPr lang="ru-RU" sz="2000" b="1" dirty="0">
                <a:latin typeface="Times New Roman" pitchFamily="18" charset="0"/>
              </a:rPr>
              <a:t>оси симметрии параболы.</a:t>
            </a:r>
          </a:p>
          <a:p>
            <a:pPr algn="l"/>
            <a:r>
              <a:rPr lang="ru-RU" sz="2000" b="1" dirty="0">
                <a:latin typeface="Times New Roman" pitchFamily="18" charset="0"/>
              </a:rPr>
              <a:t> -нули функции.</a:t>
            </a:r>
          </a:p>
          <a:p>
            <a:pPr algn="l"/>
            <a:r>
              <a:rPr lang="ru-RU" sz="2000" b="1" dirty="0">
                <a:latin typeface="Times New Roman" pitchFamily="18" charset="0"/>
              </a:rPr>
              <a:t> -промежутки, в которых функция возрастает, убывает.</a:t>
            </a:r>
          </a:p>
          <a:p>
            <a:pPr algn="l"/>
            <a:r>
              <a:rPr lang="ru-RU" sz="2000" b="1" dirty="0">
                <a:latin typeface="Times New Roman" pitchFamily="18" charset="0"/>
              </a:rPr>
              <a:t>-промежутки, в которых функция принимает положительные значения, отрицательные значения.</a:t>
            </a:r>
          </a:p>
          <a:p>
            <a:pPr algn="l"/>
            <a:r>
              <a:rPr lang="ru-RU" sz="2000" b="1" dirty="0">
                <a:latin typeface="Times New Roman" pitchFamily="18" charset="0"/>
              </a:rPr>
              <a:t> -каков знак коэффициента </a:t>
            </a:r>
            <a:r>
              <a:rPr lang="en-US" sz="2000" b="1" dirty="0">
                <a:latin typeface="Times New Roman" pitchFamily="18" charset="0"/>
              </a:rPr>
              <a:t>a</a:t>
            </a:r>
            <a:r>
              <a:rPr lang="ru-RU" sz="2000" b="1" dirty="0">
                <a:latin typeface="Times New Roman" pitchFamily="18" charset="0"/>
              </a:rPr>
              <a:t> ? </a:t>
            </a:r>
          </a:p>
          <a:p>
            <a:pPr algn="l"/>
            <a:r>
              <a:rPr lang="ru-RU" sz="2000" b="1" dirty="0">
                <a:latin typeface="Times New Roman" pitchFamily="18" charset="0"/>
              </a:rPr>
              <a:t>-как зависит положение ветвей параболы от коэффициента </a:t>
            </a:r>
            <a:r>
              <a:rPr lang="en-US" sz="2000" b="1" dirty="0">
                <a:latin typeface="Times New Roman" pitchFamily="18" charset="0"/>
              </a:rPr>
              <a:t>a </a:t>
            </a:r>
            <a:r>
              <a:rPr lang="ru-RU" sz="2000" b="1" dirty="0" smtClean="0">
                <a:latin typeface="Times New Roman" pitchFamily="18" charset="0"/>
              </a:rPr>
              <a:t>?</a:t>
            </a:r>
          </a:p>
          <a:p>
            <a:pPr algn="l"/>
            <a:r>
              <a:rPr lang="ru-RU" sz="2000" b="1" dirty="0" smtClean="0">
                <a:latin typeface="Times New Roman" pitchFamily="18" charset="0"/>
              </a:rPr>
              <a:t>- чему равен коэффициент с ?</a:t>
            </a:r>
            <a:endParaRPr lang="ru-RU" sz="2000" b="1" dirty="0">
              <a:latin typeface="Times New Roman" pitchFamily="18" charset="0"/>
            </a:endParaRPr>
          </a:p>
          <a:p>
            <a:pPr algn="l">
              <a:spcBef>
                <a:spcPct val="50000"/>
              </a:spcBef>
            </a:pPr>
            <a:endParaRPr lang="ru-RU" sz="2000" b="1" dirty="0">
              <a:latin typeface="Times New Roman" pitchFamily="18" charset="0"/>
            </a:endParaRPr>
          </a:p>
        </p:txBody>
      </p:sp>
      <p:pic>
        <p:nvPicPr>
          <p:cNvPr id="22539" name="Picture 11" descr="кондор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0"/>
            <a:ext cx="1238250" cy="1381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0095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40085" y="108818"/>
            <a:ext cx="9258336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Вспомним алгоритм построения графика квадратичной функции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C41D55D-47BB-4C27-B60F-026EF8C463A2}" type="datetime1">
              <a:rPr lang="ru-RU"/>
              <a:pPr>
                <a:defRPr/>
              </a:pPr>
              <a:t>17.09.2020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6118B7-2F0E-496A-BBF8-A49B3DA5AB65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000000"/>
                </a:solidFill>
                <a:cs typeface="Times New Roman" pitchFamily="18" charset="0"/>
              </a:rPr>
              <a:t>Чтобы построить график квадратичной функции, нужно:</a:t>
            </a:r>
            <a:endParaRPr lang="ru-RU" sz="2800" b="1" dirty="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4000" dirty="0">
                <a:solidFill>
                  <a:srgbClr val="000000"/>
                </a:solidFill>
              </a:rPr>
              <a:t>   </a:t>
            </a:r>
            <a:r>
              <a:rPr lang="ru-RU" sz="4000" dirty="0" smtClean="0">
                <a:solidFill>
                  <a:srgbClr val="800000"/>
                </a:solidFill>
                <a:cs typeface="Times New Roman" pitchFamily="18" charset="0"/>
              </a:rPr>
              <a:t>1) </a:t>
            </a:r>
            <a:r>
              <a:rPr lang="ru-RU" sz="4000" dirty="0" smtClean="0">
                <a:cs typeface="Times New Roman" pitchFamily="18" charset="0"/>
              </a:rPr>
              <a:t>Определить направление ветвей параболы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 dirty="0" smtClean="0">
                <a:solidFill>
                  <a:srgbClr val="800000"/>
                </a:solidFill>
                <a:cs typeface="Times New Roman" pitchFamily="18" charset="0"/>
              </a:rPr>
              <a:t>   </a:t>
            </a:r>
            <a:r>
              <a:rPr lang="ru-RU" sz="4000" b="1" dirty="0" smtClean="0">
                <a:solidFill>
                  <a:srgbClr val="800000"/>
                </a:solidFill>
                <a:cs typeface="Times New Roman" pitchFamily="18" charset="0"/>
              </a:rPr>
              <a:t>а </a:t>
            </a:r>
            <a:r>
              <a:rPr lang="en-US" sz="4000" b="1" dirty="0" smtClean="0">
                <a:solidFill>
                  <a:srgbClr val="800000"/>
                </a:solidFill>
                <a:cs typeface="Times New Roman" pitchFamily="18" charset="0"/>
              </a:rPr>
              <a:t>&gt;0</a:t>
            </a:r>
            <a:r>
              <a:rPr lang="en-US" sz="4000" dirty="0" smtClean="0">
                <a:solidFill>
                  <a:srgbClr val="800000"/>
                </a:solidFill>
                <a:cs typeface="Times New Roman" pitchFamily="18" charset="0"/>
              </a:rPr>
              <a:t> – </a:t>
            </a:r>
            <a:r>
              <a:rPr lang="ru-RU" sz="4000" dirty="0" smtClean="0">
                <a:cs typeface="Times New Roman" pitchFamily="18" charset="0"/>
              </a:rPr>
              <a:t>ветви параболы направлены </a:t>
            </a:r>
            <a:r>
              <a:rPr lang="ru-RU" sz="4000" b="1" dirty="0" smtClean="0">
                <a:cs typeface="Times New Roman" pitchFamily="18" charset="0"/>
              </a:rPr>
              <a:t>вверх</a:t>
            </a:r>
          </a:p>
          <a:p>
            <a:pPr>
              <a:lnSpc>
                <a:spcPct val="90000"/>
              </a:lnSpc>
              <a:buNone/>
            </a:pPr>
            <a:r>
              <a:rPr lang="en-US" sz="4000" dirty="0" smtClean="0">
                <a:solidFill>
                  <a:srgbClr val="800000"/>
                </a:solidFill>
                <a:cs typeface="Times New Roman" pitchFamily="18" charset="0"/>
              </a:rPr>
              <a:t>  </a:t>
            </a:r>
            <a:r>
              <a:rPr lang="en-US" sz="4000" b="1" dirty="0" smtClean="0">
                <a:solidFill>
                  <a:srgbClr val="800000"/>
                </a:solidFill>
                <a:cs typeface="Times New Roman" pitchFamily="18" charset="0"/>
              </a:rPr>
              <a:t>a</a:t>
            </a:r>
            <a:r>
              <a:rPr lang="ru-RU" sz="4000" b="1" dirty="0" smtClean="0">
                <a:solidFill>
                  <a:srgbClr val="800000"/>
                </a:solidFill>
                <a:cs typeface="Times New Roman" pitchFamily="18" charset="0"/>
              </a:rPr>
              <a:t> </a:t>
            </a:r>
            <a:r>
              <a:rPr lang="en-US" sz="4000" b="1" dirty="0">
                <a:solidFill>
                  <a:srgbClr val="800000"/>
                </a:solidFill>
                <a:cs typeface="Times New Roman" pitchFamily="18" charset="0"/>
              </a:rPr>
              <a:t>&lt; </a:t>
            </a:r>
            <a:r>
              <a:rPr lang="en-US" sz="4000" b="1" dirty="0" smtClean="0">
                <a:solidFill>
                  <a:srgbClr val="800000"/>
                </a:solidFill>
                <a:cs typeface="Times New Roman" pitchFamily="18" charset="0"/>
              </a:rPr>
              <a:t>0 </a:t>
            </a:r>
            <a:r>
              <a:rPr lang="en-US" sz="4000" dirty="0" smtClean="0">
                <a:solidFill>
                  <a:srgbClr val="800000"/>
                </a:solidFill>
                <a:cs typeface="Times New Roman" pitchFamily="18" charset="0"/>
              </a:rPr>
              <a:t>–</a:t>
            </a:r>
            <a:r>
              <a:rPr lang="ru-RU" sz="4000" dirty="0" smtClean="0">
                <a:cs typeface="Times New Roman" pitchFamily="18" charset="0"/>
              </a:rPr>
              <a:t>ветви </a:t>
            </a:r>
            <a:r>
              <a:rPr lang="ru-RU" sz="4000" dirty="0">
                <a:cs typeface="Times New Roman" pitchFamily="18" charset="0"/>
              </a:rPr>
              <a:t>параболы направлены </a:t>
            </a:r>
            <a:r>
              <a:rPr lang="ru-RU" sz="4000" b="1" dirty="0" smtClean="0">
                <a:cs typeface="Times New Roman" pitchFamily="18" charset="0"/>
              </a:rPr>
              <a:t>вниз</a:t>
            </a:r>
            <a:endParaRPr lang="ru-RU" sz="4000" b="1" dirty="0"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ru-RU" sz="4000" dirty="0">
              <a:solidFill>
                <a:srgbClr val="80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90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Пример</a:t>
            </a:r>
            <a:endParaRPr lang="ru-RU" sz="5400" b="1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ru-RU" sz="6000" b="0" i="1" smtClean="0">
                        <a:latin typeface="Cambria Math" panose="02040503050406030204" pitchFamily="18" charset="0"/>
                      </a:rPr>
                      <m:t>у=</m:t>
                    </m:r>
                    <m:sSup>
                      <m:sSupPr>
                        <m:ctrlPr>
                          <a:rPr lang="ru-RU" sz="6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6000" b="0" i="1" smtClean="0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6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6000" b="0" i="0" smtClean="0">
                        <a:latin typeface="Cambria Math" panose="02040503050406030204" pitchFamily="18" charset="0"/>
                      </a:rPr>
                      <m:t>−4х−5</m:t>
                    </m:r>
                  </m:oMath>
                </a14:m>
                <a:r>
                  <a:rPr lang="ru-RU" dirty="0" smtClean="0"/>
                  <a:t>, </a:t>
                </a:r>
              </a:p>
              <a:p>
                <a:r>
                  <a:rPr lang="ru-RU" sz="3600" dirty="0" smtClean="0"/>
                  <a:t>график - парабола</a:t>
                </a:r>
              </a:p>
              <a:p>
                <a:pPr marL="0" indent="0">
                  <a:buNone/>
                </a:pPr>
                <a:r>
                  <a:rPr lang="ru-RU" sz="3200" dirty="0" smtClean="0"/>
                  <a:t>а = 1 </a:t>
                </a:r>
                <a:r>
                  <a:rPr lang="en-US" sz="3200" dirty="0" smtClean="0"/>
                  <a:t>&gt;</a:t>
                </a:r>
                <a:r>
                  <a:rPr lang="ru-RU" sz="3200" dirty="0" smtClean="0"/>
                  <a:t> 0, ветви параболы направлены вверх</a:t>
                </a:r>
                <a:endParaRPr lang="ru-RU" sz="32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2"/>
                <a:stretch>
                  <a:fillRect l="-18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reeform 96"/>
          <p:cNvSpPr>
            <a:spLocks/>
          </p:cNvSpPr>
          <p:nvPr/>
        </p:nvSpPr>
        <p:spPr bwMode="auto">
          <a:xfrm>
            <a:off x="3563888" y="3710379"/>
            <a:ext cx="1413645" cy="1670448"/>
          </a:xfrm>
          <a:custGeom>
            <a:avLst/>
            <a:gdLst>
              <a:gd name="T0" fmla="*/ 0 w 1152"/>
              <a:gd name="T1" fmla="*/ 0 h 1601"/>
              <a:gd name="T2" fmla="*/ 2147483646 w 1152"/>
              <a:gd name="T3" fmla="*/ 2147483646 h 1601"/>
              <a:gd name="T4" fmla="*/ 2147483646 w 1152"/>
              <a:gd name="T5" fmla="*/ 2147483646 h 1601"/>
              <a:gd name="T6" fmla="*/ 2147483646 w 1152"/>
              <a:gd name="T7" fmla="*/ 2147483646 h 1601"/>
              <a:gd name="T8" fmla="*/ 2147483646 w 1152"/>
              <a:gd name="T9" fmla="*/ 2147483646 h 1601"/>
              <a:gd name="T10" fmla="*/ 2147483646 w 1152"/>
              <a:gd name="T11" fmla="*/ 2147483646 h 1601"/>
              <a:gd name="T12" fmla="*/ 2147483646 w 1152"/>
              <a:gd name="T13" fmla="*/ 2147483646 h 160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52"/>
              <a:gd name="T22" fmla="*/ 0 h 1601"/>
              <a:gd name="T23" fmla="*/ 1152 w 1152"/>
              <a:gd name="T24" fmla="*/ 1601 h 160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52" h="1601">
                <a:moveTo>
                  <a:pt x="0" y="0"/>
                </a:moveTo>
                <a:cubicBezTo>
                  <a:pt x="31" y="149"/>
                  <a:pt x="120" y="659"/>
                  <a:pt x="184" y="896"/>
                </a:cubicBezTo>
                <a:cubicBezTo>
                  <a:pt x="248" y="1133"/>
                  <a:pt x="317" y="1307"/>
                  <a:pt x="384" y="1424"/>
                </a:cubicBezTo>
                <a:cubicBezTo>
                  <a:pt x="451" y="1541"/>
                  <a:pt x="519" y="1601"/>
                  <a:pt x="584" y="1600"/>
                </a:cubicBezTo>
                <a:cubicBezTo>
                  <a:pt x="649" y="1599"/>
                  <a:pt x="712" y="1535"/>
                  <a:pt x="776" y="1416"/>
                </a:cubicBezTo>
                <a:cubicBezTo>
                  <a:pt x="840" y="1297"/>
                  <a:pt x="905" y="1123"/>
                  <a:pt x="968" y="888"/>
                </a:cubicBezTo>
                <a:cubicBezTo>
                  <a:pt x="1031" y="653"/>
                  <a:pt x="1114" y="191"/>
                  <a:pt x="1152" y="8"/>
                </a:cubicBezTo>
              </a:path>
            </a:pathLst>
          </a:custGeom>
          <a:noFill/>
          <a:ln w="889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94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40085" y="108818"/>
            <a:ext cx="9258336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Вспомним алгоритм построения графика квадратичной функции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C41D55D-47BB-4C27-B60F-026EF8C463A2}" type="datetime1">
              <a:rPr lang="ru-RU"/>
              <a:pPr>
                <a:defRPr/>
              </a:pPr>
              <a:t>17.09.2020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6118B7-2F0E-496A-BBF8-A49B3DA5AB65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3"/>
              <p:cNvSpPr>
                <a:spLocks noGrp="1" noChangeArrowheads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algn="ctr">
                  <a:lnSpc>
                    <a:spcPct val="90000"/>
                  </a:lnSpc>
                  <a:buFontTx/>
                  <a:buNone/>
                </a:pPr>
                <a:r>
                  <a:rPr lang="ru-RU" sz="2800" b="1" dirty="0" smtClean="0">
                    <a:solidFill>
                      <a:srgbClr val="000000"/>
                    </a:solidFill>
                    <a:cs typeface="Times New Roman" pitchFamily="18" charset="0"/>
                  </a:rPr>
                  <a:t>Чтобы построить график квадратичной функции, нужно:</a:t>
                </a:r>
                <a:endParaRPr lang="ru-RU" sz="2800" b="1" dirty="0">
                  <a:cs typeface="Times New Roman" pitchFamily="18" charset="0"/>
                </a:endParaRPr>
              </a:p>
              <a:p>
                <a:pPr algn="just">
                  <a:lnSpc>
                    <a:spcPct val="90000"/>
                  </a:lnSpc>
                  <a:buFontTx/>
                  <a:buNone/>
                </a:pPr>
                <a:r>
                  <a:rPr lang="ru-RU" sz="2800" dirty="0" smtClean="0">
                    <a:solidFill>
                      <a:srgbClr val="800000"/>
                    </a:solidFill>
                    <a:cs typeface="Times New Roman" pitchFamily="18" charset="0"/>
                  </a:rPr>
                  <a:t>2)</a:t>
                </a:r>
                <a:r>
                  <a:rPr lang="ru-RU" sz="2800" dirty="0" smtClean="0">
                    <a:solidFill>
                      <a:srgbClr val="000000"/>
                    </a:solidFill>
                    <a:cs typeface="Times New Roman" pitchFamily="18" charset="0"/>
                  </a:rPr>
                  <a:t>Найти </a:t>
                </a:r>
                <a:r>
                  <a:rPr lang="ru-RU" sz="2800" dirty="0">
                    <a:solidFill>
                      <a:srgbClr val="000000"/>
                    </a:solidFill>
                    <a:cs typeface="Times New Roman" pitchFamily="18" charset="0"/>
                  </a:rPr>
                  <a:t>координаты вершины </a:t>
                </a:r>
                <a:r>
                  <a:rPr lang="ru-RU" sz="2800" dirty="0" smtClean="0">
                    <a:solidFill>
                      <a:srgbClr val="000000"/>
                    </a:solidFill>
                    <a:cs typeface="Times New Roman" pitchFamily="18" charset="0"/>
                  </a:rPr>
                  <a:t>параболы(х</a:t>
                </a:r>
                <a:r>
                  <a:rPr lang="ru-RU" sz="2800" baseline="-25000" dirty="0" smtClean="0">
                    <a:solidFill>
                      <a:srgbClr val="000000"/>
                    </a:solidFill>
                    <a:cs typeface="Times New Roman" pitchFamily="18" charset="0"/>
                  </a:rPr>
                  <a:t>0</a:t>
                </a:r>
                <a:r>
                  <a:rPr lang="ru-RU" sz="2800" dirty="0" smtClean="0">
                    <a:solidFill>
                      <a:srgbClr val="000000"/>
                    </a:solidFill>
                    <a:cs typeface="Times New Roman" pitchFamily="18" charset="0"/>
                  </a:rPr>
                  <a:t>;у</a:t>
                </a:r>
                <a:r>
                  <a:rPr lang="ru-RU" sz="2800" baseline="-25000" dirty="0" smtClean="0">
                    <a:solidFill>
                      <a:srgbClr val="000000"/>
                    </a:solidFill>
                    <a:cs typeface="Times New Roman" pitchFamily="18" charset="0"/>
                  </a:rPr>
                  <a:t>0</a:t>
                </a:r>
                <a:r>
                  <a:rPr lang="ru-RU" sz="2800" dirty="0" smtClean="0">
                    <a:solidFill>
                      <a:srgbClr val="000000"/>
                    </a:solidFill>
                    <a:cs typeface="Times New Roman" pitchFamily="18" charset="0"/>
                  </a:rPr>
                  <a:t>) </a:t>
                </a:r>
                <a:r>
                  <a:rPr lang="ru-RU" sz="2800" dirty="0">
                    <a:solidFill>
                      <a:srgbClr val="000000"/>
                    </a:solidFill>
                    <a:cs typeface="Times New Roman" pitchFamily="18" charset="0"/>
                  </a:rPr>
                  <a:t>и отметить ее в координатной плоскости</a:t>
                </a:r>
                <a:r>
                  <a:rPr lang="ru-RU" sz="2800" dirty="0" smtClean="0">
                    <a:solidFill>
                      <a:srgbClr val="000000"/>
                    </a:solidFill>
                    <a:cs typeface="Times New Roman" pitchFamily="18" charset="0"/>
                  </a:rPr>
                  <a:t>;</a:t>
                </a:r>
              </a:p>
              <a:p>
                <a:pPr algn="just">
                  <a:lnSpc>
                    <a:spcPct val="90000"/>
                  </a:lnSpc>
                  <a:buFontTx/>
                  <a:buNone/>
                </a:pPr>
                <a:r>
                  <a:rPr lang="ru-RU" sz="4400" dirty="0" smtClean="0">
                    <a:solidFill>
                      <a:srgbClr val="000000"/>
                    </a:solidFill>
                    <a:cs typeface="Times New Roman" pitchFamily="18" charset="0"/>
                  </a:rPr>
                  <a:t>Х</a:t>
                </a:r>
                <a:r>
                  <a:rPr lang="ru-RU" sz="4400" baseline="-25000" dirty="0" smtClean="0">
                    <a:solidFill>
                      <a:srgbClr val="000000"/>
                    </a:solidFill>
                    <a:cs typeface="Times New Roman" pitchFamily="18" charset="0"/>
                  </a:rPr>
                  <a:t>0</a:t>
                </a:r>
                <a:r>
                  <a:rPr lang="ru-RU" sz="4400" dirty="0" smtClean="0">
                    <a:solidFill>
                      <a:srgbClr val="000000"/>
                    </a:solidFill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4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−</m:t>
                        </m:r>
                        <m:r>
                          <a:rPr lang="en-US" sz="4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𝑏</m:t>
                        </m:r>
                      </m:num>
                      <m:den>
                        <m:r>
                          <a:rPr lang="en-US" sz="4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2</m:t>
                        </m:r>
                        <m:r>
                          <a:rPr lang="en-US" sz="4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𝑎</m:t>
                        </m:r>
                      </m:den>
                    </m:f>
                    <m:r>
                      <a:rPr lang="ru-RU" sz="44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;</m:t>
                    </m:r>
                  </m:oMath>
                </a14:m>
                <a:endParaRPr lang="ru-RU" sz="4400" b="0" dirty="0" smtClean="0">
                  <a:solidFill>
                    <a:srgbClr val="000000"/>
                  </a:solidFill>
                  <a:cs typeface="Times New Roman" pitchFamily="18" charset="0"/>
                </a:endParaRPr>
              </a:p>
              <a:p>
                <a:pPr algn="just">
                  <a:lnSpc>
                    <a:spcPct val="90000"/>
                  </a:lnSpc>
                  <a:buFontTx/>
                  <a:buNone/>
                </a:pPr>
                <a:r>
                  <a:rPr lang="ru-RU" sz="4400" dirty="0" smtClean="0">
                    <a:solidFill>
                      <a:srgbClr val="000000"/>
                    </a:solidFill>
                    <a:cs typeface="Times New Roman" pitchFamily="18" charset="0"/>
                  </a:rPr>
                  <a:t>у</a:t>
                </a:r>
                <a:r>
                  <a:rPr lang="ru-RU" sz="4400" baseline="-25000" dirty="0" smtClean="0">
                    <a:solidFill>
                      <a:srgbClr val="000000"/>
                    </a:solidFill>
                    <a:cs typeface="Times New Roman" pitchFamily="18" charset="0"/>
                  </a:rPr>
                  <a:t>0 </a:t>
                </a:r>
                <a:r>
                  <a:rPr lang="ru-RU" sz="4400" dirty="0" smtClean="0">
                    <a:solidFill>
                      <a:srgbClr val="000000"/>
                    </a:solidFill>
                    <a:cs typeface="Times New Roman" pitchFamily="18" charset="0"/>
                  </a:rPr>
                  <a:t>=ах</a:t>
                </a:r>
                <a:r>
                  <a:rPr lang="ru-RU" sz="4400" baseline="30000" dirty="0" smtClean="0">
                    <a:solidFill>
                      <a:srgbClr val="000000"/>
                    </a:solidFill>
                    <a:cs typeface="Times New Roman" pitchFamily="18" charset="0"/>
                  </a:rPr>
                  <a:t>2</a:t>
                </a:r>
                <a:r>
                  <a:rPr lang="ru-RU" sz="4400" baseline="-25000" dirty="0" smtClean="0">
                    <a:solidFill>
                      <a:srgbClr val="000000"/>
                    </a:solidFill>
                    <a:cs typeface="Times New Roman" pitchFamily="18" charset="0"/>
                  </a:rPr>
                  <a:t>0</a:t>
                </a:r>
                <a:r>
                  <a:rPr lang="ru-RU" sz="4400" dirty="0" smtClean="0">
                    <a:solidFill>
                      <a:srgbClr val="000000"/>
                    </a:solidFill>
                    <a:cs typeface="Times New Roman" pitchFamily="18" charset="0"/>
                  </a:rPr>
                  <a:t> +</a:t>
                </a:r>
                <a:r>
                  <a:rPr lang="en-US" sz="4400" dirty="0" smtClean="0">
                    <a:solidFill>
                      <a:srgbClr val="000000"/>
                    </a:solidFill>
                    <a:cs typeface="Times New Roman" pitchFamily="18" charset="0"/>
                  </a:rPr>
                  <a:t>bx</a:t>
                </a:r>
                <a:r>
                  <a:rPr lang="en-US" sz="4400" baseline="-25000" dirty="0" smtClean="0">
                    <a:solidFill>
                      <a:srgbClr val="000000"/>
                    </a:solidFill>
                    <a:cs typeface="Times New Roman" pitchFamily="18" charset="0"/>
                  </a:rPr>
                  <a:t>0</a:t>
                </a:r>
                <a:r>
                  <a:rPr lang="en-US" sz="4400" dirty="0" smtClean="0">
                    <a:solidFill>
                      <a:srgbClr val="000000"/>
                    </a:solidFill>
                    <a:cs typeface="Times New Roman" pitchFamily="18" charset="0"/>
                  </a:rPr>
                  <a:t> +c</a:t>
                </a:r>
                <a:endParaRPr lang="ru-RU" sz="4400" baseline="-25000" dirty="0" smtClean="0">
                  <a:solidFill>
                    <a:srgbClr val="000000"/>
                  </a:solidFill>
                  <a:cs typeface="Times New Roman" pitchFamily="18" charset="0"/>
                </a:endParaRPr>
              </a:p>
              <a:p>
                <a:pPr>
                  <a:lnSpc>
                    <a:spcPct val="90000"/>
                  </a:lnSpc>
                </a:pPr>
                <a:endParaRPr lang="ru-RU" sz="2800" dirty="0"/>
              </a:p>
            </p:txBody>
          </p:sp>
        </mc:Choice>
        <mc:Fallback xmlns="">
          <p:sp>
            <p:nvSpPr>
              <p:cNvPr id="6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2963" t="-1975" r="-148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3979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012" y="409676"/>
            <a:ext cx="8229600" cy="9906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Пример</a:t>
            </a:r>
            <a:endParaRPr lang="ru-RU" sz="5400" b="1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ru-RU" sz="6000" b="0" i="1" smtClean="0">
                        <a:latin typeface="Cambria Math" panose="02040503050406030204" pitchFamily="18" charset="0"/>
                      </a:rPr>
                      <m:t>у=</m:t>
                    </m:r>
                    <m:sSup>
                      <m:sSupPr>
                        <m:ctrlPr>
                          <a:rPr lang="ru-RU" sz="6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6000" b="0" i="1" smtClean="0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6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6000" b="0" i="0" smtClean="0">
                        <a:latin typeface="Cambria Math" panose="02040503050406030204" pitchFamily="18" charset="0"/>
                      </a:rPr>
                      <m:t>−4х−5</m:t>
                    </m:r>
                  </m:oMath>
                </a14:m>
                <a:r>
                  <a:rPr lang="ru-RU" dirty="0" smtClean="0"/>
                  <a:t>, </a:t>
                </a:r>
              </a:p>
              <a:p>
                <a:r>
                  <a:rPr lang="ru-RU" sz="3600" dirty="0" smtClean="0"/>
                  <a:t>Вершина параболы:</a:t>
                </a:r>
              </a:p>
              <a:p>
                <a:pPr algn="just">
                  <a:lnSpc>
                    <a:spcPct val="90000"/>
                  </a:lnSpc>
                  <a:buFontTx/>
                  <a:buNone/>
                </a:pPr>
                <a:r>
                  <a:rPr lang="ru-RU" sz="3200" dirty="0">
                    <a:solidFill>
                      <a:srgbClr val="000000"/>
                    </a:solidFill>
                    <a:cs typeface="Times New Roman" pitchFamily="18" charset="0"/>
                  </a:rPr>
                  <a:t>Х</a:t>
                </a:r>
                <a:r>
                  <a:rPr lang="ru-RU" sz="3200" baseline="-25000" dirty="0">
                    <a:solidFill>
                      <a:srgbClr val="000000"/>
                    </a:solidFill>
                    <a:cs typeface="Times New Roman" pitchFamily="18" charset="0"/>
                  </a:rPr>
                  <a:t>0</a:t>
                </a:r>
                <a:r>
                  <a:rPr lang="ru-RU" sz="3200" dirty="0">
                    <a:solidFill>
                      <a:srgbClr val="000000"/>
                    </a:solidFill>
                    <a:cs typeface="Times New Roman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</m:ctrlPr>
                      </m:fPr>
                      <m:num>
                        <m:r>
                          <a:rPr lang="ru-RU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4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</a:rPr>
                          <m:t>2</m:t>
                        </m:r>
                      </m:den>
                    </m:f>
                    <m:r>
                      <a:rPr lang="ru-RU" sz="32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=2</m:t>
                    </m:r>
                    <m:r>
                      <a:rPr lang="ru-RU" sz="3200">
                        <a:solidFill>
                          <a:srgbClr val="000000"/>
                        </a:solidFill>
                        <a:latin typeface="Cambria Math" panose="02040503050406030204" pitchFamily="18" charset="0"/>
                        <a:cs typeface="Times New Roman" pitchFamily="18" charset="0"/>
                      </a:rPr>
                      <m:t>;</m:t>
                    </m:r>
                  </m:oMath>
                </a14:m>
                <a:endParaRPr lang="ru-RU" sz="3200" dirty="0">
                  <a:solidFill>
                    <a:srgbClr val="000000"/>
                  </a:solidFill>
                  <a:cs typeface="Times New Roman" pitchFamily="18" charset="0"/>
                </a:endParaRPr>
              </a:p>
              <a:p>
                <a:pPr algn="just">
                  <a:lnSpc>
                    <a:spcPct val="90000"/>
                  </a:lnSpc>
                  <a:buFontTx/>
                  <a:buNone/>
                </a:pPr>
                <a:r>
                  <a:rPr lang="ru-RU" sz="3200" dirty="0">
                    <a:solidFill>
                      <a:srgbClr val="000000"/>
                    </a:solidFill>
                    <a:cs typeface="Times New Roman" pitchFamily="18" charset="0"/>
                  </a:rPr>
                  <a:t>у</a:t>
                </a:r>
                <a:r>
                  <a:rPr lang="ru-RU" sz="3200" baseline="-25000" dirty="0">
                    <a:solidFill>
                      <a:srgbClr val="000000"/>
                    </a:solidFill>
                    <a:cs typeface="Times New Roman" pitchFamily="18" charset="0"/>
                  </a:rPr>
                  <a:t>0 </a:t>
                </a:r>
                <a:r>
                  <a:rPr lang="ru-RU" sz="3200" dirty="0" smtClean="0">
                    <a:solidFill>
                      <a:srgbClr val="000000"/>
                    </a:solidFill>
                    <a:cs typeface="Times New Roman" pitchFamily="18" charset="0"/>
                  </a:rPr>
                  <a:t>=2</a:t>
                </a:r>
                <a:r>
                  <a:rPr lang="ru-RU" sz="3200" baseline="30000" dirty="0" smtClean="0">
                    <a:solidFill>
                      <a:srgbClr val="000000"/>
                    </a:solidFill>
                    <a:cs typeface="Times New Roman" pitchFamily="18" charset="0"/>
                  </a:rPr>
                  <a:t>2</a:t>
                </a:r>
                <a:r>
                  <a:rPr lang="ru-RU" sz="3200" dirty="0" smtClean="0">
                    <a:solidFill>
                      <a:srgbClr val="000000"/>
                    </a:solidFill>
                    <a:cs typeface="Times New Roman" pitchFamily="18" charset="0"/>
                  </a:rPr>
                  <a:t> – 4 </a:t>
                </a:r>
                <a:r>
                  <a:rPr lang="ru-RU" sz="3200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∙ 2</a:t>
                </a:r>
                <a:r>
                  <a:rPr lang="en-US" sz="3200" dirty="0" smtClean="0">
                    <a:solidFill>
                      <a:srgbClr val="000000"/>
                    </a:solidFill>
                    <a:cs typeface="Times New Roman" pitchFamily="18" charset="0"/>
                  </a:rPr>
                  <a:t> </a:t>
                </a:r>
                <a:r>
                  <a:rPr lang="ru-RU" sz="3200" dirty="0" smtClean="0">
                    <a:solidFill>
                      <a:srgbClr val="000000"/>
                    </a:solidFill>
                    <a:cs typeface="Times New Roman" pitchFamily="18" charset="0"/>
                  </a:rPr>
                  <a:t>- 5 = -9</a:t>
                </a:r>
                <a:endParaRPr lang="ru-RU" sz="3200" baseline="-25000" dirty="0">
                  <a:solidFill>
                    <a:srgbClr val="000000"/>
                  </a:solidFill>
                  <a:cs typeface="Times New Roman" pitchFamily="18" charset="0"/>
                </a:endParaRPr>
              </a:p>
              <a:p>
                <a:r>
                  <a:rPr lang="ru-RU" sz="3200" dirty="0" smtClean="0"/>
                  <a:t>(2;-9)</a:t>
                </a:r>
                <a:endParaRPr lang="ru-RU" sz="32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 l="-18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4003672" y="1688183"/>
            <a:ext cx="5140326" cy="4803775"/>
            <a:chOff x="1029" y="948"/>
            <a:chExt cx="3238" cy="3026"/>
          </a:xfrm>
        </p:grpSpPr>
        <p:grpSp>
          <p:nvGrpSpPr>
            <p:cNvPr id="5" name="Group 43"/>
            <p:cNvGrpSpPr>
              <a:grpSpLocks/>
            </p:cNvGrpSpPr>
            <p:nvPr/>
          </p:nvGrpSpPr>
          <p:grpSpPr bwMode="auto">
            <a:xfrm>
              <a:off x="1029" y="948"/>
              <a:ext cx="3185" cy="3026"/>
              <a:chOff x="1029" y="948"/>
              <a:chExt cx="3185" cy="3026"/>
            </a:xfrm>
          </p:grpSpPr>
          <p:grpSp>
            <p:nvGrpSpPr>
              <p:cNvPr id="7" name="Group 44"/>
              <p:cNvGrpSpPr>
                <a:grpSpLocks/>
              </p:cNvGrpSpPr>
              <p:nvPr/>
            </p:nvGrpSpPr>
            <p:grpSpPr bwMode="auto">
              <a:xfrm>
                <a:off x="1029" y="948"/>
                <a:ext cx="3185" cy="3026"/>
                <a:chOff x="2372" y="203"/>
                <a:chExt cx="3185" cy="3026"/>
              </a:xfrm>
            </p:grpSpPr>
            <p:sp>
              <p:nvSpPr>
                <p:cNvPr id="9" name="Freeform 45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" name="Freeform 46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>
                    <a:gd name="T0" fmla="*/ 0 w 3124"/>
                    <a:gd name="T1" fmla="*/ 0 h 8"/>
                    <a:gd name="T2" fmla="*/ 3124 w 3124"/>
                    <a:gd name="T3" fmla="*/ 8 h 8"/>
                    <a:gd name="T4" fmla="*/ 0 60000 65536"/>
                    <a:gd name="T5" fmla="*/ 0 60000 65536"/>
                    <a:gd name="T6" fmla="*/ 0 w 3124"/>
                    <a:gd name="T7" fmla="*/ 0 h 8"/>
                    <a:gd name="T8" fmla="*/ 3124 w 3124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" name="Freeform 47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>
                    <a:gd name="T0" fmla="*/ 0 w 8"/>
                    <a:gd name="T1" fmla="*/ 0 h 2994"/>
                    <a:gd name="T2" fmla="*/ 8 w 8"/>
                    <a:gd name="T3" fmla="*/ 2994 h 2994"/>
                    <a:gd name="T4" fmla="*/ 0 60000 65536"/>
                    <a:gd name="T5" fmla="*/ 0 60000 65536"/>
                    <a:gd name="T6" fmla="*/ 0 w 8"/>
                    <a:gd name="T7" fmla="*/ 0 h 2994"/>
                    <a:gd name="T8" fmla="*/ 8 w 8"/>
                    <a:gd name="T9" fmla="*/ 2994 h 2994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" name="Line 48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" name="Freeform 49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>
                    <a:gd name="T0" fmla="*/ 0 w 3124"/>
                    <a:gd name="T1" fmla="*/ 0 h 8"/>
                    <a:gd name="T2" fmla="*/ 3124 w 3124"/>
                    <a:gd name="T3" fmla="*/ 8 h 8"/>
                    <a:gd name="T4" fmla="*/ 0 60000 65536"/>
                    <a:gd name="T5" fmla="*/ 0 60000 65536"/>
                    <a:gd name="T6" fmla="*/ 0 w 3124"/>
                    <a:gd name="T7" fmla="*/ 0 h 8"/>
                    <a:gd name="T8" fmla="*/ 3124 w 3124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" name="Freeform 50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>
                    <a:gd name="T0" fmla="*/ 0 w 3131"/>
                    <a:gd name="T1" fmla="*/ 8 h 8"/>
                    <a:gd name="T2" fmla="*/ 3131 w 3131"/>
                    <a:gd name="T3" fmla="*/ 0 h 8"/>
                    <a:gd name="T4" fmla="*/ 0 60000 65536"/>
                    <a:gd name="T5" fmla="*/ 0 60000 65536"/>
                    <a:gd name="T6" fmla="*/ 0 w 3131"/>
                    <a:gd name="T7" fmla="*/ 0 h 8"/>
                    <a:gd name="T8" fmla="*/ 3131 w 3131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" name="Freeform 51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>
                    <a:gd name="T0" fmla="*/ 0 w 3131"/>
                    <a:gd name="T1" fmla="*/ 8 h 8"/>
                    <a:gd name="T2" fmla="*/ 3131 w 3131"/>
                    <a:gd name="T3" fmla="*/ 0 h 8"/>
                    <a:gd name="T4" fmla="*/ 0 60000 65536"/>
                    <a:gd name="T5" fmla="*/ 0 60000 65536"/>
                    <a:gd name="T6" fmla="*/ 0 w 3131"/>
                    <a:gd name="T7" fmla="*/ 0 h 8"/>
                    <a:gd name="T8" fmla="*/ 3131 w 3131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Freeform 52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>
                    <a:gd name="T0" fmla="*/ 0 w 3132"/>
                    <a:gd name="T1" fmla="*/ 0 h 8"/>
                    <a:gd name="T2" fmla="*/ 3132 w 3132"/>
                    <a:gd name="T3" fmla="*/ 8 h 8"/>
                    <a:gd name="T4" fmla="*/ 0 60000 65536"/>
                    <a:gd name="T5" fmla="*/ 0 60000 65536"/>
                    <a:gd name="T6" fmla="*/ 0 w 3132"/>
                    <a:gd name="T7" fmla="*/ 0 h 8"/>
                    <a:gd name="T8" fmla="*/ 3132 w 3132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Freeform 53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>
                    <a:gd name="T0" fmla="*/ 0 w 3107"/>
                    <a:gd name="T1" fmla="*/ 8 h 8"/>
                    <a:gd name="T2" fmla="*/ 3107 w 3107"/>
                    <a:gd name="T3" fmla="*/ 0 h 8"/>
                    <a:gd name="T4" fmla="*/ 0 60000 65536"/>
                    <a:gd name="T5" fmla="*/ 0 60000 65536"/>
                    <a:gd name="T6" fmla="*/ 0 w 3107"/>
                    <a:gd name="T7" fmla="*/ 0 h 8"/>
                    <a:gd name="T8" fmla="*/ 3107 w 3107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Freeform 54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>
                    <a:gd name="T0" fmla="*/ 0 w 3107"/>
                    <a:gd name="T1" fmla="*/ 8 h 8"/>
                    <a:gd name="T2" fmla="*/ 3107 w 3107"/>
                    <a:gd name="T3" fmla="*/ 0 h 8"/>
                    <a:gd name="T4" fmla="*/ 0 60000 65536"/>
                    <a:gd name="T5" fmla="*/ 0 60000 65536"/>
                    <a:gd name="T6" fmla="*/ 0 w 3107"/>
                    <a:gd name="T7" fmla="*/ 0 h 8"/>
                    <a:gd name="T8" fmla="*/ 3107 w 3107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Freeform 55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>
                    <a:gd name="T0" fmla="*/ 0 w 3123"/>
                    <a:gd name="T1" fmla="*/ 0 h 8"/>
                    <a:gd name="T2" fmla="*/ 3123 w 3123"/>
                    <a:gd name="T3" fmla="*/ 8 h 8"/>
                    <a:gd name="T4" fmla="*/ 0 60000 65536"/>
                    <a:gd name="T5" fmla="*/ 0 60000 65536"/>
                    <a:gd name="T6" fmla="*/ 0 w 3123"/>
                    <a:gd name="T7" fmla="*/ 0 h 8"/>
                    <a:gd name="T8" fmla="*/ 3123 w 3123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Freeform 56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>
                    <a:gd name="T0" fmla="*/ 0 w 3107"/>
                    <a:gd name="T1" fmla="*/ 8 h 8"/>
                    <a:gd name="T2" fmla="*/ 3107 w 3107"/>
                    <a:gd name="T3" fmla="*/ 0 h 8"/>
                    <a:gd name="T4" fmla="*/ 0 60000 65536"/>
                    <a:gd name="T5" fmla="*/ 0 60000 65536"/>
                    <a:gd name="T6" fmla="*/ 0 w 3107"/>
                    <a:gd name="T7" fmla="*/ 0 h 8"/>
                    <a:gd name="T8" fmla="*/ 3107 w 3107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Freeform 57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>
                    <a:gd name="T0" fmla="*/ 0 w 3115"/>
                    <a:gd name="T1" fmla="*/ 0 h 8"/>
                    <a:gd name="T2" fmla="*/ 3115 w 3115"/>
                    <a:gd name="T3" fmla="*/ 8 h 8"/>
                    <a:gd name="T4" fmla="*/ 0 60000 65536"/>
                    <a:gd name="T5" fmla="*/ 0 60000 65536"/>
                    <a:gd name="T6" fmla="*/ 0 w 3115"/>
                    <a:gd name="T7" fmla="*/ 0 h 8"/>
                    <a:gd name="T8" fmla="*/ 3115 w 3115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Freeform 58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>
                    <a:gd name="T0" fmla="*/ 0 w 3115"/>
                    <a:gd name="T1" fmla="*/ 0 h 8"/>
                    <a:gd name="T2" fmla="*/ 3115 w 3115"/>
                    <a:gd name="T3" fmla="*/ 8 h 8"/>
                    <a:gd name="T4" fmla="*/ 0 60000 65536"/>
                    <a:gd name="T5" fmla="*/ 0 60000 65536"/>
                    <a:gd name="T6" fmla="*/ 0 w 3115"/>
                    <a:gd name="T7" fmla="*/ 0 h 8"/>
                    <a:gd name="T8" fmla="*/ 3115 w 3115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Freeform 59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>
                    <a:gd name="T0" fmla="*/ 8 w 8"/>
                    <a:gd name="T1" fmla="*/ 0 h 3026"/>
                    <a:gd name="T2" fmla="*/ 0 w 8"/>
                    <a:gd name="T3" fmla="*/ 3026 h 3026"/>
                    <a:gd name="T4" fmla="*/ 0 60000 65536"/>
                    <a:gd name="T5" fmla="*/ 0 60000 65536"/>
                    <a:gd name="T6" fmla="*/ 0 w 8"/>
                    <a:gd name="T7" fmla="*/ 0 h 3026"/>
                    <a:gd name="T8" fmla="*/ 8 w 8"/>
                    <a:gd name="T9" fmla="*/ 3026 h 302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Freeform 60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Freeform 61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Freeform 62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>
                    <a:gd name="T0" fmla="*/ 9 w 9"/>
                    <a:gd name="T1" fmla="*/ 0 h 3010"/>
                    <a:gd name="T2" fmla="*/ 0 w 9"/>
                    <a:gd name="T3" fmla="*/ 3010 h 3010"/>
                    <a:gd name="T4" fmla="*/ 0 60000 65536"/>
                    <a:gd name="T5" fmla="*/ 0 60000 65536"/>
                    <a:gd name="T6" fmla="*/ 0 w 9"/>
                    <a:gd name="T7" fmla="*/ 0 h 3010"/>
                    <a:gd name="T8" fmla="*/ 9 w 9"/>
                    <a:gd name="T9" fmla="*/ 3010 h 301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Freeform 63"/>
                <p:cNvSpPr>
                  <a:spLocks/>
                </p:cNvSpPr>
                <p:nvPr/>
              </p:nvSpPr>
              <p:spPr bwMode="auto">
                <a:xfrm>
                  <a:off x="4241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Freeform 64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Freeform 65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Freeform 66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Freeform 67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" name="Freeform 52"/>
                <p:cNvSpPr>
                  <a:spLocks/>
                </p:cNvSpPr>
                <p:nvPr/>
              </p:nvSpPr>
              <p:spPr bwMode="auto">
                <a:xfrm>
                  <a:off x="2372" y="1658"/>
                  <a:ext cx="3132" cy="8"/>
                </a:xfrm>
                <a:custGeom>
                  <a:avLst/>
                  <a:gdLst>
                    <a:gd name="T0" fmla="*/ 0 w 3132"/>
                    <a:gd name="T1" fmla="*/ 0 h 8"/>
                    <a:gd name="T2" fmla="*/ 3132 w 3132"/>
                    <a:gd name="T3" fmla="*/ 8 h 8"/>
                    <a:gd name="T4" fmla="*/ 0 60000 65536"/>
                    <a:gd name="T5" fmla="*/ 0 60000 65536"/>
                    <a:gd name="T6" fmla="*/ 0 w 3132"/>
                    <a:gd name="T7" fmla="*/ 0 h 8"/>
                    <a:gd name="T8" fmla="*/ 3132 w 3132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" name="Line 68"/>
              <p:cNvSpPr>
                <a:spLocks noChangeShapeType="1"/>
              </p:cNvSpPr>
              <p:nvPr/>
            </p:nvSpPr>
            <p:spPr bwMode="auto">
              <a:xfrm>
                <a:off x="1066" y="2455"/>
                <a:ext cx="3106" cy="0"/>
              </a:xfrm>
              <a:prstGeom prst="line">
                <a:avLst/>
              </a:prstGeom>
              <a:noFill/>
              <a:ln w="9525" cap="rnd">
                <a:solidFill>
                  <a:schemeClr val="bg2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Line 69"/>
            <p:cNvSpPr>
              <a:spLocks noChangeShapeType="1"/>
            </p:cNvSpPr>
            <p:nvPr/>
          </p:nvSpPr>
          <p:spPr bwMode="auto">
            <a:xfrm>
              <a:off x="1183" y="1461"/>
              <a:ext cx="30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0" name="Group 2"/>
          <p:cNvGrpSpPr>
            <a:grpSpLocks/>
          </p:cNvGrpSpPr>
          <p:nvPr/>
        </p:nvGrpSpPr>
        <p:grpSpPr bwMode="auto">
          <a:xfrm>
            <a:off x="6092824" y="1628800"/>
            <a:ext cx="2889249" cy="4803775"/>
            <a:chOff x="2362" y="399"/>
            <a:chExt cx="1820" cy="3508"/>
          </a:xfrm>
        </p:grpSpPr>
        <p:sp>
          <p:nvSpPr>
            <p:cNvPr id="61" name="Text Box 3"/>
            <p:cNvSpPr txBox="1">
              <a:spLocks noChangeArrowheads="1"/>
            </p:cNvSpPr>
            <p:nvPr/>
          </p:nvSpPr>
          <p:spPr bwMode="auto">
            <a:xfrm>
              <a:off x="3970" y="1335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sz="2400" dirty="0"/>
                <a:t>х</a:t>
              </a:r>
            </a:p>
          </p:txBody>
        </p:sp>
        <p:sp>
          <p:nvSpPr>
            <p:cNvPr id="62" name="Text Box 4"/>
            <p:cNvSpPr txBox="1">
              <a:spLocks noChangeArrowheads="1"/>
            </p:cNvSpPr>
            <p:nvPr/>
          </p:nvSpPr>
          <p:spPr bwMode="auto">
            <a:xfrm>
              <a:off x="2362" y="399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sz="2400" dirty="0"/>
                <a:t>у</a:t>
              </a:r>
            </a:p>
          </p:txBody>
        </p:sp>
        <p:sp>
          <p:nvSpPr>
            <p:cNvPr id="63" name="Line 5"/>
            <p:cNvSpPr>
              <a:spLocks noChangeShapeType="1"/>
            </p:cNvSpPr>
            <p:nvPr/>
          </p:nvSpPr>
          <p:spPr bwMode="auto">
            <a:xfrm flipV="1">
              <a:off x="2626" y="432"/>
              <a:ext cx="4" cy="347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66" name="Прямая соединительная линия 65"/>
          <p:cNvCxnSpPr/>
          <p:nvPr/>
        </p:nvCxnSpPr>
        <p:spPr>
          <a:xfrm>
            <a:off x="7370757" y="2441140"/>
            <a:ext cx="0" cy="974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10"/>
          <p:cNvSpPr>
            <a:spLocks noChangeArrowheads="1"/>
          </p:cNvSpPr>
          <p:nvPr/>
        </p:nvSpPr>
        <p:spPr bwMode="auto">
          <a:xfrm>
            <a:off x="7277097" y="5956971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68" name="Text Box 89"/>
          <p:cNvSpPr txBox="1">
            <a:spLocks noChangeArrowheads="1"/>
          </p:cNvSpPr>
          <p:nvPr/>
        </p:nvSpPr>
        <p:spPr bwMode="auto">
          <a:xfrm>
            <a:off x="6011068" y="5842156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-9</a:t>
            </a:r>
            <a:endParaRPr lang="ru-RU" sz="2400" b="1" dirty="0"/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 flipV="1">
            <a:off x="6474616" y="6034757"/>
            <a:ext cx="196852" cy="63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 Box 89"/>
          <p:cNvSpPr txBox="1">
            <a:spLocks noChangeArrowheads="1"/>
          </p:cNvSpPr>
          <p:nvPr/>
        </p:nvSpPr>
        <p:spPr bwMode="auto">
          <a:xfrm>
            <a:off x="7140570" y="2585271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2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65357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40085" y="108818"/>
            <a:ext cx="9258336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Segoe Print" panose="02000600000000000000" pitchFamily="2" charset="0"/>
              </a:rPr>
              <a:t>Вспомним алгоритм построения графика квадратичной функции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DC41D55D-47BB-4C27-B60F-026EF8C463A2}" type="datetime1">
              <a:rPr lang="ru-RU"/>
              <a:pPr>
                <a:defRPr/>
              </a:pPr>
              <a:t>17.09.2020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6118B7-2F0E-496A-BBF8-A49B3DA5AB65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dirty="0">
                <a:solidFill>
                  <a:srgbClr val="000000"/>
                </a:solidFill>
                <a:cs typeface="Times New Roman" pitchFamily="18" charset="0"/>
              </a:rPr>
              <a:t>Чтобы построить график квадратичной функции, нужно:</a:t>
            </a:r>
            <a:endParaRPr lang="ru-RU" sz="2800" b="1" dirty="0"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n-US" sz="2800" dirty="0" smtClean="0">
                <a:solidFill>
                  <a:srgbClr val="800000"/>
                </a:solidFill>
                <a:cs typeface="Times New Roman" pitchFamily="18" charset="0"/>
              </a:rPr>
              <a:t>  3</a:t>
            </a:r>
            <a:r>
              <a:rPr lang="ru-RU" sz="2800" dirty="0" smtClean="0">
                <a:solidFill>
                  <a:srgbClr val="800000"/>
                </a:solidFill>
                <a:cs typeface="Times New Roman" pitchFamily="18" charset="0"/>
              </a:rPr>
              <a:t>)</a:t>
            </a:r>
            <a:r>
              <a:rPr lang="ru-RU" sz="2800" dirty="0" smtClean="0">
                <a:solidFill>
                  <a:srgbClr val="000000"/>
                </a:solidFill>
                <a:cs typeface="Times New Roman" pitchFamily="18" charset="0"/>
              </a:rPr>
              <a:t> Построить ось симметрии (прямая </a:t>
            </a:r>
            <a:r>
              <a:rPr lang="ru-RU" sz="2800" i="1" dirty="0" smtClean="0">
                <a:solidFill>
                  <a:srgbClr val="000000"/>
                </a:solidFill>
                <a:cs typeface="Times New Roman" pitchFamily="18" charset="0"/>
              </a:rPr>
              <a:t>х=х</a:t>
            </a:r>
            <a:r>
              <a:rPr lang="ru-RU" sz="2800" i="1" baseline="-25000" dirty="0" smtClean="0">
                <a:solidFill>
                  <a:srgbClr val="000000"/>
                </a:solidFill>
                <a:cs typeface="Times New Roman" pitchFamily="18" charset="0"/>
              </a:rPr>
              <a:t>0</a:t>
            </a:r>
            <a:r>
              <a:rPr lang="ru-RU" sz="2800" dirty="0" smtClean="0">
                <a:solidFill>
                  <a:srgbClr val="000000"/>
                </a:solidFill>
                <a:cs typeface="Times New Roman" pitchFamily="18" charset="0"/>
              </a:rPr>
              <a:t>)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ru-RU" sz="2800" dirty="0" smtClean="0">
                <a:solidFill>
                  <a:srgbClr val="000000"/>
                </a:solidFill>
                <a:cs typeface="Times New Roman" pitchFamily="18" charset="0"/>
              </a:rPr>
              <a:t>  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3332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012" y="409676"/>
            <a:ext cx="8229600" cy="9906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Пример</a:t>
            </a:r>
            <a:endParaRPr lang="ru-RU" sz="5400" b="1" dirty="0">
              <a:solidFill>
                <a:srgbClr val="FF0000"/>
              </a:solidFill>
              <a:latin typeface="Segoe Print" panose="02000600000000000000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ru-RU" sz="6000" b="0" i="1" smtClean="0">
                        <a:latin typeface="Cambria Math" panose="02040503050406030204" pitchFamily="18" charset="0"/>
                      </a:rPr>
                      <m:t>у=</m:t>
                    </m:r>
                    <m:sSup>
                      <m:sSupPr>
                        <m:ctrlPr>
                          <a:rPr lang="ru-RU" sz="6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6000" b="0" i="1" smtClean="0">
                            <a:latin typeface="Cambria Math" panose="02040503050406030204" pitchFamily="18" charset="0"/>
                          </a:rPr>
                          <m:t>х</m:t>
                        </m:r>
                      </m:e>
                      <m:sup>
                        <m:r>
                          <a:rPr lang="ru-RU" sz="6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6000" b="0" i="0" smtClean="0">
                        <a:latin typeface="Cambria Math" panose="02040503050406030204" pitchFamily="18" charset="0"/>
                      </a:rPr>
                      <m:t>−4х−5</m:t>
                    </m:r>
                  </m:oMath>
                </a14:m>
                <a:r>
                  <a:rPr lang="ru-RU" dirty="0" smtClean="0"/>
                  <a:t>, </a:t>
                </a:r>
              </a:p>
              <a:p>
                <a:r>
                  <a:rPr lang="ru-RU" sz="3600" dirty="0" smtClean="0"/>
                  <a:t>Ось симметрии</a:t>
                </a:r>
                <a:endParaRPr lang="ru-RU" sz="32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0">
                <a:blip r:embed="rId3"/>
                <a:stretch>
                  <a:fillRect l="-13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4003672" y="1688183"/>
            <a:ext cx="5140326" cy="4803775"/>
            <a:chOff x="1029" y="948"/>
            <a:chExt cx="3238" cy="3026"/>
          </a:xfrm>
        </p:grpSpPr>
        <p:grpSp>
          <p:nvGrpSpPr>
            <p:cNvPr id="5" name="Group 43"/>
            <p:cNvGrpSpPr>
              <a:grpSpLocks/>
            </p:cNvGrpSpPr>
            <p:nvPr/>
          </p:nvGrpSpPr>
          <p:grpSpPr bwMode="auto">
            <a:xfrm>
              <a:off x="1029" y="948"/>
              <a:ext cx="3185" cy="3026"/>
              <a:chOff x="1029" y="948"/>
              <a:chExt cx="3185" cy="3026"/>
            </a:xfrm>
          </p:grpSpPr>
          <p:grpSp>
            <p:nvGrpSpPr>
              <p:cNvPr id="7" name="Group 44"/>
              <p:cNvGrpSpPr>
                <a:grpSpLocks/>
              </p:cNvGrpSpPr>
              <p:nvPr/>
            </p:nvGrpSpPr>
            <p:grpSpPr bwMode="auto">
              <a:xfrm>
                <a:off x="1029" y="948"/>
                <a:ext cx="3185" cy="3026"/>
                <a:chOff x="2372" y="203"/>
                <a:chExt cx="3185" cy="3026"/>
              </a:xfrm>
            </p:grpSpPr>
            <p:sp>
              <p:nvSpPr>
                <p:cNvPr id="9" name="Freeform 45"/>
                <p:cNvSpPr>
                  <a:spLocks/>
                </p:cNvSpPr>
                <p:nvPr/>
              </p:nvSpPr>
              <p:spPr bwMode="auto">
                <a:xfrm>
                  <a:off x="2426" y="211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" name="Freeform 46"/>
                <p:cNvSpPr>
                  <a:spLocks/>
                </p:cNvSpPr>
                <p:nvPr/>
              </p:nvSpPr>
              <p:spPr bwMode="auto">
                <a:xfrm>
                  <a:off x="2409" y="2945"/>
                  <a:ext cx="3124" cy="8"/>
                </a:xfrm>
                <a:custGeom>
                  <a:avLst/>
                  <a:gdLst>
                    <a:gd name="T0" fmla="*/ 0 w 3124"/>
                    <a:gd name="T1" fmla="*/ 0 h 8"/>
                    <a:gd name="T2" fmla="*/ 3124 w 3124"/>
                    <a:gd name="T3" fmla="*/ 8 h 8"/>
                    <a:gd name="T4" fmla="*/ 0 60000 65536"/>
                    <a:gd name="T5" fmla="*/ 0 60000 65536"/>
                    <a:gd name="T6" fmla="*/ 0 w 3124"/>
                    <a:gd name="T7" fmla="*/ 0 h 8"/>
                    <a:gd name="T8" fmla="*/ 3124 w 3124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1" name="Freeform 47"/>
                <p:cNvSpPr>
                  <a:spLocks/>
                </p:cNvSpPr>
                <p:nvPr/>
              </p:nvSpPr>
              <p:spPr bwMode="auto">
                <a:xfrm>
                  <a:off x="2677" y="211"/>
                  <a:ext cx="8" cy="2994"/>
                </a:xfrm>
                <a:custGeom>
                  <a:avLst/>
                  <a:gdLst>
                    <a:gd name="T0" fmla="*/ 0 w 8"/>
                    <a:gd name="T1" fmla="*/ 0 h 2994"/>
                    <a:gd name="T2" fmla="*/ 8 w 8"/>
                    <a:gd name="T3" fmla="*/ 2994 h 2994"/>
                    <a:gd name="T4" fmla="*/ 0 60000 65536"/>
                    <a:gd name="T5" fmla="*/ 0 60000 65536"/>
                    <a:gd name="T6" fmla="*/ 0 w 8"/>
                    <a:gd name="T7" fmla="*/ 0 h 2994"/>
                    <a:gd name="T8" fmla="*/ 8 w 8"/>
                    <a:gd name="T9" fmla="*/ 2994 h 2994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" h="2994">
                      <a:moveTo>
                        <a:pt x="0" y="0"/>
                      </a:moveTo>
                      <a:lnTo>
                        <a:pt x="8" y="2994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" name="Line 48"/>
                <p:cNvSpPr>
                  <a:spLocks noChangeShapeType="1"/>
                </p:cNvSpPr>
                <p:nvPr/>
              </p:nvSpPr>
              <p:spPr bwMode="auto">
                <a:xfrm>
                  <a:off x="2426" y="2704"/>
                  <a:ext cx="313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3" name="Freeform 49"/>
                <p:cNvSpPr>
                  <a:spLocks/>
                </p:cNvSpPr>
                <p:nvPr/>
              </p:nvSpPr>
              <p:spPr bwMode="auto">
                <a:xfrm>
                  <a:off x="2426" y="3203"/>
                  <a:ext cx="3124" cy="8"/>
                </a:xfrm>
                <a:custGeom>
                  <a:avLst/>
                  <a:gdLst>
                    <a:gd name="T0" fmla="*/ 0 w 3124"/>
                    <a:gd name="T1" fmla="*/ 0 h 8"/>
                    <a:gd name="T2" fmla="*/ 3124 w 3124"/>
                    <a:gd name="T3" fmla="*/ 8 h 8"/>
                    <a:gd name="T4" fmla="*/ 0 60000 65536"/>
                    <a:gd name="T5" fmla="*/ 0 60000 65536"/>
                    <a:gd name="T6" fmla="*/ 0 w 3124"/>
                    <a:gd name="T7" fmla="*/ 0 h 8"/>
                    <a:gd name="T8" fmla="*/ 3124 w 3124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24" h="8">
                      <a:moveTo>
                        <a:pt x="0" y="0"/>
                      </a:moveTo>
                      <a:lnTo>
                        <a:pt x="3124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4" name="Freeform 50"/>
                <p:cNvSpPr>
                  <a:spLocks/>
                </p:cNvSpPr>
                <p:nvPr/>
              </p:nvSpPr>
              <p:spPr bwMode="auto">
                <a:xfrm>
                  <a:off x="2418" y="2450"/>
                  <a:ext cx="3131" cy="8"/>
                </a:xfrm>
                <a:custGeom>
                  <a:avLst/>
                  <a:gdLst>
                    <a:gd name="T0" fmla="*/ 0 w 3131"/>
                    <a:gd name="T1" fmla="*/ 8 h 8"/>
                    <a:gd name="T2" fmla="*/ 3131 w 3131"/>
                    <a:gd name="T3" fmla="*/ 0 h 8"/>
                    <a:gd name="T4" fmla="*/ 0 60000 65536"/>
                    <a:gd name="T5" fmla="*/ 0 60000 65536"/>
                    <a:gd name="T6" fmla="*/ 0 w 3131"/>
                    <a:gd name="T7" fmla="*/ 0 h 8"/>
                    <a:gd name="T8" fmla="*/ 3131 w 3131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" name="Freeform 51"/>
                <p:cNvSpPr>
                  <a:spLocks/>
                </p:cNvSpPr>
                <p:nvPr/>
              </p:nvSpPr>
              <p:spPr bwMode="auto">
                <a:xfrm>
                  <a:off x="2426" y="2205"/>
                  <a:ext cx="3131" cy="8"/>
                </a:xfrm>
                <a:custGeom>
                  <a:avLst/>
                  <a:gdLst>
                    <a:gd name="T0" fmla="*/ 0 w 3131"/>
                    <a:gd name="T1" fmla="*/ 8 h 8"/>
                    <a:gd name="T2" fmla="*/ 3131 w 3131"/>
                    <a:gd name="T3" fmla="*/ 0 h 8"/>
                    <a:gd name="T4" fmla="*/ 0 60000 65536"/>
                    <a:gd name="T5" fmla="*/ 0 60000 65536"/>
                    <a:gd name="T6" fmla="*/ 0 w 3131"/>
                    <a:gd name="T7" fmla="*/ 0 h 8"/>
                    <a:gd name="T8" fmla="*/ 3131 w 3131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1" h="8">
                      <a:moveTo>
                        <a:pt x="0" y="8"/>
                      </a:moveTo>
                      <a:lnTo>
                        <a:pt x="3131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" name="Freeform 52"/>
                <p:cNvSpPr>
                  <a:spLocks/>
                </p:cNvSpPr>
                <p:nvPr/>
              </p:nvSpPr>
              <p:spPr bwMode="auto">
                <a:xfrm>
                  <a:off x="2409" y="1955"/>
                  <a:ext cx="3132" cy="8"/>
                </a:xfrm>
                <a:custGeom>
                  <a:avLst/>
                  <a:gdLst>
                    <a:gd name="T0" fmla="*/ 0 w 3132"/>
                    <a:gd name="T1" fmla="*/ 0 h 8"/>
                    <a:gd name="T2" fmla="*/ 3132 w 3132"/>
                    <a:gd name="T3" fmla="*/ 8 h 8"/>
                    <a:gd name="T4" fmla="*/ 0 60000 65536"/>
                    <a:gd name="T5" fmla="*/ 0 60000 65536"/>
                    <a:gd name="T6" fmla="*/ 0 w 3132"/>
                    <a:gd name="T7" fmla="*/ 0 h 8"/>
                    <a:gd name="T8" fmla="*/ 3132 w 3132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" name="Freeform 53"/>
                <p:cNvSpPr>
                  <a:spLocks/>
                </p:cNvSpPr>
                <p:nvPr/>
              </p:nvSpPr>
              <p:spPr bwMode="auto">
                <a:xfrm>
                  <a:off x="2434" y="1444"/>
                  <a:ext cx="3107" cy="8"/>
                </a:xfrm>
                <a:custGeom>
                  <a:avLst/>
                  <a:gdLst>
                    <a:gd name="T0" fmla="*/ 0 w 3107"/>
                    <a:gd name="T1" fmla="*/ 8 h 8"/>
                    <a:gd name="T2" fmla="*/ 3107 w 3107"/>
                    <a:gd name="T3" fmla="*/ 0 h 8"/>
                    <a:gd name="T4" fmla="*/ 0 60000 65536"/>
                    <a:gd name="T5" fmla="*/ 0 60000 65536"/>
                    <a:gd name="T6" fmla="*/ 0 w 3107"/>
                    <a:gd name="T7" fmla="*/ 0 h 8"/>
                    <a:gd name="T8" fmla="*/ 3107 w 3107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" name="Freeform 54"/>
                <p:cNvSpPr>
                  <a:spLocks/>
                </p:cNvSpPr>
                <p:nvPr/>
              </p:nvSpPr>
              <p:spPr bwMode="auto">
                <a:xfrm>
                  <a:off x="2426" y="1207"/>
                  <a:ext cx="3107" cy="8"/>
                </a:xfrm>
                <a:custGeom>
                  <a:avLst/>
                  <a:gdLst>
                    <a:gd name="T0" fmla="*/ 0 w 3107"/>
                    <a:gd name="T1" fmla="*/ 8 h 8"/>
                    <a:gd name="T2" fmla="*/ 3107 w 3107"/>
                    <a:gd name="T3" fmla="*/ 0 h 8"/>
                    <a:gd name="T4" fmla="*/ 0 60000 65536"/>
                    <a:gd name="T5" fmla="*/ 0 60000 65536"/>
                    <a:gd name="T6" fmla="*/ 0 w 3107"/>
                    <a:gd name="T7" fmla="*/ 0 h 8"/>
                    <a:gd name="T8" fmla="*/ 3107 w 3107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Freeform 55"/>
                <p:cNvSpPr>
                  <a:spLocks/>
                </p:cNvSpPr>
                <p:nvPr/>
              </p:nvSpPr>
              <p:spPr bwMode="auto">
                <a:xfrm>
                  <a:off x="2426" y="949"/>
                  <a:ext cx="3123" cy="8"/>
                </a:xfrm>
                <a:custGeom>
                  <a:avLst/>
                  <a:gdLst>
                    <a:gd name="T0" fmla="*/ 0 w 3123"/>
                    <a:gd name="T1" fmla="*/ 0 h 8"/>
                    <a:gd name="T2" fmla="*/ 3123 w 3123"/>
                    <a:gd name="T3" fmla="*/ 8 h 8"/>
                    <a:gd name="T4" fmla="*/ 0 60000 65536"/>
                    <a:gd name="T5" fmla="*/ 0 60000 65536"/>
                    <a:gd name="T6" fmla="*/ 0 w 3123"/>
                    <a:gd name="T7" fmla="*/ 0 h 8"/>
                    <a:gd name="T8" fmla="*/ 3123 w 3123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23" h="8">
                      <a:moveTo>
                        <a:pt x="0" y="0"/>
                      </a:moveTo>
                      <a:lnTo>
                        <a:pt x="3123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Freeform 56"/>
                <p:cNvSpPr>
                  <a:spLocks/>
                </p:cNvSpPr>
                <p:nvPr/>
              </p:nvSpPr>
              <p:spPr bwMode="auto">
                <a:xfrm>
                  <a:off x="2426" y="708"/>
                  <a:ext cx="3107" cy="8"/>
                </a:xfrm>
                <a:custGeom>
                  <a:avLst/>
                  <a:gdLst>
                    <a:gd name="T0" fmla="*/ 0 w 3107"/>
                    <a:gd name="T1" fmla="*/ 8 h 8"/>
                    <a:gd name="T2" fmla="*/ 3107 w 3107"/>
                    <a:gd name="T3" fmla="*/ 0 h 8"/>
                    <a:gd name="T4" fmla="*/ 0 60000 65536"/>
                    <a:gd name="T5" fmla="*/ 0 60000 65536"/>
                    <a:gd name="T6" fmla="*/ 0 w 3107"/>
                    <a:gd name="T7" fmla="*/ 0 h 8"/>
                    <a:gd name="T8" fmla="*/ 3107 w 3107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07" h="8">
                      <a:moveTo>
                        <a:pt x="0" y="8"/>
                      </a:moveTo>
                      <a:lnTo>
                        <a:pt x="3107" y="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Freeform 57"/>
                <p:cNvSpPr>
                  <a:spLocks/>
                </p:cNvSpPr>
                <p:nvPr/>
              </p:nvSpPr>
              <p:spPr bwMode="auto">
                <a:xfrm>
                  <a:off x="2434" y="446"/>
                  <a:ext cx="3115" cy="8"/>
                </a:xfrm>
                <a:custGeom>
                  <a:avLst/>
                  <a:gdLst>
                    <a:gd name="T0" fmla="*/ 0 w 3115"/>
                    <a:gd name="T1" fmla="*/ 0 h 8"/>
                    <a:gd name="T2" fmla="*/ 3115 w 3115"/>
                    <a:gd name="T3" fmla="*/ 8 h 8"/>
                    <a:gd name="T4" fmla="*/ 0 60000 65536"/>
                    <a:gd name="T5" fmla="*/ 0 60000 65536"/>
                    <a:gd name="T6" fmla="*/ 0 w 3115"/>
                    <a:gd name="T7" fmla="*/ 0 h 8"/>
                    <a:gd name="T8" fmla="*/ 3115 w 3115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Freeform 58"/>
                <p:cNvSpPr>
                  <a:spLocks/>
                </p:cNvSpPr>
                <p:nvPr/>
              </p:nvSpPr>
              <p:spPr bwMode="auto">
                <a:xfrm>
                  <a:off x="2426" y="210"/>
                  <a:ext cx="3115" cy="8"/>
                </a:xfrm>
                <a:custGeom>
                  <a:avLst/>
                  <a:gdLst>
                    <a:gd name="T0" fmla="*/ 0 w 3115"/>
                    <a:gd name="T1" fmla="*/ 0 h 8"/>
                    <a:gd name="T2" fmla="*/ 3115 w 3115"/>
                    <a:gd name="T3" fmla="*/ 8 h 8"/>
                    <a:gd name="T4" fmla="*/ 0 60000 65536"/>
                    <a:gd name="T5" fmla="*/ 0 60000 65536"/>
                    <a:gd name="T6" fmla="*/ 0 w 3115"/>
                    <a:gd name="T7" fmla="*/ 0 h 8"/>
                    <a:gd name="T8" fmla="*/ 3115 w 3115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15" h="8">
                      <a:moveTo>
                        <a:pt x="0" y="0"/>
                      </a:moveTo>
                      <a:lnTo>
                        <a:pt x="3115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3" name="Freeform 59"/>
                <p:cNvSpPr>
                  <a:spLocks/>
                </p:cNvSpPr>
                <p:nvPr/>
              </p:nvSpPr>
              <p:spPr bwMode="auto">
                <a:xfrm>
                  <a:off x="2937" y="203"/>
                  <a:ext cx="8" cy="3026"/>
                </a:xfrm>
                <a:custGeom>
                  <a:avLst/>
                  <a:gdLst>
                    <a:gd name="T0" fmla="*/ 8 w 8"/>
                    <a:gd name="T1" fmla="*/ 0 h 3026"/>
                    <a:gd name="T2" fmla="*/ 0 w 8"/>
                    <a:gd name="T3" fmla="*/ 3026 h 3026"/>
                    <a:gd name="T4" fmla="*/ 0 60000 65536"/>
                    <a:gd name="T5" fmla="*/ 0 60000 65536"/>
                    <a:gd name="T6" fmla="*/ 0 w 8"/>
                    <a:gd name="T7" fmla="*/ 0 h 3026"/>
                    <a:gd name="T8" fmla="*/ 8 w 8"/>
                    <a:gd name="T9" fmla="*/ 3026 h 3026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8" h="3026">
                      <a:moveTo>
                        <a:pt x="8" y="0"/>
                      </a:moveTo>
                      <a:lnTo>
                        <a:pt x="0" y="3026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4" name="Freeform 60"/>
                <p:cNvSpPr>
                  <a:spLocks/>
                </p:cNvSpPr>
                <p:nvPr/>
              </p:nvSpPr>
              <p:spPr bwMode="auto">
                <a:xfrm>
                  <a:off x="3198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5" name="Freeform 61"/>
                <p:cNvSpPr>
                  <a:spLocks/>
                </p:cNvSpPr>
                <p:nvPr/>
              </p:nvSpPr>
              <p:spPr bwMode="auto">
                <a:xfrm>
                  <a:off x="3470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6" name="Freeform 62"/>
                <p:cNvSpPr>
                  <a:spLocks/>
                </p:cNvSpPr>
                <p:nvPr/>
              </p:nvSpPr>
              <p:spPr bwMode="auto">
                <a:xfrm>
                  <a:off x="3707" y="219"/>
                  <a:ext cx="9" cy="3010"/>
                </a:xfrm>
                <a:custGeom>
                  <a:avLst/>
                  <a:gdLst>
                    <a:gd name="T0" fmla="*/ 9 w 9"/>
                    <a:gd name="T1" fmla="*/ 0 h 3010"/>
                    <a:gd name="T2" fmla="*/ 0 w 9"/>
                    <a:gd name="T3" fmla="*/ 3010 h 3010"/>
                    <a:gd name="T4" fmla="*/ 0 60000 65536"/>
                    <a:gd name="T5" fmla="*/ 0 60000 65536"/>
                    <a:gd name="T6" fmla="*/ 0 w 9"/>
                    <a:gd name="T7" fmla="*/ 0 h 3010"/>
                    <a:gd name="T8" fmla="*/ 9 w 9"/>
                    <a:gd name="T9" fmla="*/ 3010 h 3010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9" h="3010">
                      <a:moveTo>
                        <a:pt x="9" y="0"/>
                      </a:moveTo>
                      <a:lnTo>
                        <a:pt x="0" y="3010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" name="Freeform 63"/>
                <p:cNvSpPr>
                  <a:spLocks/>
                </p:cNvSpPr>
                <p:nvPr/>
              </p:nvSpPr>
              <p:spPr bwMode="auto">
                <a:xfrm>
                  <a:off x="4241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" name="Freeform 64"/>
                <p:cNvSpPr>
                  <a:spLocks/>
                </p:cNvSpPr>
                <p:nvPr/>
              </p:nvSpPr>
              <p:spPr bwMode="auto">
                <a:xfrm>
                  <a:off x="4494" y="203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9" name="Freeform 65"/>
                <p:cNvSpPr>
                  <a:spLocks/>
                </p:cNvSpPr>
                <p:nvPr/>
              </p:nvSpPr>
              <p:spPr bwMode="auto">
                <a:xfrm>
                  <a:off x="4762" y="219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0" name="Freeform 66"/>
                <p:cNvSpPr>
                  <a:spLocks/>
                </p:cNvSpPr>
                <p:nvPr/>
              </p:nvSpPr>
              <p:spPr bwMode="auto">
                <a:xfrm>
                  <a:off x="5012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" name="Freeform 67"/>
                <p:cNvSpPr>
                  <a:spLocks/>
                </p:cNvSpPr>
                <p:nvPr/>
              </p:nvSpPr>
              <p:spPr bwMode="auto">
                <a:xfrm>
                  <a:off x="5284" y="210"/>
                  <a:ext cx="1" cy="3002"/>
                </a:xfrm>
                <a:custGeom>
                  <a:avLst/>
                  <a:gdLst>
                    <a:gd name="T0" fmla="*/ 0 w 1"/>
                    <a:gd name="T1" fmla="*/ 0 h 3002"/>
                    <a:gd name="T2" fmla="*/ 0 w 1"/>
                    <a:gd name="T3" fmla="*/ 3002 h 3002"/>
                    <a:gd name="T4" fmla="*/ 0 60000 65536"/>
                    <a:gd name="T5" fmla="*/ 0 60000 65536"/>
                    <a:gd name="T6" fmla="*/ 0 w 1"/>
                    <a:gd name="T7" fmla="*/ 0 h 3002"/>
                    <a:gd name="T8" fmla="*/ 1 w 1"/>
                    <a:gd name="T9" fmla="*/ 3002 h 300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1" h="3002">
                      <a:moveTo>
                        <a:pt x="0" y="0"/>
                      </a:moveTo>
                      <a:lnTo>
                        <a:pt x="0" y="3002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4" name="Freeform 52"/>
                <p:cNvSpPr>
                  <a:spLocks/>
                </p:cNvSpPr>
                <p:nvPr/>
              </p:nvSpPr>
              <p:spPr bwMode="auto">
                <a:xfrm>
                  <a:off x="2372" y="1658"/>
                  <a:ext cx="3132" cy="8"/>
                </a:xfrm>
                <a:custGeom>
                  <a:avLst/>
                  <a:gdLst>
                    <a:gd name="T0" fmla="*/ 0 w 3132"/>
                    <a:gd name="T1" fmla="*/ 0 h 8"/>
                    <a:gd name="T2" fmla="*/ 3132 w 3132"/>
                    <a:gd name="T3" fmla="*/ 8 h 8"/>
                    <a:gd name="T4" fmla="*/ 0 60000 65536"/>
                    <a:gd name="T5" fmla="*/ 0 60000 65536"/>
                    <a:gd name="T6" fmla="*/ 0 w 3132"/>
                    <a:gd name="T7" fmla="*/ 0 h 8"/>
                    <a:gd name="T8" fmla="*/ 3132 w 3132"/>
                    <a:gd name="T9" fmla="*/ 8 h 8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32" h="8">
                      <a:moveTo>
                        <a:pt x="0" y="0"/>
                      </a:moveTo>
                      <a:lnTo>
                        <a:pt x="3132" y="8"/>
                      </a:lnTo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" name="Line 68"/>
              <p:cNvSpPr>
                <a:spLocks noChangeShapeType="1"/>
              </p:cNvSpPr>
              <p:nvPr/>
            </p:nvSpPr>
            <p:spPr bwMode="auto">
              <a:xfrm>
                <a:off x="1066" y="2455"/>
                <a:ext cx="3106" cy="0"/>
              </a:xfrm>
              <a:prstGeom prst="line">
                <a:avLst/>
              </a:prstGeom>
              <a:noFill/>
              <a:ln w="9525" cap="rnd">
                <a:solidFill>
                  <a:schemeClr val="bg2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Line 69"/>
            <p:cNvSpPr>
              <a:spLocks noChangeShapeType="1"/>
            </p:cNvSpPr>
            <p:nvPr/>
          </p:nvSpPr>
          <p:spPr bwMode="auto">
            <a:xfrm>
              <a:off x="1183" y="1461"/>
              <a:ext cx="3084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60" name="Group 2"/>
          <p:cNvGrpSpPr>
            <a:grpSpLocks/>
          </p:cNvGrpSpPr>
          <p:nvPr/>
        </p:nvGrpSpPr>
        <p:grpSpPr bwMode="auto">
          <a:xfrm>
            <a:off x="6092824" y="1628800"/>
            <a:ext cx="2889249" cy="4803775"/>
            <a:chOff x="2362" y="399"/>
            <a:chExt cx="1820" cy="3508"/>
          </a:xfrm>
        </p:grpSpPr>
        <p:sp>
          <p:nvSpPr>
            <p:cNvPr id="61" name="Text Box 3"/>
            <p:cNvSpPr txBox="1">
              <a:spLocks noChangeArrowheads="1"/>
            </p:cNvSpPr>
            <p:nvPr/>
          </p:nvSpPr>
          <p:spPr bwMode="auto">
            <a:xfrm>
              <a:off x="3970" y="1335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sz="2400" dirty="0"/>
                <a:t>х</a:t>
              </a:r>
            </a:p>
          </p:txBody>
        </p:sp>
        <p:sp>
          <p:nvSpPr>
            <p:cNvPr id="62" name="Text Box 4"/>
            <p:cNvSpPr txBox="1">
              <a:spLocks noChangeArrowheads="1"/>
            </p:cNvSpPr>
            <p:nvPr/>
          </p:nvSpPr>
          <p:spPr bwMode="auto">
            <a:xfrm>
              <a:off x="2362" y="399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sz="2400" dirty="0"/>
                <a:t>у</a:t>
              </a:r>
            </a:p>
          </p:txBody>
        </p:sp>
        <p:sp>
          <p:nvSpPr>
            <p:cNvPr id="63" name="Line 5"/>
            <p:cNvSpPr>
              <a:spLocks noChangeShapeType="1"/>
            </p:cNvSpPr>
            <p:nvPr/>
          </p:nvSpPr>
          <p:spPr bwMode="auto">
            <a:xfrm flipV="1">
              <a:off x="2626" y="432"/>
              <a:ext cx="4" cy="3475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cxnSp>
        <p:nvCxnSpPr>
          <p:cNvPr id="66" name="Прямая соединительная линия 65"/>
          <p:cNvCxnSpPr/>
          <p:nvPr/>
        </p:nvCxnSpPr>
        <p:spPr>
          <a:xfrm>
            <a:off x="7370757" y="2441140"/>
            <a:ext cx="0" cy="9746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10"/>
          <p:cNvSpPr>
            <a:spLocks noChangeArrowheads="1"/>
          </p:cNvSpPr>
          <p:nvPr/>
        </p:nvSpPr>
        <p:spPr bwMode="auto">
          <a:xfrm>
            <a:off x="7277097" y="5956971"/>
            <a:ext cx="180975" cy="179387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sz="1800"/>
          </a:p>
        </p:txBody>
      </p:sp>
      <p:sp>
        <p:nvSpPr>
          <p:cNvPr id="68" name="Text Box 89"/>
          <p:cNvSpPr txBox="1">
            <a:spLocks noChangeArrowheads="1"/>
          </p:cNvSpPr>
          <p:nvPr/>
        </p:nvSpPr>
        <p:spPr bwMode="auto">
          <a:xfrm>
            <a:off x="6011068" y="5842156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-9</a:t>
            </a:r>
            <a:endParaRPr lang="ru-RU" sz="2400" b="1" dirty="0"/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 flipV="1">
            <a:off x="6474616" y="6034757"/>
            <a:ext cx="196852" cy="635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 Box 89"/>
          <p:cNvSpPr txBox="1">
            <a:spLocks noChangeArrowheads="1"/>
          </p:cNvSpPr>
          <p:nvPr/>
        </p:nvSpPr>
        <p:spPr bwMode="auto">
          <a:xfrm>
            <a:off x="7140570" y="2585271"/>
            <a:ext cx="660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42" name="Line 104"/>
          <p:cNvSpPr>
            <a:spLocks noChangeShapeType="1"/>
          </p:cNvSpPr>
          <p:nvPr/>
        </p:nvSpPr>
        <p:spPr bwMode="auto">
          <a:xfrm flipV="1">
            <a:off x="7386625" y="1782492"/>
            <a:ext cx="30168" cy="4501233"/>
          </a:xfrm>
          <a:prstGeom prst="line">
            <a:avLst/>
          </a:prstGeom>
          <a:noFill/>
          <a:ln w="76200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310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534</TotalTime>
  <Words>589</Words>
  <Application>Microsoft Office PowerPoint</Application>
  <PresentationFormat>Экран (4:3)</PresentationFormat>
  <Paragraphs>158</Paragraphs>
  <Slides>27</Slides>
  <Notes>6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40" baseType="lpstr">
      <vt:lpstr>Wingdings 3</vt:lpstr>
      <vt:lpstr>Bookman Old Style</vt:lpstr>
      <vt:lpstr>Gill Sans MT</vt:lpstr>
      <vt:lpstr>Wingdings</vt:lpstr>
      <vt:lpstr>Cambria Math</vt:lpstr>
      <vt:lpstr>Calibri</vt:lpstr>
      <vt:lpstr>Cambria</vt:lpstr>
      <vt:lpstr>Segoe Print</vt:lpstr>
      <vt:lpstr>Times New Roman</vt:lpstr>
      <vt:lpstr>Arial</vt:lpstr>
      <vt:lpstr>Segoe Script</vt:lpstr>
      <vt:lpstr>Начальная</vt:lpstr>
      <vt:lpstr>Формула</vt:lpstr>
      <vt:lpstr>Классная работа</vt:lpstr>
      <vt:lpstr>Решение задач с использованием графика квадратичной функции</vt:lpstr>
      <vt:lpstr>Презентация PowerPoint</vt:lpstr>
      <vt:lpstr>Вспомним алгоритм построения графика квадратичной функции</vt:lpstr>
      <vt:lpstr>Пример</vt:lpstr>
      <vt:lpstr>Вспомним алгоритм построения графика квадратичной функции</vt:lpstr>
      <vt:lpstr>Пример</vt:lpstr>
      <vt:lpstr>Вспомним алгоритм построения графика квадратичной функции</vt:lpstr>
      <vt:lpstr>Пример</vt:lpstr>
      <vt:lpstr>Вспомним алгоритм построения графика квадратичной функции</vt:lpstr>
      <vt:lpstr>Пример</vt:lpstr>
      <vt:lpstr>Вспомним алгоритм построения графика квадратичной функции</vt:lpstr>
      <vt:lpstr>Пример</vt:lpstr>
      <vt:lpstr>Вспомним алгоритм построения графика квадратичной функции</vt:lpstr>
      <vt:lpstr>Пример</vt:lpstr>
      <vt:lpstr>Вспомним алгоритм построения графика квадратичной функции</vt:lpstr>
      <vt:lpstr>Пример</vt:lpstr>
      <vt:lpstr>Презентация PowerPoint</vt:lpstr>
      <vt:lpstr>Задача №1</vt:lpstr>
      <vt:lpstr>Задача №2</vt:lpstr>
      <vt:lpstr>Задача №3</vt:lpstr>
      <vt:lpstr>Задача №4</vt:lpstr>
      <vt:lpstr>Задача №5</vt:lpstr>
      <vt:lpstr>Домашнее задание</vt:lpstr>
      <vt:lpstr>Домашнее задание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ГИА</dc:title>
  <dc:creator>806006</dc:creator>
  <cp:lastModifiedBy>806006</cp:lastModifiedBy>
  <cp:revision>34</cp:revision>
  <dcterms:modified xsi:type="dcterms:W3CDTF">2020-09-17T10:47:45Z</dcterms:modified>
</cp:coreProperties>
</file>