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73" r:id="rId6"/>
    <p:sldId id="267" r:id="rId7"/>
    <p:sldId id="259" r:id="rId8"/>
    <p:sldId id="260" r:id="rId9"/>
    <p:sldId id="261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1" d="100"/>
          <a:sy n="81" d="100"/>
        </p:scale>
        <p:origin x="-1044" y="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57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571480"/>
            <a:ext cx="85011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пожаловать в группу «Пчёлки» 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родительское собрание!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«Давайте познакомимся!»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gboyoosh-460.ucoz.ru/Gruppy/pchelki/pchelki-kopirova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857364"/>
            <a:ext cx="7620000" cy="50006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00100" y="142852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МБДОУ ДС «Золушка» г.Волгодонска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388" y="6072206"/>
            <a:ext cx="2714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Подготовила воспитатель :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Разливаева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Викторовна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067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12" y="0"/>
            <a:ext cx="9155712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571480"/>
            <a:ext cx="892971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Дорогие родители!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Теперь Вы знаете, какая большая работа предстоит нам в этом году. И для того, чтобы она была интересной для всех и плодотворной, нам просто необходима Ваша помощь! Поэтому мы очень просим Вас быть внимательными к нашим повседневным заботам, интересоваться нашими делами, не отказывать в посильной помощи.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тогда мы станем самыми-самыми лучшими!</a:t>
            </a:r>
          </a:p>
          <a:p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500438"/>
            <a:ext cx="4286280" cy="2857520"/>
          </a:xfrm>
          <a:prstGeom prst="rect">
            <a:avLst/>
          </a:prstGeom>
        </p:spPr>
      </p:pic>
      <p:pic>
        <p:nvPicPr>
          <p:cNvPr id="5" name="Рисунок 4" descr="20200916_1750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3500438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7826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57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5429" y="764704"/>
            <a:ext cx="77048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607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571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7397" y="908720"/>
            <a:ext cx="828092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собрания:</a:t>
            </a:r>
          </a:p>
          <a:p>
            <a:pPr algn="ctr"/>
            <a:endParaRPr lang="ru-RU" sz="28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родителей между собой и с педагогами, воспитывающими ребёнка в дошкольном учреждении.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Годовые задачи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сада.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родителей с программой, задачами развития и воспитания детей.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ознакомление родителей с возрастными особенностями детей старшего дошкольного возраста;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эмоционально-положительного настроя на совместную работу, снятие барьеров в общении и переход к открытым, доверительным отношениям.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желание родителей принимать участие во всех мероприятиях детского сада и группы.  </a:t>
            </a:r>
          </a:p>
          <a:p>
            <a:pPr>
              <a:buFont typeface="Wingdings" pitchFamily="2" charset="2"/>
              <a:buChar char="Ø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8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57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9465" y="1142984"/>
            <a:ext cx="70567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Повестка собрания: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Годовые задачи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детей 5-6 лет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Перспективный план работы с родителями на первый квартал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родительского комитета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497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571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7397" y="500042"/>
            <a:ext cx="828092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же плюсы в том, что Ваш ребенок </a:t>
            </a:r>
          </a:p>
          <a:p>
            <a:pPr algn="ctr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посещает группу компенсирующей направленности с тяжёлыми нарушениями речи? Это:</a:t>
            </a:r>
          </a:p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 звукопроизношения;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грамотной, выразительной речи;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чтению;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рук, подготовка руки к письму в школе;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усиленная подготовка к школе за счет дополнительных занятий по развитию речи, обучению грамоте;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 к ребенку;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психических процессов восприятия, внимания, памяти, воображения и мышления.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8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571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7397" y="500042"/>
            <a:ext cx="828092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образовательный процесс был правильно организован мы в своей работе опираемся на основные нормативно-правовые документы, регламентирующими деятельность ДОУ: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«Об образовании»;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дошкольного образования;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СанПин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2.4.1.2660-10;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Международная конвекция о правах ребенка;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образовательной программой МБДОУ ДС «Золушка» г. Волгодонска;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Н.В.Нищевой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«Комплексная образовательная программа дошкольного образования для детей с тяжелыми нарушениями речи (общим недоразвитием речи) с 3 до 7 лет»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8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12" y="0"/>
            <a:ext cx="9155712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928926" y="2571744"/>
            <a:ext cx="2928958" cy="121444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развития детей и образовательные области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14678" y="500042"/>
            <a:ext cx="2331139" cy="92869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 развитие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42844" y="2714620"/>
            <a:ext cx="2428893" cy="98227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15074" y="2787885"/>
            <a:ext cx="2786082" cy="91343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 развитие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28728" y="4071942"/>
            <a:ext cx="2500330" cy="928693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00628" y="4000504"/>
            <a:ext cx="2047850" cy="100013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 flipH="1" flipV="1">
            <a:off x="3839761" y="1982380"/>
            <a:ext cx="1143008" cy="357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10" idx="1"/>
          </p:cNvCxnSpPr>
          <p:nvPr/>
        </p:nvCxnSpPr>
        <p:spPr>
          <a:xfrm rot="16200000" flipH="1">
            <a:off x="5041626" y="3888067"/>
            <a:ext cx="360780" cy="1570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178959" y="3821909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7" idx="6"/>
          </p:cNvCxnSpPr>
          <p:nvPr/>
        </p:nvCxnSpPr>
        <p:spPr>
          <a:xfrm rot="10800000" flipV="1">
            <a:off x="2571738" y="3178966"/>
            <a:ext cx="357189" cy="2678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857884" y="3178967"/>
            <a:ext cx="409580" cy="373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Выноска-облако 32"/>
          <p:cNvSpPr/>
          <p:nvPr/>
        </p:nvSpPr>
        <p:spPr>
          <a:xfrm>
            <a:off x="7143800" y="4643446"/>
            <a:ext cx="2000200" cy="892975"/>
          </a:xfrm>
          <a:prstGeom prst="cloudCallout">
            <a:avLst>
              <a:gd name="adj1" fmla="val -77734"/>
              <a:gd name="adj2" fmla="val -967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Физическое культура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Выноска-облако 34"/>
          <p:cNvSpPr/>
          <p:nvPr/>
        </p:nvSpPr>
        <p:spPr>
          <a:xfrm>
            <a:off x="6643702" y="5715016"/>
            <a:ext cx="2214578" cy="785818"/>
          </a:xfrm>
          <a:prstGeom prst="cloudCallout">
            <a:avLst>
              <a:gd name="adj1" fmla="val -66221"/>
              <a:gd name="adj2" fmla="val -14076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Выноска-облако 35"/>
          <p:cNvSpPr/>
          <p:nvPr/>
        </p:nvSpPr>
        <p:spPr>
          <a:xfrm>
            <a:off x="4857752" y="5572140"/>
            <a:ext cx="1515018" cy="846863"/>
          </a:xfrm>
          <a:prstGeom prst="cloudCallout">
            <a:avLst>
              <a:gd name="adj1" fmla="val 22154"/>
              <a:gd name="adj2" fmla="val -113702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Выноска-облако 36"/>
          <p:cNvSpPr/>
          <p:nvPr/>
        </p:nvSpPr>
        <p:spPr>
          <a:xfrm>
            <a:off x="1142976" y="5857868"/>
            <a:ext cx="2714644" cy="1000132"/>
          </a:xfrm>
          <a:prstGeom prst="cloudCallout">
            <a:avLst>
              <a:gd name="adj1" fmla="val 14490"/>
              <a:gd name="adj2" fmla="val -13244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Художественная литература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Выноска-облако 37"/>
          <p:cNvSpPr/>
          <p:nvPr/>
        </p:nvSpPr>
        <p:spPr>
          <a:xfrm>
            <a:off x="2928926" y="5143512"/>
            <a:ext cx="1643074" cy="732240"/>
          </a:xfrm>
          <a:prstGeom prst="cloudCallout">
            <a:avLst>
              <a:gd name="adj1" fmla="val -14229"/>
              <a:gd name="adj2" fmla="val -94903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Выноска-облако 38"/>
          <p:cNvSpPr/>
          <p:nvPr/>
        </p:nvSpPr>
        <p:spPr>
          <a:xfrm>
            <a:off x="0" y="5214950"/>
            <a:ext cx="2463662" cy="787447"/>
          </a:xfrm>
          <a:prstGeom prst="cloudCallout">
            <a:avLst>
              <a:gd name="adj1" fmla="val 17900"/>
              <a:gd name="adj2" fmla="val -91191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Выноска-облако 39"/>
          <p:cNvSpPr/>
          <p:nvPr/>
        </p:nvSpPr>
        <p:spPr>
          <a:xfrm>
            <a:off x="142844" y="1071546"/>
            <a:ext cx="2782823" cy="803344"/>
          </a:xfrm>
          <a:prstGeom prst="cloudCallout">
            <a:avLst>
              <a:gd name="adj1" fmla="val 1304"/>
              <a:gd name="adj2" fmla="val 15346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Математические представления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Выноска-облако 40"/>
          <p:cNvSpPr/>
          <p:nvPr/>
        </p:nvSpPr>
        <p:spPr>
          <a:xfrm>
            <a:off x="0" y="1928802"/>
            <a:ext cx="1571604" cy="572205"/>
          </a:xfrm>
          <a:prstGeom prst="cloudCallout">
            <a:avLst>
              <a:gd name="adj1" fmla="val -5032"/>
              <a:gd name="adj2" fmla="val 90268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 природы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Выноска-облако 41"/>
          <p:cNvSpPr/>
          <p:nvPr/>
        </p:nvSpPr>
        <p:spPr>
          <a:xfrm>
            <a:off x="1643042" y="1857364"/>
            <a:ext cx="1722492" cy="658902"/>
          </a:xfrm>
          <a:prstGeom prst="cloudCallout">
            <a:avLst>
              <a:gd name="adj1" fmla="val -18200"/>
              <a:gd name="adj2" fmla="val 8643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 человека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Выноска-облако 43"/>
          <p:cNvSpPr/>
          <p:nvPr/>
        </p:nvSpPr>
        <p:spPr>
          <a:xfrm>
            <a:off x="5500694" y="1714488"/>
            <a:ext cx="2071702" cy="781344"/>
          </a:xfrm>
          <a:prstGeom prst="cloudCallout">
            <a:avLst>
              <a:gd name="adj1" fmla="val 14185"/>
              <a:gd name="adj2" fmla="val 96589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Социализация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Выноска-облако 44"/>
          <p:cNvSpPr/>
          <p:nvPr/>
        </p:nvSpPr>
        <p:spPr>
          <a:xfrm>
            <a:off x="7715272" y="2000240"/>
            <a:ext cx="1143008" cy="530145"/>
          </a:xfrm>
          <a:prstGeom prst="cloudCallout">
            <a:avLst>
              <a:gd name="adj1" fmla="val 4224"/>
              <a:gd name="adj2" fmla="val 95782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Выноска-облако 45"/>
          <p:cNvSpPr/>
          <p:nvPr/>
        </p:nvSpPr>
        <p:spPr>
          <a:xfrm>
            <a:off x="6357950" y="928670"/>
            <a:ext cx="2339752" cy="535785"/>
          </a:xfrm>
          <a:prstGeom prst="cloudCallout">
            <a:avLst>
              <a:gd name="adj1" fmla="val 6093"/>
              <a:gd name="adj2" fmla="val 28514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Моральное воспитание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683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48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000"/>
                            </p:stCondLst>
                            <p:childTnLst>
                              <p:par>
                                <p:cTn id="57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 animBg="1"/>
      <p:bldP spid="45" grpId="0" animBg="1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57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836712"/>
            <a:ext cx="79208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Годовые цели и задачи ДОУ:</a:t>
            </a:r>
          </a:p>
          <a:p>
            <a:pPr algn="ctr"/>
            <a:endParaRPr lang="ru-RU" sz="2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 целостного  педагогического  пространства  и  гармоничных  условий для всестороннего развития и воспитания детей в ДОУ.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1. Создавать условия для развития познавательной и творческой активности детей в театрализованной деятельности при организации и оснащении развивающей предметно-пространственной среды во всех возрастных группах ДОУ согласно требованиям ФГОС ДО.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Внедрять в образовательную деятельность педагогов инновационные технологии по познавательно-исследовательской деятельности согласно возрастным особенностям воспитанников.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37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57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366623"/>
            <a:ext cx="87507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5-6 лет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5-6 лет - это старший дошкольный возраст. Он является очень важным возрастом в развитии познавательной сферы ребенка, интеллектуальной и личностной. Его можно назвать базовым возрастом, когда в ребенке закладываются многие личностные качества, формируется образ «Я», половая идентификация. В этом возрасте дети имеют представление о своей гендерной принадлежности по существенным признакам. Важным показателем этого возраста 5-6 лет является оценочное отношение ребенка к себе и другим. Дети могут критически относиться к некоторым своим недостаткам, могут давать личностные характеристики своим сверстникам, подмечать отношения между взрослыми или взрослым и ребенком. 90% всех черт личности ребенка закладывается в возрасте 5-6 лет. Очень важный возраст, когда мы можем понять, каким будет человек в будущем.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потребность в этом возрасте – потребность в общении и творческая активность. Общение детей выражается в свободном диалоге со сверстниками 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взрослыми. Творческая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проявляется во всех видах деятельности, необходимо создавать условия для развития у детей творческого потенциала. Ведущая деятельность – игра, в игровой деятельности дети уже могут распределять роли и строить своё поведение, придерживаясь роли. Игровое взаимодействие сопровождается речью. С 5 лет ребёнок начинает адекватно оценивать результаты своего участия в играх соревновательного характера.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– воображение, у детей бурно развивается фантазия. Воображение – важнейшая психическая функция, которая лежит в основе успешности всех видов творческой деятельности человека. Детей необходимо обучать умению планировать предстоящую деятельность, использовать воображение для развития внутреннего плана действий и осуществлять внешний контроль посредством речи.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72200" y="530120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https://pdobro.ru/wp-content/uploads/2017/02/053080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5286388"/>
            <a:ext cx="2545079" cy="13763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26-6-volok-dou26.edumsko.ru/uploads/3000/3816/persona/articles/.thumbs/R1stSWiZiEo-2.jpg?15060284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4857760"/>
            <a:ext cx="2742874" cy="18020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035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57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0"/>
            <a:ext cx="8786874" cy="703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Перспективный план работы с родителями на первый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квартал</a:t>
            </a:r>
          </a:p>
          <a:p>
            <a:pPr lvl="0"/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2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Сентябрь</a:t>
            </a:r>
            <a:r>
              <a:rPr lang="ru-RU" sz="12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ru-RU" sz="1200" b="1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1.Оформление «Уголка для родителей. Осень. Сентябрь»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2.Консультация «Роль семьи в преодолении дефектов речи у дошкольников»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3.Консультация Тема: «Для чего нужны домашние логопедические задания»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4.«Возрастные особенности детей старшей группы компенсирующей направленности»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5.Инструктаж «Безопасность на дороге. Легко ли научить ребёнка правильно вести себя на дороге»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6.Круглый стол «Давайте познакомимся!»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7.Папка- передвижка «Осторожно на дороге! Правила ПДД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8.Анкетирование родителей .Сбор сведений, оформление необходимой документации (сведения о родителях, паспорт группы)</a:t>
            </a:r>
          </a:p>
          <a:p>
            <a:pPr lvl="0"/>
            <a:r>
              <a:rPr lang="ru-RU" sz="12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Октябрь: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1.Подготовить статью в информационную папку для родителей по теме: 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«Родителям о мальчиках и девочках».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2.Оформление родительского уголка Осень. Октябрь.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3.Беседа с родителями «Одежда детей в разные сезоны».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4.Памятки: "Нетрадиционные методы закаливания."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5.Индивидуальные беседы с родителями о необходимости проводить вакцинацию против гриппа и ОРВИ.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6.Беседа. « Правила поведения дошкольника.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7.Мастер-класс «Развитие слухового и зрительного внимания у детей с ТНР» </a:t>
            </a:r>
            <a:r>
              <a:rPr lang="ru-RU" sz="1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Логоритмика</a:t>
            </a:r>
            <a:endParaRPr lang="ru-RU" sz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8.Консультации «Пальчиковые игры для детей»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9.Папка-передвижка «Артикуляционная зарядка для «Весёлого язычка»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10.Мероприятия Выставка творческих работ детей и родителей «Волшебница-Осень»</a:t>
            </a:r>
          </a:p>
          <a:p>
            <a:pPr lvl="0"/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11.Утренник «Праздник осени»</a:t>
            </a:r>
          </a:p>
          <a:p>
            <a:pPr lvl="0"/>
            <a:r>
              <a:rPr lang="ru-RU" sz="12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Ноябрь: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1.Оформление родительского уголка Осень. Ноябрь.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2.Консультации  «Здоровьесберегающие  технологии в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/саду."»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3.Привлечь родителей к изготовлению кормушек для птиц.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4.Инструктаж «Азбука дорожного движения»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5.Папка-передвижка «Безопасность в вашем доме»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6.Папка – передвижка. «Нашим дорогим мамам посвящается!».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7.Выставка детских рисунков ко Дню Матери.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8.Мероприятия Выставка поделок «Золотые руки мамы»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9.Мероприятия Развлечение «День матери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66725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952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687</Words>
  <Application>Microsoft Office PowerPoint</Application>
  <PresentationFormat>Экран (4:3)</PresentationFormat>
  <Paragraphs>115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123456</dc:creator>
  <cp:lastModifiedBy>Microsoft</cp:lastModifiedBy>
  <cp:revision>65</cp:revision>
  <dcterms:created xsi:type="dcterms:W3CDTF">2017-09-11T07:43:48Z</dcterms:created>
  <dcterms:modified xsi:type="dcterms:W3CDTF">2020-09-17T15:57:17Z</dcterms:modified>
</cp:coreProperties>
</file>