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0" r:id="rId7"/>
    <p:sldId id="261" r:id="rId8"/>
    <p:sldId id="279" r:id="rId9"/>
    <p:sldId id="278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8BE1A-5C6C-443B-BDA5-9FF0DE6D86C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A2D74-E458-46AA-94E1-445BE747C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5720" y="571481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27 апреля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российского парламентаризма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LENOVО\Desktop\zaderzhan-torgovavshij-udostoverenijami-pomoschnik-senato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857364"/>
            <a:ext cx="4063568" cy="2286016"/>
          </a:xfrm>
          <a:prstGeom prst="rect">
            <a:avLst/>
          </a:prstGeom>
          <a:noFill/>
        </p:spPr>
      </p:pic>
      <p:pic>
        <p:nvPicPr>
          <p:cNvPr id="1027" name="Picture 3" descr="C:\Users\LENOVО\Desktop\img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643314"/>
            <a:ext cx="4258879" cy="2286016"/>
          </a:xfrm>
          <a:prstGeom prst="rect">
            <a:avLst/>
          </a:prstGeom>
          <a:noFill/>
        </p:spPr>
      </p:pic>
      <p:pic>
        <p:nvPicPr>
          <p:cNvPr id="1028" name="Picture 4" descr="C:\Users\LENOVО\Desktop\1489788244_dum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928802"/>
            <a:ext cx="2285984" cy="1554469"/>
          </a:xfrm>
          <a:prstGeom prst="rect">
            <a:avLst/>
          </a:prstGeom>
          <a:noFill/>
        </p:spPr>
      </p:pic>
      <p:pic>
        <p:nvPicPr>
          <p:cNvPr id="1029" name="Picture 5" descr="C:\Users\LENOVО\Desktop\ев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4286256"/>
            <a:ext cx="3319448" cy="1653859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57158" y="6072206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Б</a:t>
            </a:r>
            <a:r>
              <a:rPr lang="ru-RU" sz="2000" b="1" dirty="0" smtClean="0"/>
              <a:t>ыл учрежден 27 июня 2012 года, когда были внесены изменения в Федеральный закон «О днях воинской славы и памятных датах России» 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pic>
        <p:nvPicPr>
          <p:cNvPr id="7170" name="Picture 2" descr="C:\Users\LENOVО\Desktop\0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OVО\Desktop\Урок парламентаризма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LENOVО\Desktop\Урок парламентаризма\img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7814" y="65860"/>
            <a:ext cx="9056186" cy="679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LENOVО\Desktop\Урок парламентаризма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LENOVО\Desktop\Урок парламентаризма\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79512" y="44624"/>
            <a:ext cx="87849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Принципы избирательного права</a:t>
            </a:r>
          </a:p>
        </p:txBody>
      </p:sp>
      <p:pic>
        <p:nvPicPr>
          <p:cNvPr id="9" name="Рисунок 8" descr="5940073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19060" y="1124744"/>
            <a:ext cx="5824940" cy="4608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60000">
            <a:off x="4685311" y="2803515"/>
            <a:ext cx="2606618" cy="2089171"/>
          </a:xfrm>
          <a:prstGeom prst="rect">
            <a:avLst/>
          </a:prstGeom>
          <a:solidFill>
            <a:srgbClr val="FFFF99">
              <a:alpha val="7059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1780" b="1" dirty="0" smtClean="0">
                <a:solidFill>
                  <a:schemeClr val="accent6">
                    <a:lumMod val="50000"/>
                  </a:schemeClr>
                </a:solidFill>
              </a:rPr>
              <a:t>Гражданин РФ имеет право избирать, быть избранным, участвовать в референдуме независимо от:</a:t>
            </a:r>
            <a:endParaRPr lang="ru-RU" sz="178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1412776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пола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1844824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расы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276872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национальности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2708920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языка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3140968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происхождения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3573016"/>
            <a:ext cx="3096344" cy="504056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имущественного и должностного положения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4221088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места жительства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20" y="4653136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отношения к религии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1520" y="5085184"/>
            <a:ext cx="3096344" cy="288032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убеждений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5517232"/>
            <a:ext cx="3096344" cy="576064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принадлежности к общественным организациям</a:t>
            </a:r>
            <a:endParaRPr lang="ru-RU" sz="1600" b="1" dirty="0">
              <a:solidFill>
                <a:schemeClr val="bg1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H="1" flipV="1">
            <a:off x="3347864" y="1556792"/>
            <a:ext cx="1296144" cy="136815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2" idx="3"/>
          </p:cNvCxnSpPr>
          <p:nvPr/>
        </p:nvCxnSpPr>
        <p:spPr>
          <a:xfrm flipH="1" flipV="1">
            <a:off x="3347864" y="1988840"/>
            <a:ext cx="1296144" cy="115212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3347864" y="2420888"/>
            <a:ext cx="1296144" cy="936104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3347864" y="2852936"/>
            <a:ext cx="1296144" cy="72008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3347864" y="3861048"/>
            <a:ext cx="1296144" cy="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3347864" y="3284984"/>
            <a:ext cx="1296144" cy="43204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3347864" y="4005064"/>
            <a:ext cx="1296144" cy="360040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3347864" y="4149080"/>
            <a:ext cx="1296144" cy="648072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3347864" y="4437112"/>
            <a:ext cx="1296144" cy="7920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3347864" y="4653136"/>
            <a:ext cx="1296144" cy="115212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532440" y="6453336"/>
            <a:ext cx="432048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8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331640" y="764704"/>
            <a:ext cx="6480720" cy="432048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всеобщности избирательного права</a:t>
            </a:r>
            <a:endParaRPr lang="ru-RU" sz="22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Принципы избирательного права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532440" y="6453336"/>
            <a:ext cx="432048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10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5536" y="980728"/>
            <a:ext cx="2520280" cy="1296144"/>
          </a:xfrm>
          <a:prstGeom prst="ellipse">
            <a:avLst/>
          </a:prstGeom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Принцип </a:t>
            </a:r>
            <a:r>
              <a:rPr lang="ru-RU" u="sng" dirty="0" smtClean="0">
                <a:solidFill>
                  <a:srgbClr val="002060"/>
                </a:solidFill>
              </a:rPr>
              <a:t>равного избирательного права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4" y="2852936"/>
            <a:ext cx="2304256" cy="3024336"/>
          </a:xfrm>
          <a:prstGeom prst="roundRect">
            <a:avLst/>
          </a:prstGeom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Граждане РФ участвуют в выборах на равных основаниях (например, имеют равное число голосов)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228184" y="980728"/>
            <a:ext cx="2520280" cy="1296144"/>
          </a:xfrm>
          <a:prstGeom prst="ellipse">
            <a:avLst/>
          </a:prstGeom>
          <a:ln w="9525"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Принцип </a:t>
            </a:r>
            <a:r>
              <a:rPr lang="ru-RU" u="sng" dirty="0" smtClean="0">
                <a:solidFill>
                  <a:srgbClr val="002060"/>
                </a:solidFill>
              </a:rPr>
              <a:t>тайного голосования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347864" y="980728"/>
            <a:ext cx="2520280" cy="1296144"/>
          </a:xfrm>
          <a:prstGeom prst="ellipse">
            <a:avLst/>
          </a:prstGeom>
          <a:ln/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Принцип </a:t>
            </a:r>
            <a:r>
              <a:rPr lang="ru-RU" u="sng" dirty="0" smtClean="0">
                <a:solidFill>
                  <a:srgbClr val="002060"/>
                </a:solidFill>
              </a:rPr>
              <a:t>прямого избирательного права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03848" y="2852936"/>
            <a:ext cx="2808312" cy="3024336"/>
          </a:xfrm>
          <a:prstGeom prst="roundRect">
            <a:avLst/>
          </a:prstGeom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Граждане РФ голосуют на выборах непосредственно (выборы Президента США – косвенные: граждане голосуют за выборщиков)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72200" y="2852936"/>
            <a:ext cx="2304256" cy="3024336"/>
          </a:xfrm>
          <a:prstGeom prst="roundRect">
            <a:avLst/>
          </a:prstGeom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</a:rPr>
              <a:t>Граждане РФ голосуют тайно, то есть возможность контроля за их волеизъявлением исключена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1403648" y="2420888"/>
            <a:ext cx="432048" cy="288032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4355976" y="2420888"/>
            <a:ext cx="432048" cy="288032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1002">
            <a:schemeClr val="dk2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7308304" y="2420888"/>
            <a:ext cx="432048" cy="288032"/>
          </a:xfrm>
          <a:prstGeom prst="rightArrow">
            <a:avLst/>
          </a:prstGeom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LENOVО\Desktop\Урок парламентаризма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LENOVО\Desktop\Урок парламентаризма\img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6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pic>
        <p:nvPicPr>
          <p:cNvPr id="2050" name="Picture 2" descr="C:\Users\LENOVО\Desktop\slide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pic>
        <p:nvPicPr>
          <p:cNvPr id="3074" name="Picture 2" descr="C:\Users\LENOVО\Desktop\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785794"/>
            <a:ext cx="207170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1810 год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3214710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Государственный совет </a:t>
            </a:r>
            <a:r>
              <a:rPr lang="ru-RU" b="1" dirty="0" smtClean="0"/>
              <a:t>-высшее законосовещательное учреждение при российском императоре в 1810—1906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000464" y="714356"/>
            <a:ext cx="5143536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Полномочия:</a:t>
            </a:r>
          </a:p>
          <a:p>
            <a:r>
              <a:rPr lang="ru-RU" dirty="0" smtClean="0"/>
              <a:t>- рассмотрение новых законов, изменений в уже принятых законах;</a:t>
            </a:r>
          </a:p>
          <a:p>
            <a:r>
              <a:rPr lang="ru-RU" dirty="0" smtClean="0"/>
              <a:t>- вопросы внутреннего управления;</a:t>
            </a:r>
          </a:p>
          <a:p>
            <a:r>
              <a:rPr lang="ru-RU" dirty="0" smtClean="0"/>
              <a:t>- вопросы внутренней и внешней политики в чрезвычайных обстоятельствах;</a:t>
            </a:r>
          </a:p>
          <a:p>
            <a:r>
              <a:rPr lang="ru-RU" dirty="0" smtClean="0"/>
              <a:t>- ежегодная смета общих государственных приходов и расходов;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3214686"/>
            <a:ext cx="200026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1905 год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3714752"/>
            <a:ext cx="3357586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Государственная дума - особое законосовещательное установление, коему предоставляется предварительная разработка и обсуждение законодательных предположений и государственных доходов и расходов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500430" y="1857364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86314" y="4500570"/>
            <a:ext cx="3429024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«Никакой новый закон не может последовать без одобрения Государственного совета и Государственной думы и </a:t>
            </a:r>
            <a:r>
              <a:rPr lang="ru-RU" b="1" dirty="0" err="1" smtClean="0"/>
              <a:t>восприять</a:t>
            </a:r>
            <a:r>
              <a:rPr lang="ru-RU" b="1" dirty="0" smtClean="0"/>
              <a:t> силу без утверждения Государя Императора»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43504" y="3929066"/>
            <a:ext cx="271464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1906 год</a:t>
            </a:r>
            <a:endParaRPr lang="ru-RU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571480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Первое заседание Государственной думы состоялось </a:t>
            </a:r>
            <a:r>
              <a:rPr lang="ru-RU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27 апреля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(10 мая) </a:t>
            </a:r>
            <a:r>
              <a:rPr lang="ru-RU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1906 года</a:t>
            </a:r>
            <a:r>
              <a:rPr lang="ru-RU" sz="2400" b="1" u="sng" baseline="300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Таврическом дворце Санкт-Петербурга.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Users\LENOVО\Desktop\Opening_of_Du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11585"/>
            <a:ext cx="5857916" cy="47464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388" y="2714620"/>
            <a:ext cx="27146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Торжественное открытие Государственной думы и Государственного совета. Зимний дворец. 27 апреля (10 мая) 1906. Фотограф К. Е. фон Ганн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1000108"/>
            <a:ext cx="2643206" cy="3477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Съезд Советов - </a:t>
            </a:r>
            <a:r>
              <a:rPr lang="ru-RU" sz="2000" dirty="0" smtClean="0"/>
              <a:t>высший орган власти в системе Советов рабочих, крестьянских и солдатских депутатов; высший территориальный орган власти в советских республиках в 1917-1937 годы.</a:t>
            </a:r>
            <a:endParaRPr lang="ru-RU" sz="2000" dirty="0"/>
          </a:p>
        </p:txBody>
      </p:sp>
      <p:pic>
        <p:nvPicPr>
          <p:cNvPr id="5122" name="Picture 2" descr="C:\Users\LENOVО\Desktop\imgpreview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26438" y="857233"/>
            <a:ext cx="5432019" cy="3357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4643446"/>
            <a:ext cx="6215106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Центральный исполнительный комитет СССР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5786454"/>
            <a:ext cx="328614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Союзный Совет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5786454"/>
            <a:ext cx="357190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Совет </a:t>
            </a:r>
            <a:r>
              <a:rPr lang="ru-RU" sz="2800" dirty="0" err="1" smtClean="0"/>
              <a:t>нациольностей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357950" y="5429264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928926" y="5429264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право 12"/>
          <p:cNvSpPr/>
          <p:nvPr/>
        </p:nvSpPr>
        <p:spPr>
          <a:xfrm>
            <a:off x="2928926" y="2428868"/>
            <a:ext cx="642942" cy="64294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164681"/>
            <a:ext cx="9144000" cy="36933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Полномочья: </a:t>
            </a:r>
          </a:p>
          <a:p>
            <a:r>
              <a:rPr lang="ru-RU" dirty="0" smtClean="0"/>
              <a:t>1. Изменения границ субъектов РФ;</a:t>
            </a:r>
            <a:br>
              <a:rPr lang="ru-RU" dirty="0" smtClean="0"/>
            </a:br>
            <a:r>
              <a:rPr lang="ru-RU" dirty="0" smtClean="0"/>
              <a:t>2</a:t>
            </a:r>
            <a:r>
              <a:rPr lang="ru-RU" i="1" dirty="0" smtClean="0"/>
              <a:t>.</a:t>
            </a:r>
            <a:r>
              <a:rPr lang="ru-RU" dirty="0" smtClean="0"/>
              <a:t> Утверждение указа президента РФ о введении чрезвычайного положения;</a:t>
            </a:r>
            <a:br>
              <a:rPr lang="ru-RU" dirty="0" smtClean="0"/>
            </a:br>
            <a:r>
              <a:rPr lang="ru-RU" dirty="0" smtClean="0"/>
              <a:t>3</a:t>
            </a:r>
            <a:r>
              <a:rPr lang="ru-RU" i="1" dirty="0" smtClean="0"/>
              <a:t>.</a:t>
            </a:r>
            <a:r>
              <a:rPr lang="ru-RU" dirty="0" smtClean="0"/>
              <a:t> Решение вопроса об использования Вооруженных Сил РФ за пределами территории РФ;</a:t>
            </a:r>
            <a:br>
              <a:rPr lang="ru-RU" dirty="0" smtClean="0"/>
            </a:br>
            <a:r>
              <a:rPr lang="ru-RU" dirty="0" smtClean="0"/>
              <a:t>4</a:t>
            </a:r>
            <a:r>
              <a:rPr lang="ru-RU" i="1" dirty="0" smtClean="0"/>
              <a:t>.</a:t>
            </a:r>
            <a:r>
              <a:rPr lang="ru-RU" dirty="0" smtClean="0"/>
              <a:t> Назначение выборов президента РФ;</a:t>
            </a:r>
            <a:br>
              <a:rPr lang="ru-RU" dirty="0" smtClean="0"/>
            </a:br>
            <a:r>
              <a:rPr lang="ru-RU" dirty="0" smtClean="0"/>
              <a:t>5</a:t>
            </a:r>
            <a:r>
              <a:rPr lang="ru-RU" i="1" dirty="0" smtClean="0"/>
              <a:t>.</a:t>
            </a:r>
            <a:r>
              <a:rPr lang="ru-RU" dirty="0" smtClean="0"/>
              <a:t> Отрешение президента РФ от должности;</a:t>
            </a:r>
            <a:br>
              <a:rPr lang="ru-RU" dirty="0" smtClean="0"/>
            </a:br>
            <a:r>
              <a:rPr lang="ru-RU" dirty="0" smtClean="0"/>
              <a:t>6</a:t>
            </a:r>
            <a:r>
              <a:rPr lang="ru-RU" i="1" dirty="0" smtClean="0"/>
              <a:t>.</a:t>
            </a:r>
            <a:r>
              <a:rPr lang="ru-RU" dirty="0" smtClean="0"/>
              <a:t> Назначение на должность по представлению президента судей Конституционного суда РФ, Верховного суда РФ;</a:t>
            </a:r>
            <a:br>
              <a:rPr lang="ru-RU" dirty="0" smtClean="0"/>
            </a:br>
            <a:r>
              <a:rPr lang="ru-RU" dirty="0" smtClean="0"/>
              <a:t>7</a:t>
            </a:r>
            <a:r>
              <a:rPr lang="ru-RU" i="1" dirty="0" smtClean="0"/>
              <a:t>.</a:t>
            </a:r>
            <a:r>
              <a:rPr lang="ru-RU" dirty="0" smtClean="0"/>
              <a:t> Назначение на должность и освобождение от должности Генерального прокурора РФ и его заместителей;</a:t>
            </a:r>
            <a:br>
              <a:rPr lang="ru-RU" dirty="0" smtClean="0"/>
            </a:br>
            <a:r>
              <a:rPr lang="ru-RU" dirty="0" smtClean="0"/>
              <a:t>8</a:t>
            </a:r>
            <a:r>
              <a:rPr lang="ru-RU" i="1" dirty="0" smtClean="0"/>
              <a:t>.</a:t>
            </a:r>
            <a:r>
              <a:rPr lang="ru-RU" dirty="0" smtClean="0"/>
              <a:t> Назначение на должность и освобождение от должности заместителя председателя Счётной  Палаты РФ и половины состава её аудиторов. </a:t>
            </a:r>
          </a:p>
          <a:p>
            <a:endParaRPr lang="ru-RU" dirty="0"/>
          </a:p>
        </p:txBody>
      </p:sp>
      <p:pic>
        <p:nvPicPr>
          <p:cNvPr id="6148" name="Picture 4" descr="C:\Users\LENOVО\Desktop\m4fb91b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714356"/>
            <a:ext cx="3731528" cy="2376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pic>
        <p:nvPicPr>
          <p:cNvPr id="1026" name="Picture 2" descr="C:\Users\LENOVО\Desktop\slide-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034" y="0"/>
            <a:ext cx="9156422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00x5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2696"/>
          </a:xfrm>
          <a:prstGeom prst="rect">
            <a:avLst/>
          </a:prstGeom>
        </p:spPr>
      </p:pic>
      <p:pic>
        <p:nvPicPr>
          <p:cNvPr id="6148" name="Picture 4" descr="C:\Users\LENOVО\Desktop\m4fb91b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714356"/>
            <a:ext cx="3731528" cy="2376483"/>
          </a:xfrm>
          <a:prstGeom prst="rect">
            <a:avLst/>
          </a:prstGeom>
          <a:noFill/>
        </p:spPr>
      </p:pic>
      <p:pic>
        <p:nvPicPr>
          <p:cNvPr id="2050" name="Picture 2" descr="C:\Users\LENOVО\Desktop\5AOSgmgnOzbS2gDORa5G8yVimGMwTIs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3643314"/>
            <a:ext cx="4364815" cy="2909877"/>
          </a:xfrm>
          <a:prstGeom prst="rect">
            <a:avLst/>
          </a:prstGeom>
          <a:noFill/>
        </p:spPr>
      </p:pic>
      <p:pic>
        <p:nvPicPr>
          <p:cNvPr id="2051" name="Picture 3" descr="C:\Users\LENOVО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619500"/>
            <a:ext cx="4500562" cy="3000375"/>
          </a:xfrm>
          <a:prstGeom prst="rect">
            <a:avLst/>
          </a:prstGeom>
          <a:noFill/>
        </p:spPr>
      </p:pic>
      <p:pic>
        <p:nvPicPr>
          <p:cNvPr id="2052" name="Picture 4" descr="C:\Users\LENOVО\Desktop\vVx5PP99y7uwim102YgT8BL4UEfWJql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1857364"/>
            <a:ext cx="2661761" cy="1643098"/>
          </a:xfrm>
          <a:prstGeom prst="rect">
            <a:avLst/>
          </a:prstGeom>
          <a:noFill/>
        </p:spPr>
      </p:pic>
      <p:pic>
        <p:nvPicPr>
          <p:cNvPr id="2053" name="Picture 5" descr="C:\Users\LENOVО\Desktop\OX0iemsmzJZC0asw6UM2SRmTfu6UVZvc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49" y="1785926"/>
            <a:ext cx="2741625" cy="16906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293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LENOVО</dc:creator>
  <cp:lastModifiedBy>Ольга</cp:lastModifiedBy>
  <cp:revision>18</cp:revision>
  <dcterms:created xsi:type="dcterms:W3CDTF">2019-05-16T12:02:11Z</dcterms:created>
  <dcterms:modified xsi:type="dcterms:W3CDTF">2020-09-18T11:05:59Z</dcterms:modified>
</cp:coreProperties>
</file>