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6D76AA8-0FEC-4530-8D96-9C4522DBCEA0}" type="datetimeFigureOut">
              <a:rPr lang="ru-RU" smtClean="0"/>
              <a:pPr/>
              <a:t>20.08.2019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44E528B-5DD2-46FE-9638-06556316079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400" b="1" dirty="0" smtClean="0"/>
              <a:t>Морфофункциональная характеристика органов дыхательной системы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Легкие. Плевра</a:t>
            </a:r>
            <a:endParaRPr lang="ru-RU" sz="4000" b="1" dirty="0"/>
          </a:p>
        </p:txBody>
      </p:sp>
      <p:pic>
        <p:nvPicPr>
          <p:cNvPr id="16388" name="Picture 4" descr="https://d3j9p1vpphtq42.cloudfront.net/wp-content/uploads/2019/06/06114605/Benefici-del-succo-di-pomodoro-768x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04664"/>
            <a:ext cx="4752528" cy="3168352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Плевра (</a:t>
            </a:r>
            <a:r>
              <a:rPr lang="en-US" sz="4000" b="1" dirty="0" smtClean="0"/>
              <a:t>pleura)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27984" y="1268760"/>
            <a:ext cx="4536504" cy="4885152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800" b="1" dirty="0" smtClean="0"/>
              <a:t>Плевра </a:t>
            </a:r>
            <a:r>
              <a:rPr lang="ru-RU" sz="1800" dirty="0" smtClean="0"/>
              <a:t>представляет собой тонкую, гладкую</a:t>
            </a:r>
          </a:p>
          <a:p>
            <a:pPr>
              <a:buNone/>
            </a:pPr>
            <a:r>
              <a:rPr lang="ru-RU" sz="1800" dirty="0" smtClean="0"/>
              <a:t>и влажную, богатую эластическими </a:t>
            </a:r>
          </a:p>
          <a:p>
            <a:pPr>
              <a:buNone/>
            </a:pPr>
            <a:r>
              <a:rPr lang="ru-RU" sz="1800" dirty="0" smtClean="0"/>
              <a:t>волокнами серозную оболочку, окружающую</a:t>
            </a:r>
          </a:p>
          <a:p>
            <a:pPr>
              <a:buNone/>
            </a:pPr>
            <a:r>
              <a:rPr lang="ru-RU" sz="1800" dirty="0" smtClean="0"/>
              <a:t>каждое легкое. Различают висцеральную </a:t>
            </a:r>
          </a:p>
          <a:p>
            <a:pPr>
              <a:buNone/>
            </a:pPr>
            <a:r>
              <a:rPr lang="ru-RU" sz="1800" dirty="0" smtClean="0"/>
              <a:t>плевру, плотно сращенную с тканью легкого</a:t>
            </a:r>
          </a:p>
          <a:p>
            <a:pPr>
              <a:buNone/>
            </a:pPr>
            <a:r>
              <a:rPr lang="ru-RU" sz="1800" dirty="0" smtClean="0"/>
              <a:t>и париетальную плевру, выстилающую </a:t>
            </a:r>
          </a:p>
          <a:p>
            <a:pPr>
              <a:buNone/>
            </a:pPr>
            <a:r>
              <a:rPr lang="ru-RU" sz="1800" dirty="0" smtClean="0"/>
              <a:t>изнутри стенки грудной полости. В области </a:t>
            </a:r>
          </a:p>
          <a:p>
            <a:pPr>
              <a:buNone/>
            </a:pPr>
            <a:r>
              <a:rPr lang="ru-RU" sz="1800" dirty="0" smtClean="0"/>
              <a:t>корня легкого висцеральная плевра </a:t>
            </a:r>
          </a:p>
          <a:p>
            <a:pPr>
              <a:buNone/>
            </a:pPr>
            <a:r>
              <a:rPr lang="ru-RU" sz="1800" dirty="0" smtClean="0"/>
              <a:t>переходит в париетальную. В париетальной</a:t>
            </a:r>
          </a:p>
          <a:p>
            <a:pPr>
              <a:buNone/>
            </a:pPr>
            <a:r>
              <a:rPr lang="ru-RU" sz="1800" dirty="0" smtClean="0"/>
              <a:t>плевре выделяют реберную, диафрагмальную</a:t>
            </a:r>
          </a:p>
          <a:p>
            <a:pPr>
              <a:buNone/>
            </a:pPr>
            <a:r>
              <a:rPr lang="ru-RU" sz="1800" dirty="0" smtClean="0"/>
              <a:t>и медиастинальную (средостенную) плевру. </a:t>
            </a:r>
          </a:p>
          <a:p>
            <a:pPr>
              <a:buNone/>
            </a:pPr>
            <a:r>
              <a:rPr lang="ru-RU" sz="1800" dirty="0" smtClean="0"/>
              <a:t>Вверху реберная и медиастинальная плевра </a:t>
            </a:r>
          </a:p>
          <a:p>
            <a:pPr>
              <a:buNone/>
            </a:pPr>
            <a:r>
              <a:rPr lang="ru-RU" sz="1800" dirty="0" smtClean="0"/>
              <a:t>образует купол плевры. Между висцеральной</a:t>
            </a:r>
          </a:p>
          <a:p>
            <a:pPr>
              <a:buNone/>
            </a:pPr>
            <a:r>
              <a:rPr lang="ru-RU" sz="1800" dirty="0" smtClean="0"/>
              <a:t>и париетальной плеврой существует </a:t>
            </a:r>
          </a:p>
          <a:p>
            <a:pPr>
              <a:buNone/>
            </a:pPr>
            <a:r>
              <a:rPr lang="ru-RU" sz="1800" dirty="0" smtClean="0"/>
              <a:t>щелевидное пространство – </a:t>
            </a:r>
            <a:r>
              <a:rPr lang="ru-RU" sz="1800" b="1" dirty="0" smtClean="0"/>
              <a:t>плевральная</a:t>
            </a:r>
          </a:p>
          <a:p>
            <a:pPr>
              <a:buNone/>
            </a:pPr>
            <a:r>
              <a:rPr lang="ru-RU" sz="1800" b="1" dirty="0" smtClean="0"/>
              <a:t>полость</a:t>
            </a:r>
            <a:r>
              <a:rPr lang="ru-RU" sz="1800" dirty="0" smtClean="0"/>
              <a:t>, содержащая небольшое количество</a:t>
            </a:r>
          </a:p>
          <a:p>
            <a:pPr>
              <a:buNone/>
            </a:pPr>
            <a:r>
              <a:rPr lang="ru-RU" sz="1800" b="1" dirty="0" smtClean="0"/>
              <a:t>серозной жидкости.</a:t>
            </a:r>
            <a:endParaRPr lang="ru-RU" sz="1800" b="1" dirty="0"/>
          </a:p>
        </p:txBody>
      </p:sp>
      <p:pic>
        <p:nvPicPr>
          <p:cNvPr id="1026" name="Picture 2" descr="https://ds04.infourok.ru/uploads/ex/1042/0000ac81-129fbd2e/1/img13.jpg"/>
          <p:cNvPicPr>
            <a:picLocks noChangeAspect="1" noChangeArrowheads="1"/>
          </p:cNvPicPr>
          <p:nvPr/>
        </p:nvPicPr>
        <p:blipFill>
          <a:blip r:embed="rId2" cstate="print"/>
          <a:srcRect l="13043" r="11594" b="4965"/>
          <a:stretch>
            <a:fillRect/>
          </a:stretch>
        </p:blipFill>
        <p:spPr bwMode="auto">
          <a:xfrm>
            <a:off x="395536" y="1268760"/>
            <a:ext cx="3960440" cy="396044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179512" y="5301208"/>
            <a:ext cx="4176464" cy="923330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Серозная жидкость </a:t>
            </a:r>
            <a:r>
              <a:rPr lang="ru-RU" dirty="0" smtClean="0"/>
              <a:t> увлажняет прилежащие друг к другу листки плевры и уменьшает трение между ними.</a:t>
            </a:r>
            <a:r>
              <a:rPr lang="ru-RU" b="1" dirty="0" smtClean="0"/>
              <a:t> </a:t>
            </a:r>
            <a:endParaRPr lang="ru-RU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5212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Плевральная полость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563888" y="1216152"/>
            <a:ext cx="5400600" cy="509316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В местах перехода одной части париетальной плевры в</a:t>
            </a:r>
          </a:p>
          <a:p>
            <a:pPr>
              <a:buNone/>
            </a:pPr>
            <a:r>
              <a:rPr lang="ru-RU" sz="1600" dirty="0" smtClean="0"/>
              <a:t>другую образуются запасные пространства – </a:t>
            </a:r>
          </a:p>
          <a:p>
            <a:pPr>
              <a:buNone/>
            </a:pPr>
            <a:r>
              <a:rPr lang="ru-RU" sz="1600" b="1" dirty="0" smtClean="0"/>
              <a:t>плевральные синусы</a:t>
            </a:r>
            <a:r>
              <a:rPr lang="ru-RU" sz="1600" dirty="0" smtClean="0"/>
              <a:t>, которые заполняются легкими в </a:t>
            </a:r>
          </a:p>
          <a:p>
            <a:pPr>
              <a:buNone/>
            </a:pPr>
            <a:r>
              <a:rPr lang="ru-RU" sz="1600" dirty="0" smtClean="0"/>
              <a:t>момент максимального вдоха:</a:t>
            </a:r>
          </a:p>
          <a:p>
            <a:r>
              <a:rPr lang="ru-RU" sz="1600" b="1" dirty="0" smtClean="0"/>
              <a:t>реберно-диафрагмальный</a:t>
            </a:r>
          </a:p>
          <a:p>
            <a:r>
              <a:rPr lang="ru-RU" sz="1600" b="1" dirty="0" err="1" smtClean="0"/>
              <a:t>диафрагмально-медиостинальный</a:t>
            </a:r>
            <a:endParaRPr lang="ru-RU" sz="1600" b="1" dirty="0" smtClean="0"/>
          </a:p>
          <a:p>
            <a:r>
              <a:rPr lang="ru-RU" sz="1600" b="1" dirty="0" err="1" smtClean="0"/>
              <a:t>реберно-медиостинальный</a:t>
            </a:r>
            <a:endParaRPr lang="ru-RU" sz="1600" b="1" dirty="0" smtClean="0"/>
          </a:p>
          <a:p>
            <a:pPr>
              <a:buNone/>
            </a:pPr>
            <a:r>
              <a:rPr lang="ru-RU" sz="1600" dirty="0" smtClean="0"/>
              <a:t>При патологии  в них может скапливаться воспалительный</a:t>
            </a:r>
          </a:p>
          <a:p>
            <a:pPr>
              <a:buNone/>
            </a:pPr>
            <a:r>
              <a:rPr lang="ru-RU" sz="1600" dirty="0" smtClean="0"/>
              <a:t>экссудат. Особенно велик реберно-диафрагмальный  синус, </a:t>
            </a:r>
          </a:p>
          <a:p>
            <a:pPr>
              <a:buNone/>
            </a:pPr>
            <a:r>
              <a:rPr lang="ru-RU" sz="1600" dirty="0" smtClean="0"/>
              <a:t>расположенный в нижнем отделе плевральной полости. </a:t>
            </a:r>
          </a:p>
          <a:p>
            <a:pPr>
              <a:buNone/>
            </a:pPr>
            <a:r>
              <a:rPr lang="ru-RU" sz="1600" dirty="0" smtClean="0"/>
              <a:t>Правая и левая плевральные полости между собой не </a:t>
            </a:r>
          </a:p>
          <a:p>
            <a:pPr>
              <a:buNone/>
            </a:pPr>
            <a:r>
              <a:rPr lang="ru-RU" sz="1600" dirty="0" smtClean="0"/>
              <a:t>сообщаются. В норме в плевральной полости воздух </a:t>
            </a:r>
          </a:p>
          <a:p>
            <a:pPr>
              <a:buNone/>
            </a:pPr>
            <a:r>
              <a:rPr lang="ru-RU" sz="1600" dirty="0" smtClean="0"/>
              <a:t>отсутствует, и давление в ней всегда отрицательное.</a:t>
            </a:r>
          </a:p>
          <a:p>
            <a:pPr>
              <a:buNone/>
            </a:pPr>
            <a:r>
              <a:rPr lang="ru-RU" sz="1600" dirty="0" smtClean="0"/>
              <a:t>Ввиду отрицательного давления в плевральных полостях </a:t>
            </a:r>
          </a:p>
          <a:p>
            <a:pPr>
              <a:buNone/>
            </a:pPr>
            <a:r>
              <a:rPr lang="ru-RU" sz="1600" dirty="0" smtClean="0"/>
              <a:t>легкие находятся в расправленном состоянии, принимая</a:t>
            </a:r>
          </a:p>
          <a:p>
            <a:pPr>
              <a:buNone/>
            </a:pPr>
            <a:r>
              <a:rPr lang="ru-RU" sz="1600" smtClean="0"/>
              <a:t>конфигурацию </a:t>
            </a:r>
            <a:r>
              <a:rPr lang="ru-RU" sz="1600" dirty="0" smtClean="0"/>
              <a:t>стенки грудной полости.</a:t>
            </a:r>
            <a:endParaRPr lang="ru-RU" sz="1600" dirty="0"/>
          </a:p>
        </p:txBody>
      </p:sp>
      <p:pic>
        <p:nvPicPr>
          <p:cNvPr id="5" name="Содержимое 4" descr="https://www.zdrav.kz/images/refs3/plevritru2.pn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l="3780" t="2362" r="7399" b="7872"/>
          <a:stretch>
            <a:fillRect/>
          </a:stretch>
        </p:blipFill>
        <p:spPr bwMode="auto">
          <a:xfrm>
            <a:off x="395536" y="1196752"/>
            <a:ext cx="3024336" cy="230425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://ingalin.ru/wp-content/uploads/2018/05/plevralnyj-sinu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73016"/>
            <a:ext cx="3063337" cy="2732906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http://lechenie-sosudov.ru/wp-content/uploads/2016/09/pnevmatoraks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3717032"/>
            <a:ext cx="316835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iki.vspu.ru/_media/users/bibigon2/lungs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6632"/>
            <a:ext cx="122413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         </a:t>
            </a:r>
            <a:r>
              <a:rPr lang="ru-RU" sz="3600" b="1" dirty="0" smtClean="0"/>
              <a:t>Значение отрицательного </a:t>
            </a:r>
            <a:br>
              <a:rPr lang="ru-RU" sz="3600" b="1" dirty="0" smtClean="0"/>
            </a:br>
            <a:r>
              <a:rPr lang="ru-RU" sz="3600" b="1" dirty="0" smtClean="0"/>
              <a:t>               внутригрудного давления: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323528" y="1219200"/>
            <a:ext cx="8496944" cy="501811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/>
              <a:t>Способствует растяжению легочных альвеол и увеличению дыхательной поверхности легких</a:t>
            </a:r>
          </a:p>
          <a:p>
            <a:r>
              <a:rPr lang="ru-RU" sz="1800" dirty="0" smtClean="0"/>
              <a:t>Обеспечивает венозный возврат крови к сердцу и улучшает кровообращение в легочном круге</a:t>
            </a:r>
          </a:p>
          <a:p>
            <a:r>
              <a:rPr lang="ru-RU" sz="1800" dirty="0" smtClean="0"/>
              <a:t>Способствует </a:t>
            </a:r>
            <a:r>
              <a:rPr lang="ru-RU" sz="1800" dirty="0" err="1" smtClean="0"/>
              <a:t>лимфообращению</a:t>
            </a:r>
            <a:endParaRPr lang="ru-RU" sz="1800" dirty="0" smtClean="0"/>
          </a:p>
          <a:p>
            <a:r>
              <a:rPr lang="ru-RU" sz="1800" dirty="0" smtClean="0"/>
              <a:t>Помогает продвижению пищевого комка по пищеводу</a:t>
            </a:r>
          </a:p>
          <a:p>
            <a:pPr>
              <a:buNone/>
            </a:pPr>
            <a:r>
              <a:rPr lang="ru-RU" sz="1800" dirty="0" smtClean="0"/>
              <a:t>Воспаление легких называется </a:t>
            </a:r>
            <a:r>
              <a:rPr lang="ru-RU" sz="1800" b="1" dirty="0" smtClean="0"/>
              <a:t>пневмонией, </a:t>
            </a:r>
            <a:r>
              <a:rPr lang="ru-RU" sz="1800" dirty="0" smtClean="0"/>
              <a:t>воспаление плевры – </a:t>
            </a:r>
            <a:r>
              <a:rPr lang="ru-RU" sz="1800" b="1" dirty="0" smtClean="0"/>
              <a:t>плевритом. </a:t>
            </a:r>
          </a:p>
          <a:p>
            <a:pPr>
              <a:buNone/>
            </a:pPr>
            <a:r>
              <a:rPr lang="ru-RU" sz="1800" b="1" dirty="0" smtClean="0"/>
              <a:t>Пневмоторакс</a:t>
            </a:r>
            <a:r>
              <a:rPr lang="ru-RU" sz="1800" dirty="0" smtClean="0"/>
              <a:t> – это скопление воздуха в плевральной полости. Различают </a:t>
            </a:r>
          </a:p>
          <a:p>
            <a:pPr>
              <a:buNone/>
            </a:pPr>
            <a:r>
              <a:rPr lang="ru-RU" sz="1800" dirty="0" smtClean="0"/>
              <a:t>следующие виды пневмоторакса:</a:t>
            </a:r>
          </a:p>
          <a:p>
            <a:r>
              <a:rPr lang="ru-RU" sz="1800" b="1" dirty="0" smtClean="0"/>
              <a:t>Травматический</a:t>
            </a:r>
            <a:r>
              <a:rPr lang="ru-RU" sz="1800" dirty="0" smtClean="0"/>
              <a:t> (закрытый, открытый, клапанный)</a:t>
            </a:r>
          </a:p>
          <a:p>
            <a:r>
              <a:rPr lang="ru-RU" sz="1800" b="1" dirty="0" smtClean="0"/>
              <a:t>Спонтанный</a:t>
            </a:r>
            <a:r>
              <a:rPr lang="ru-RU" sz="1800" dirty="0" smtClean="0"/>
              <a:t> (самопроизвольный)</a:t>
            </a:r>
          </a:p>
          <a:p>
            <a:r>
              <a:rPr lang="ru-RU" sz="1800" b="1" dirty="0" smtClean="0"/>
              <a:t>Искусственный </a:t>
            </a:r>
          </a:p>
          <a:p>
            <a:pPr>
              <a:buNone/>
            </a:pPr>
            <a:r>
              <a:rPr lang="ru-RU" sz="1800" dirty="0" smtClean="0"/>
              <a:t>Скопление жидкости в плевральной полости</a:t>
            </a:r>
          </a:p>
          <a:p>
            <a:pPr>
              <a:buNone/>
            </a:pPr>
            <a:r>
              <a:rPr lang="ru-RU" sz="1800" dirty="0" smtClean="0"/>
              <a:t>называется </a:t>
            </a:r>
            <a:r>
              <a:rPr lang="ru-RU" sz="1800" b="1" dirty="0" smtClean="0"/>
              <a:t>гидротораксом</a:t>
            </a:r>
            <a:r>
              <a:rPr lang="ru-RU" sz="1800" dirty="0" smtClean="0"/>
              <a:t>, крови – </a:t>
            </a:r>
            <a:r>
              <a:rPr lang="ru-RU" sz="1800" b="1" dirty="0" err="1" smtClean="0"/>
              <a:t>гематораксом</a:t>
            </a:r>
            <a:r>
              <a:rPr lang="ru-RU" sz="1800" dirty="0" smtClean="0"/>
              <a:t>, </a:t>
            </a:r>
          </a:p>
          <a:p>
            <a:pPr>
              <a:buNone/>
            </a:pPr>
            <a:r>
              <a:rPr lang="ru-RU" sz="1800" dirty="0" smtClean="0"/>
              <a:t>г</a:t>
            </a:r>
            <a:r>
              <a:rPr lang="ru-RU" sz="1800" dirty="0" smtClean="0"/>
              <a:t>нойного экссудата – </a:t>
            </a:r>
            <a:r>
              <a:rPr lang="ru-RU" sz="1800" b="1" dirty="0" err="1" smtClean="0"/>
              <a:t>пиотораксом</a:t>
            </a:r>
            <a:r>
              <a:rPr lang="ru-RU" sz="1800" b="1" dirty="0" smtClean="0"/>
              <a:t>.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712968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Средостение - </a:t>
            </a:r>
            <a:r>
              <a:rPr lang="ru-RU" dirty="0" smtClean="0"/>
              <a:t>комплекс органов, расположенный между правой и левой плевральными полостями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19200"/>
            <a:ext cx="8640960" cy="501811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800" dirty="0" smtClean="0"/>
              <a:t>Спереди средостение ограничено грудиной и реберными хрящами, сзади – грудным</a:t>
            </a:r>
          </a:p>
          <a:p>
            <a:pPr>
              <a:buNone/>
            </a:pPr>
            <a:r>
              <a:rPr lang="ru-RU" sz="1800" dirty="0" smtClean="0"/>
              <a:t>отделом позвоночного столба, с боков – правой и левой медиастинальными частями </a:t>
            </a:r>
          </a:p>
          <a:p>
            <a:pPr>
              <a:buNone/>
            </a:pPr>
            <a:r>
              <a:rPr lang="ru-RU" sz="1800" dirty="0" smtClean="0"/>
              <a:t>париетальной плевры. Вверху средостение простирается до верхней апертуры</a:t>
            </a:r>
          </a:p>
          <a:p>
            <a:pPr>
              <a:buNone/>
            </a:pPr>
            <a:r>
              <a:rPr lang="ru-RU" sz="1800" dirty="0" smtClean="0"/>
              <a:t>грудной клетки, внизу – до диафрагмы. Средостение подразделяют на два отдела – </a:t>
            </a:r>
          </a:p>
          <a:p>
            <a:pPr>
              <a:buNone/>
            </a:pPr>
            <a:r>
              <a:rPr lang="ru-RU" sz="1800" b="1" dirty="0" smtClean="0"/>
              <a:t>вернее</a:t>
            </a:r>
            <a:r>
              <a:rPr lang="ru-RU" sz="1800" dirty="0" smtClean="0"/>
              <a:t> и </a:t>
            </a:r>
            <a:r>
              <a:rPr lang="ru-RU" sz="1800" b="1" dirty="0" smtClean="0"/>
              <a:t>нижнее</a:t>
            </a:r>
            <a:r>
              <a:rPr lang="ru-RU" sz="1800" dirty="0" smtClean="0"/>
              <a:t>. В </a:t>
            </a:r>
            <a:r>
              <a:rPr lang="ru-RU" sz="1800" b="1" dirty="0" smtClean="0"/>
              <a:t>верхнем средостении </a:t>
            </a:r>
            <a:r>
              <a:rPr lang="ru-RU" sz="1800" dirty="0" smtClean="0"/>
              <a:t>расположены: вилочковая железа, </a:t>
            </a:r>
          </a:p>
          <a:p>
            <a:pPr>
              <a:buNone/>
            </a:pPr>
            <a:r>
              <a:rPr lang="ru-RU" sz="1800" dirty="0" smtClean="0"/>
              <a:t>плечеголовные вены, верхняя часть верхней полой вены, дуга аорты с отходящими от</a:t>
            </a:r>
          </a:p>
          <a:p>
            <a:pPr>
              <a:buNone/>
            </a:pPr>
            <a:r>
              <a:rPr lang="ru-RU" sz="1800" dirty="0" smtClean="0"/>
              <a:t>нее сосудами, трахея, верхние части пищевода и грудного лимфатического протока, </a:t>
            </a:r>
          </a:p>
          <a:p>
            <a:pPr>
              <a:buNone/>
            </a:pPr>
            <a:r>
              <a:rPr lang="ru-RU" sz="1800" dirty="0" smtClean="0"/>
              <a:t>симпатических стволов, блуждающих и диафрагмальных нервов. В </a:t>
            </a:r>
            <a:r>
              <a:rPr lang="ru-RU" sz="1800" b="1" dirty="0" smtClean="0"/>
              <a:t>нижнем средостении </a:t>
            </a:r>
          </a:p>
          <a:p>
            <a:pPr>
              <a:buNone/>
            </a:pPr>
            <a:r>
              <a:rPr lang="ru-RU" sz="1800" dirty="0" smtClean="0"/>
              <a:t>выделяют  </a:t>
            </a:r>
            <a:r>
              <a:rPr lang="ru-RU" sz="1800" b="1" dirty="0" smtClean="0"/>
              <a:t>переднее, среднее и заднее </a:t>
            </a:r>
            <a:r>
              <a:rPr lang="ru-RU" sz="1800" dirty="0" smtClean="0"/>
              <a:t>средостение. Переднее средостение находится</a:t>
            </a:r>
          </a:p>
          <a:p>
            <a:pPr>
              <a:buNone/>
            </a:pPr>
            <a:r>
              <a:rPr lang="ru-RU" sz="1800" dirty="0" smtClean="0"/>
              <a:t>между перикардом и грудиной, содержит внутренние грудные сосуды и </a:t>
            </a:r>
            <a:r>
              <a:rPr lang="ru-RU" sz="1800" dirty="0" err="1" smtClean="0"/>
              <a:t>лимфоузлы</a:t>
            </a:r>
            <a:r>
              <a:rPr lang="ru-RU" sz="1800" dirty="0" smtClean="0"/>
              <a:t>. В </a:t>
            </a:r>
          </a:p>
          <a:p>
            <a:pPr>
              <a:buNone/>
            </a:pPr>
            <a:r>
              <a:rPr lang="ru-RU" sz="1800" dirty="0" smtClean="0"/>
              <a:t>среднем средостении находятся сердце </a:t>
            </a:r>
            <a:r>
              <a:rPr lang="ru-RU" sz="1800" dirty="0" smtClean="0"/>
              <a:t> </a:t>
            </a:r>
            <a:r>
              <a:rPr lang="ru-RU" sz="1800" dirty="0" smtClean="0"/>
              <a:t>перикардом, главные бронхи, легочные артерии и </a:t>
            </a:r>
          </a:p>
          <a:p>
            <a:pPr>
              <a:buNone/>
            </a:pPr>
            <a:r>
              <a:rPr lang="ru-RU" sz="1800" dirty="0" smtClean="0"/>
              <a:t>вены, диафрагмальные нервы, </a:t>
            </a:r>
            <a:r>
              <a:rPr lang="ru-RU" sz="1800" dirty="0" err="1" smtClean="0"/>
              <a:t>лимфоузлы</a:t>
            </a:r>
            <a:r>
              <a:rPr lang="ru-RU" sz="1800" dirty="0" smtClean="0"/>
              <a:t>. Заднее средостение расположено между </a:t>
            </a:r>
          </a:p>
          <a:p>
            <a:pPr>
              <a:buNone/>
            </a:pPr>
            <a:r>
              <a:rPr lang="ru-RU" sz="1800" dirty="0" smtClean="0"/>
              <a:t>перикардом и позвоночным столбом, содержит пищевод, </a:t>
            </a:r>
            <a:r>
              <a:rPr lang="ru-RU" sz="1800" dirty="0" err="1" smtClean="0"/>
              <a:t>лимфоузлы</a:t>
            </a:r>
            <a:r>
              <a:rPr lang="ru-RU" sz="1800" dirty="0" smtClean="0"/>
              <a:t>, грудную часть </a:t>
            </a:r>
          </a:p>
          <a:p>
            <a:pPr>
              <a:buNone/>
            </a:pPr>
            <a:r>
              <a:rPr lang="ru-RU" sz="1800" dirty="0" smtClean="0"/>
              <a:t>н</a:t>
            </a:r>
            <a:r>
              <a:rPr lang="ru-RU" sz="1800" dirty="0" smtClean="0"/>
              <a:t>исходящей аорты, непарная и </a:t>
            </a:r>
            <a:r>
              <a:rPr lang="ru-RU" sz="1800" dirty="0" err="1" smtClean="0"/>
              <a:t>полунепарная</a:t>
            </a:r>
            <a:r>
              <a:rPr lang="ru-RU" sz="1800" dirty="0" smtClean="0"/>
              <a:t> </a:t>
            </a:r>
            <a:r>
              <a:rPr lang="ru-RU" sz="1800" dirty="0" smtClean="0"/>
              <a:t>вены, нижние части грудного </a:t>
            </a:r>
          </a:p>
          <a:p>
            <a:pPr>
              <a:buNone/>
            </a:pPr>
            <a:r>
              <a:rPr lang="ru-RU" sz="1800" dirty="0" smtClean="0"/>
              <a:t>лимфатического протока, блуждающих и диафрагмальных нервов, симпатических стволов.</a:t>
            </a:r>
          </a:p>
          <a:p>
            <a:pPr>
              <a:buNone/>
            </a:pPr>
            <a:r>
              <a:rPr lang="ru-RU" sz="1800" dirty="0" smtClean="0"/>
              <a:t>Между органами средостения находится жировая соединительная ткань.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Средостение</a:t>
            </a:r>
            <a:endParaRPr lang="ru-RU" sz="4000" b="1" dirty="0"/>
          </a:p>
        </p:txBody>
      </p:sp>
      <p:pic>
        <p:nvPicPr>
          <p:cNvPr id="4" name="Содержимое 3" descr="https://studfiles.net/html/14559/373/html_ySLJ6Rpto6.NFuN/htmlconvd-E69xcO25x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 t="24569" r="7560"/>
          <a:stretch>
            <a:fillRect/>
          </a:stretch>
        </p:blipFill>
        <p:spPr bwMode="auto">
          <a:xfrm>
            <a:off x="539552" y="1196752"/>
            <a:ext cx="8064896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 descr="5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195736" y="1268760"/>
            <a:ext cx="2880320" cy="3312368"/>
          </a:xfrm>
          <a:prstGeom prst="rect">
            <a:avLst/>
          </a:prstGeom>
          <a:noFill/>
          <a:ln/>
        </p:spPr>
      </p:pic>
      <p:pic>
        <p:nvPicPr>
          <p:cNvPr id="6" name="Picture 0" descr="52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196752"/>
            <a:ext cx="2736303" cy="3384376"/>
          </a:xfrm>
          <a:noFill/>
          <a:ln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Легкие (</a:t>
            </a:r>
            <a:r>
              <a:rPr lang="en-US" b="1" dirty="0" err="1" smtClean="0"/>
              <a:t>pulmones</a:t>
            </a:r>
            <a:r>
              <a:rPr lang="ru-RU" b="1" dirty="0" smtClean="0"/>
              <a:t>; </a:t>
            </a:r>
            <a:r>
              <a:rPr lang="ru-RU" sz="2400" b="1" dirty="0" smtClean="0"/>
              <a:t>греч. </a:t>
            </a:r>
            <a:r>
              <a:rPr lang="en-US" b="1" dirty="0" err="1" smtClean="0"/>
              <a:t>Pneumones</a:t>
            </a:r>
            <a:r>
              <a:rPr lang="en-US" b="1" dirty="0" smtClean="0"/>
              <a:t>) – </a:t>
            </a:r>
            <a:r>
              <a:rPr lang="ru-RU" b="1" dirty="0" smtClean="0"/>
              <a:t>главные органы дыхательной системы</a:t>
            </a:r>
            <a:endParaRPr lang="ru-RU" sz="240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0" y="1216152"/>
            <a:ext cx="4392488" cy="49377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000" dirty="0" smtClean="0"/>
              <a:t>Легкие расположены в  герметически</a:t>
            </a:r>
          </a:p>
          <a:p>
            <a:pPr>
              <a:buNone/>
            </a:pPr>
            <a:r>
              <a:rPr lang="ru-RU" sz="2000" dirty="0" smtClean="0"/>
              <a:t>замкнутой грудной полости и </a:t>
            </a:r>
          </a:p>
          <a:p>
            <a:pPr>
              <a:buNone/>
            </a:pPr>
            <a:r>
              <a:rPr lang="ru-RU" sz="2000" dirty="0" smtClean="0"/>
              <a:t>отделены друг от друга средостением,</a:t>
            </a:r>
          </a:p>
          <a:p>
            <a:pPr>
              <a:buNone/>
            </a:pPr>
            <a:r>
              <a:rPr lang="ru-RU" sz="2000" dirty="0" smtClean="0"/>
              <a:t>в состав которого входят сердце, </a:t>
            </a:r>
          </a:p>
          <a:p>
            <a:pPr>
              <a:buNone/>
            </a:pPr>
            <a:r>
              <a:rPr lang="ru-RU" sz="2000" dirty="0" smtClean="0"/>
              <a:t>крупные сосуды(аорта, верхняя полая</a:t>
            </a:r>
          </a:p>
          <a:p>
            <a:pPr>
              <a:buNone/>
            </a:pPr>
            <a:r>
              <a:rPr lang="ru-RU" sz="2000" dirty="0" smtClean="0"/>
              <a:t>вена), пищевод и другие органы. По</a:t>
            </a:r>
          </a:p>
          <a:p>
            <a:pPr>
              <a:buNone/>
            </a:pPr>
            <a:r>
              <a:rPr lang="ru-RU" sz="2000" dirty="0" smtClean="0"/>
              <a:t>форме легкие представляют собой</a:t>
            </a:r>
          </a:p>
          <a:p>
            <a:pPr>
              <a:buNone/>
            </a:pPr>
            <a:r>
              <a:rPr lang="ru-RU" sz="2000" dirty="0" smtClean="0"/>
              <a:t>усеченные конусы, верхушкой </a:t>
            </a:r>
          </a:p>
          <a:p>
            <a:pPr>
              <a:buNone/>
            </a:pPr>
            <a:r>
              <a:rPr lang="ru-RU" sz="2000" dirty="0" smtClean="0"/>
              <a:t>обращенные к надключичной ямке, а</a:t>
            </a:r>
          </a:p>
          <a:p>
            <a:pPr>
              <a:buNone/>
            </a:pPr>
            <a:r>
              <a:rPr lang="ru-RU" sz="2000" dirty="0" smtClean="0"/>
              <a:t>вогнутым основанием – к куполу</a:t>
            </a:r>
          </a:p>
          <a:p>
            <a:pPr>
              <a:buNone/>
            </a:pPr>
            <a:r>
              <a:rPr lang="ru-RU" sz="2000" dirty="0" smtClean="0"/>
              <a:t>диафрагмы. Вследствие высокого</a:t>
            </a:r>
          </a:p>
          <a:p>
            <a:pPr>
              <a:buNone/>
            </a:pPr>
            <a:r>
              <a:rPr lang="ru-RU" sz="2000" dirty="0" smtClean="0"/>
              <a:t>стояния купола диафрагмы справа</a:t>
            </a:r>
          </a:p>
          <a:p>
            <a:pPr>
              <a:buNone/>
            </a:pPr>
            <a:r>
              <a:rPr lang="ru-RU" sz="2000" dirty="0" smtClean="0"/>
              <a:t>правое легкое шире и короче, чем </a:t>
            </a:r>
          </a:p>
          <a:p>
            <a:pPr>
              <a:buNone/>
            </a:pPr>
            <a:r>
              <a:rPr lang="ru-RU" sz="2000" dirty="0" smtClean="0"/>
              <a:t>левое.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4293096"/>
            <a:ext cx="4392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Раздел медицины, изучающий строение, функции и заболевания легких, </a:t>
            </a:r>
            <a:r>
              <a:rPr lang="ru-RU" dirty="0"/>
              <a:t>н</a:t>
            </a:r>
            <a:r>
              <a:rPr lang="ru-RU" dirty="0" smtClean="0"/>
              <a:t>азывается </a:t>
            </a:r>
            <a:r>
              <a:rPr lang="ru-RU" b="1" dirty="0" smtClean="0"/>
              <a:t>пульмонологией.</a:t>
            </a:r>
          </a:p>
          <a:p>
            <a:r>
              <a:rPr lang="ru-RU" dirty="0" smtClean="0"/>
              <a:t>Кроме дыхательной функции легкие осуществляют регуляцию водного обмена, участвуют в процессах терморегуляции, являются депо крови.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324600" y="188640"/>
            <a:ext cx="2514600" cy="504056"/>
          </a:xfrm>
        </p:spPr>
        <p:txBody>
          <a:bodyPr/>
          <a:lstStyle/>
          <a:p>
            <a:pPr algn="ctr"/>
            <a:r>
              <a:rPr lang="ru-RU" sz="2400" dirty="0" smtClean="0"/>
              <a:t>Границы легких</a:t>
            </a:r>
            <a:endParaRPr lang="ru-RU" sz="2400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6228184" y="692696"/>
            <a:ext cx="2808312" cy="5616624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chemeClr val="tx1"/>
                </a:solidFill>
              </a:rPr>
              <a:t>Нижняя граница </a:t>
            </a:r>
            <a:r>
              <a:rPr lang="ru-RU" sz="1800" dirty="0" smtClean="0">
                <a:solidFill>
                  <a:schemeClr val="tx1"/>
                </a:solidFill>
              </a:rPr>
              <a:t>легких пересекает </a:t>
            </a:r>
            <a:r>
              <a:rPr lang="en-US" sz="1800" dirty="0" smtClean="0">
                <a:solidFill>
                  <a:schemeClr val="tx1"/>
                </a:solidFill>
              </a:rPr>
              <a:t>VI</a:t>
            </a:r>
            <a:r>
              <a:rPr lang="ru-RU" sz="1800" dirty="0" smtClean="0">
                <a:solidFill>
                  <a:schemeClr val="tx1"/>
                </a:solidFill>
              </a:rPr>
              <a:t> по средней ключичной линии, </a:t>
            </a:r>
            <a:r>
              <a:rPr lang="en-US" sz="1800" dirty="0" smtClean="0">
                <a:solidFill>
                  <a:schemeClr val="tx1"/>
                </a:solidFill>
              </a:rPr>
              <a:t>VII </a:t>
            </a:r>
            <a:r>
              <a:rPr lang="ru-RU" sz="1800" dirty="0" smtClean="0">
                <a:solidFill>
                  <a:schemeClr val="tx1"/>
                </a:solidFill>
              </a:rPr>
              <a:t>ребро – по передней подмышечной, </a:t>
            </a:r>
            <a:r>
              <a:rPr lang="en-US" sz="1800" dirty="0" smtClean="0">
                <a:solidFill>
                  <a:schemeClr val="tx1"/>
                </a:solidFill>
              </a:rPr>
              <a:t>VIII </a:t>
            </a:r>
            <a:r>
              <a:rPr lang="ru-RU" sz="1800" dirty="0" smtClean="0">
                <a:solidFill>
                  <a:schemeClr val="tx1"/>
                </a:solidFill>
              </a:rPr>
              <a:t>– по средней подмышечной, </a:t>
            </a:r>
            <a:r>
              <a:rPr lang="en-US" sz="1800" dirty="0" smtClean="0">
                <a:solidFill>
                  <a:schemeClr val="tx1"/>
                </a:solidFill>
              </a:rPr>
              <a:t>IX – </a:t>
            </a:r>
            <a:r>
              <a:rPr lang="ru-RU" sz="1800" dirty="0" smtClean="0">
                <a:solidFill>
                  <a:schemeClr val="tx1"/>
                </a:solidFill>
              </a:rPr>
              <a:t>по задней подмышечной, </a:t>
            </a:r>
            <a:r>
              <a:rPr lang="en-US" sz="1800" dirty="0" smtClean="0">
                <a:solidFill>
                  <a:schemeClr val="tx1"/>
                </a:solidFill>
              </a:rPr>
              <a:t>X – </a:t>
            </a:r>
            <a:r>
              <a:rPr lang="ru-RU" sz="1800" dirty="0" smtClean="0">
                <a:solidFill>
                  <a:schemeClr val="tx1"/>
                </a:solidFill>
              </a:rPr>
              <a:t>по лопаточной, </a:t>
            </a:r>
            <a:r>
              <a:rPr lang="en-US" sz="1800" dirty="0" smtClean="0">
                <a:solidFill>
                  <a:schemeClr val="tx1"/>
                </a:solidFill>
              </a:rPr>
              <a:t>XI – </a:t>
            </a:r>
            <a:r>
              <a:rPr lang="ru-RU" sz="1800" dirty="0" smtClean="0">
                <a:solidFill>
                  <a:schemeClr val="tx1"/>
                </a:solidFill>
              </a:rPr>
              <a:t>по околопозвоночной линии. Нижняя граница левого легкого расположена на 1 – 2 см ниже границы правого.</a:t>
            </a:r>
          </a:p>
          <a:p>
            <a:pPr>
              <a:buFont typeface="Arial" pitchFamily="34" charset="0"/>
              <a:buChar char="•"/>
            </a:pPr>
            <a:r>
              <a:rPr lang="ru-RU" sz="1800" b="1" dirty="0" smtClean="0">
                <a:solidFill>
                  <a:schemeClr val="tx1"/>
                </a:solidFill>
              </a:rPr>
              <a:t>Задняя граница </a:t>
            </a:r>
            <a:r>
              <a:rPr lang="ru-RU" sz="1800" dirty="0" smtClean="0">
                <a:solidFill>
                  <a:schemeClr val="tx1"/>
                </a:solidFill>
              </a:rPr>
              <a:t>легких проходит по околопозвоночной линии от головок вторых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ребер до шейки </a:t>
            </a:r>
            <a:r>
              <a:rPr lang="en-US" sz="1800" dirty="0" smtClean="0">
                <a:solidFill>
                  <a:schemeClr val="tx1"/>
                </a:solidFill>
              </a:rPr>
              <a:t>XI </a:t>
            </a:r>
            <a:r>
              <a:rPr lang="ru-RU" sz="1800" dirty="0" smtClean="0">
                <a:solidFill>
                  <a:schemeClr val="tx1"/>
                </a:solidFill>
              </a:rPr>
              <a:t>ребра.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13" name="Picture 0" descr="530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3275856" cy="4365104"/>
          </a:xfrm>
          <a:noFill/>
          <a:ln/>
        </p:spPr>
      </p:pic>
      <p:pic>
        <p:nvPicPr>
          <p:cNvPr id="14" name="Picture 0" descr="5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2771800" y="0"/>
            <a:ext cx="3384996" cy="4392613"/>
          </a:xfrm>
          <a:prstGeom prst="rect">
            <a:avLst/>
          </a:prstGeom>
          <a:noFill/>
          <a:ln/>
        </p:spPr>
      </p:pic>
      <p:sp>
        <p:nvSpPr>
          <p:cNvPr id="18" name="TextBox 17"/>
          <p:cNvSpPr txBox="1"/>
          <p:nvPr/>
        </p:nvSpPr>
        <p:spPr>
          <a:xfrm>
            <a:off x="395536" y="3933057"/>
            <a:ext cx="561662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Верхушки </a:t>
            </a:r>
            <a:r>
              <a:rPr lang="ru-RU" dirty="0" smtClean="0"/>
              <a:t>легких выступают выше ключицы на 2-3 см.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Передняя граница </a:t>
            </a:r>
            <a:r>
              <a:rPr lang="ru-RU" dirty="0" smtClean="0"/>
              <a:t>спускается от верхушек легких по грудине, проходит почти параллельно на расстоянии 1-1,5 см до уровня хряща </a:t>
            </a:r>
            <a:r>
              <a:rPr lang="en-US" dirty="0" smtClean="0"/>
              <a:t>IV</a:t>
            </a:r>
            <a:r>
              <a:rPr lang="ru-RU" dirty="0" smtClean="0"/>
              <a:t> ребра. В этом  месте граница левого легкого отклоняется влево на 4-5 см, образуя сердечную вырезку. На уровне хряща </a:t>
            </a:r>
            <a:r>
              <a:rPr lang="en-US" dirty="0" smtClean="0"/>
              <a:t>VI </a:t>
            </a:r>
            <a:r>
              <a:rPr lang="ru-RU" dirty="0" smtClean="0"/>
              <a:t>передние границы легких переходят в нижние.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0811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Строение легких</a:t>
            </a:r>
            <a:endParaRPr lang="ru-RU" sz="40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3995936" y="1216152"/>
            <a:ext cx="4824536" cy="5021160"/>
          </a:xfrm>
          <a:noFill/>
          <a:ln w="19050">
            <a:solidFill>
              <a:schemeClr val="accent1">
                <a:lumMod val="75000"/>
              </a:schemeClr>
            </a:solidFill>
            <a:prstDash val="solid"/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1900" dirty="0" smtClean="0"/>
              <a:t>На каждом легком различают </a:t>
            </a:r>
            <a:r>
              <a:rPr lang="ru-RU" sz="1900" b="1" dirty="0" smtClean="0"/>
              <a:t>3 поверхности:</a:t>
            </a:r>
          </a:p>
          <a:p>
            <a:r>
              <a:rPr lang="ru-RU" sz="1900" b="1" dirty="0" smtClean="0"/>
              <a:t>диафрагмальную</a:t>
            </a:r>
          </a:p>
          <a:p>
            <a:r>
              <a:rPr lang="ru-RU" sz="1900" b="1" dirty="0" smtClean="0"/>
              <a:t>реберную</a:t>
            </a:r>
          </a:p>
          <a:p>
            <a:r>
              <a:rPr lang="ru-RU" sz="1900" b="1" dirty="0" smtClean="0"/>
              <a:t>медиальную (средостенную)</a:t>
            </a:r>
          </a:p>
          <a:p>
            <a:pPr>
              <a:buNone/>
            </a:pPr>
            <a:r>
              <a:rPr lang="ru-RU" sz="1900" dirty="0" smtClean="0"/>
              <a:t>и </a:t>
            </a:r>
            <a:r>
              <a:rPr lang="ru-RU" sz="1900" b="1" dirty="0" smtClean="0"/>
              <a:t>3 края</a:t>
            </a:r>
            <a:r>
              <a:rPr lang="ru-RU" sz="1900" dirty="0" smtClean="0"/>
              <a:t>: </a:t>
            </a:r>
            <a:r>
              <a:rPr lang="ru-RU" sz="1900" b="1" dirty="0" smtClean="0"/>
              <a:t>передний, задний и нижний.</a:t>
            </a:r>
          </a:p>
          <a:p>
            <a:pPr>
              <a:buNone/>
            </a:pPr>
            <a:r>
              <a:rPr lang="ru-RU" sz="1900" dirty="0" smtClean="0"/>
              <a:t>Выпуклая </a:t>
            </a:r>
            <a:r>
              <a:rPr lang="ru-RU" sz="1900" b="1" dirty="0" smtClean="0"/>
              <a:t>реберная</a:t>
            </a:r>
            <a:r>
              <a:rPr lang="ru-RU" sz="1900" dirty="0" smtClean="0"/>
              <a:t> поверхность прилежит к</a:t>
            </a:r>
          </a:p>
          <a:p>
            <a:pPr>
              <a:buNone/>
            </a:pPr>
            <a:r>
              <a:rPr lang="ru-RU" sz="1900" dirty="0" smtClean="0"/>
              <a:t>ребрам и межреберным мышцам.</a:t>
            </a:r>
          </a:p>
          <a:p>
            <a:pPr>
              <a:buNone/>
            </a:pPr>
            <a:r>
              <a:rPr lang="ru-RU" sz="1900" dirty="0" smtClean="0"/>
              <a:t>Слегка вогнутая </a:t>
            </a:r>
            <a:r>
              <a:rPr lang="ru-RU" sz="1900" b="1" dirty="0" smtClean="0"/>
              <a:t>медиальная</a:t>
            </a:r>
            <a:r>
              <a:rPr lang="ru-RU" sz="1900" dirty="0" smtClean="0"/>
              <a:t> поверхность</a:t>
            </a:r>
          </a:p>
          <a:p>
            <a:pPr>
              <a:buNone/>
            </a:pPr>
            <a:r>
              <a:rPr lang="ru-RU" sz="1900" dirty="0" smtClean="0"/>
              <a:t>сзади граничит с позвоночным столбом, </a:t>
            </a:r>
          </a:p>
          <a:p>
            <a:pPr>
              <a:buNone/>
            </a:pPr>
            <a:r>
              <a:rPr lang="ru-RU" sz="1900" dirty="0" smtClean="0"/>
              <a:t>спереди – с органами средостения. На</a:t>
            </a:r>
          </a:p>
          <a:p>
            <a:pPr>
              <a:buNone/>
            </a:pPr>
            <a:r>
              <a:rPr lang="ru-RU" sz="1900" dirty="0" smtClean="0"/>
              <a:t>медиальной поверхности обоих легких</a:t>
            </a:r>
          </a:p>
          <a:p>
            <a:pPr>
              <a:buNone/>
            </a:pPr>
            <a:r>
              <a:rPr lang="ru-RU" sz="1900" dirty="0" smtClean="0"/>
              <a:t>располагаются ворота легкого, через</a:t>
            </a:r>
          </a:p>
          <a:p>
            <a:pPr>
              <a:buNone/>
            </a:pPr>
            <a:r>
              <a:rPr lang="ru-RU" sz="1900" dirty="0" smtClean="0"/>
              <a:t>которые проходят главные бронхи, сосуды и</a:t>
            </a:r>
          </a:p>
          <a:p>
            <a:pPr>
              <a:buNone/>
            </a:pPr>
            <a:r>
              <a:rPr lang="ru-RU" sz="1900" dirty="0" smtClean="0"/>
              <a:t>нервы, составляющие корень легкого. </a:t>
            </a:r>
          </a:p>
          <a:p>
            <a:pPr>
              <a:buNone/>
            </a:pPr>
            <a:r>
              <a:rPr lang="ru-RU" sz="1900" b="1" dirty="0" smtClean="0"/>
              <a:t>Диафрагмальная</a:t>
            </a:r>
            <a:r>
              <a:rPr lang="ru-RU" sz="1900" dirty="0" smtClean="0"/>
              <a:t> поверхность прилежит к </a:t>
            </a:r>
          </a:p>
          <a:p>
            <a:pPr>
              <a:buNone/>
            </a:pPr>
            <a:r>
              <a:rPr lang="ru-RU" sz="1900" dirty="0" smtClean="0"/>
              <a:t>куполу диафрагмы.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8" name="Содержимое 7" descr="https://abload.de/img/14302704052660s5ues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96752"/>
            <a:ext cx="3312368" cy="3240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7504" y="4437112"/>
            <a:ext cx="3816424" cy="203132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Передний край </a:t>
            </a:r>
            <a:r>
              <a:rPr lang="ru-RU" dirty="0" smtClean="0"/>
              <a:t>отделяет реберную поверхность от медиальной, </a:t>
            </a:r>
            <a:r>
              <a:rPr lang="ru-RU" b="1" dirty="0" smtClean="0"/>
              <a:t>задний край </a:t>
            </a:r>
            <a:r>
              <a:rPr lang="ru-RU" dirty="0" smtClean="0"/>
              <a:t>располагается между реберной и медиальной поверхностями. </a:t>
            </a:r>
            <a:r>
              <a:rPr lang="ru-RU" b="1" dirty="0" smtClean="0"/>
              <a:t>Нижний край </a:t>
            </a:r>
            <a:r>
              <a:rPr lang="ru-RU" dirty="0" smtClean="0"/>
              <a:t>отделяет реберную и медиальную поверхности  от диафрагмальной.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Строение легких</a:t>
            </a:r>
            <a:endParaRPr lang="ru-RU" sz="40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179512" y="1219200"/>
            <a:ext cx="8784976" cy="493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Каждое легкое бороздами делится на </a:t>
            </a:r>
            <a:r>
              <a:rPr lang="ru-RU" sz="1800" b="1" dirty="0" smtClean="0"/>
              <a:t>доли</a:t>
            </a:r>
            <a:r>
              <a:rPr lang="ru-RU" sz="1800" dirty="0" smtClean="0"/>
              <a:t>: </a:t>
            </a:r>
            <a:r>
              <a:rPr lang="ru-RU" sz="1800" b="1" dirty="0" smtClean="0"/>
              <a:t>правое</a:t>
            </a:r>
            <a:r>
              <a:rPr lang="ru-RU" sz="1800" dirty="0" smtClean="0"/>
              <a:t> – на </a:t>
            </a:r>
            <a:r>
              <a:rPr lang="ru-RU" sz="1800" b="1" dirty="0" smtClean="0"/>
              <a:t>три</a:t>
            </a:r>
            <a:r>
              <a:rPr lang="ru-RU" sz="1800" dirty="0" smtClean="0"/>
              <a:t> (верхнюю, среднюю и </a:t>
            </a:r>
          </a:p>
          <a:p>
            <a:pPr>
              <a:buNone/>
            </a:pPr>
            <a:r>
              <a:rPr lang="ru-RU" sz="1800" dirty="0" smtClean="0"/>
              <a:t>нижнюю), </a:t>
            </a:r>
            <a:r>
              <a:rPr lang="ru-RU" sz="1800" b="1" dirty="0" smtClean="0"/>
              <a:t>левое</a:t>
            </a:r>
            <a:r>
              <a:rPr lang="ru-RU" sz="1800" dirty="0" smtClean="0"/>
              <a:t> – на </a:t>
            </a:r>
            <a:r>
              <a:rPr lang="ru-RU" sz="1800" b="1" dirty="0" smtClean="0"/>
              <a:t>две</a:t>
            </a:r>
            <a:r>
              <a:rPr lang="ru-RU" sz="1800" dirty="0" smtClean="0"/>
              <a:t> (верхнюю и нижнюю).</a:t>
            </a:r>
            <a:r>
              <a:rPr lang="ru-RU" sz="1800" b="1" dirty="0" smtClean="0"/>
              <a:t> Доли  легких </a:t>
            </a:r>
            <a:r>
              <a:rPr lang="ru-RU" sz="1800" dirty="0" smtClean="0"/>
              <a:t>– это анатомически </a:t>
            </a:r>
          </a:p>
          <a:p>
            <a:pPr>
              <a:buNone/>
            </a:pPr>
            <a:r>
              <a:rPr lang="ru-RU" sz="1800" dirty="0" smtClean="0"/>
              <a:t>обособленные участки легкого с вентилирующим их долевым бронхом и собственным</a:t>
            </a:r>
          </a:p>
          <a:p>
            <a:pPr>
              <a:buNone/>
            </a:pPr>
            <a:r>
              <a:rPr lang="ru-RU" sz="1800" dirty="0" smtClean="0"/>
              <a:t>долевым сосудисто-нервным комплексом.</a:t>
            </a:r>
          </a:p>
          <a:p>
            <a:pPr>
              <a:buNone/>
            </a:pPr>
            <a:r>
              <a:rPr lang="ru-RU" sz="1800" dirty="0" smtClean="0"/>
              <a:t>Доли разделяются на сегменты, которых в каждом легком примерно по 10. </a:t>
            </a:r>
            <a:r>
              <a:rPr lang="ru-RU" sz="1800" b="1" dirty="0" smtClean="0"/>
              <a:t>Сегмент – </a:t>
            </a:r>
          </a:p>
          <a:p>
            <a:pPr>
              <a:buNone/>
            </a:pPr>
            <a:r>
              <a:rPr lang="ru-RU" sz="1800" dirty="0" smtClean="0"/>
              <a:t>это участок легочной ткани, имеющий сегментарный бронх, сегментарную артерию и </a:t>
            </a:r>
          </a:p>
          <a:p>
            <a:pPr>
              <a:buNone/>
            </a:pPr>
            <a:r>
              <a:rPr lang="ru-RU" sz="1800" dirty="0" smtClean="0"/>
              <a:t>сегментарную вену. Каждый сегмент напоминает усеченный конус, вершина которого </a:t>
            </a:r>
          </a:p>
          <a:p>
            <a:pPr>
              <a:buNone/>
            </a:pPr>
            <a:r>
              <a:rPr lang="ru-RU" sz="1800" dirty="0" smtClean="0"/>
              <a:t>направлена к воротам легкого, а основание – к поверхности легкого. Сегменты состоят </a:t>
            </a:r>
          </a:p>
          <a:p>
            <a:pPr>
              <a:buNone/>
            </a:pPr>
            <a:r>
              <a:rPr lang="ru-RU" sz="1800" dirty="0" smtClean="0"/>
              <a:t>из легочных </a:t>
            </a:r>
            <a:r>
              <a:rPr lang="ru-RU" sz="1800" b="1" dirty="0" smtClean="0"/>
              <a:t>долек</a:t>
            </a:r>
            <a:r>
              <a:rPr lang="ru-RU" sz="1800" dirty="0" smtClean="0"/>
              <a:t> (число их в одном сегменте примерно 80), а дольки – из </a:t>
            </a:r>
            <a:r>
              <a:rPr lang="ru-RU" sz="1800" b="1" dirty="0" err="1" smtClean="0"/>
              <a:t>ацинусов</a:t>
            </a:r>
            <a:r>
              <a:rPr lang="ru-RU" sz="1800" dirty="0" smtClean="0"/>
              <a:t> . </a:t>
            </a:r>
          </a:p>
          <a:p>
            <a:pPr>
              <a:buNone/>
            </a:pPr>
            <a:r>
              <a:rPr lang="ru-RU" sz="1800" b="1" dirty="0" err="1" smtClean="0"/>
              <a:t>Ацинусы</a:t>
            </a:r>
            <a:r>
              <a:rPr lang="ru-RU" sz="1800" b="1" dirty="0" smtClean="0"/>
              <a:t> </a:t>
            </a:r>
            <a:r>
              <a:rPr lang="ru-RU" sz="1800" dirty="0" smtClean="0"/>
              <a:t>являются структурно-функциональными единицами легкого, которые </a:t>
            </a:r>
          </a:p>
          <a:p>
            <a:pPr>
              <a:buNone/>
            </a:pPr>
            <a:r>
              <a:rPr lang="ru-RU" sz="1800" dirty="0" smtClean="0"/>
              <a:t>осуществляют газообмен.</a:t>
            </a:r>
          </a:p>
          <a:p>
            <a:pPr>
              <a:buNone/>
            </a:pPr>
            <a:r>
              <a:rPr lang="ru-RU" sz="1800" dirty="0" smtClean="0"/>
              <a:t>Каждое легкое состоит из разветвленных бронхов, образующих </a:t>
            </a:r>
            <a:r>
              <a:rPr lang="ru-RU" sz="1800" b="1" dirty="0" smtClean="0"/>
              <a:t>бронхиальное дерево </a:t>
            </a:r>
          </a:p>
          <a:p>
            <a:pPr>
              <a:buNone/>
            </a:pPr>
            <a:r>
              <a:rPr lang="ru-RU" sz="1800" dirty="0" smtClean="0"/>
              <a:t>и систему легочных пузырьков (альвеол), являющихся респираторным (</a:t>
            </a:r>
            <a:r>
              <a:rPr lang="ru-RU" sz="1800" dirty="0" err="1" smtClean="0"/>
              <a:t>газообменным</a:t>
            </a:r>
            <a:r>
              <a:rPr lang="ru-RU" sz="1800" dirty="0" smtClean="0"/>
              <a:t>) </a:t>
            </a:r>
          </a:p>
          <a:p>
            <a:pPr>
              <a:buNone/>
            </a:pPr>
            <a:r>
              <a:rPr lang="ru-RU" sz="1800" dirty="0" smtClean="0"/>
              <a:t>отделом дыхательной системы.</a:t>
            </a:r>
            <a:endParaRPr lang="ru-RU" sz="1800" dirty="0"/>
          </a:p>
        </p:txBody>
      </p:sp>
      <p:pic>
        <p:nvPicPr>
          <p:cNvPr id="9" name="Рисунок 8" descr="https://i.pinimg.com/236x/61/9b/ce/619bcef478f9bd38687b114030e0b024.jpg"/>
          <p:cNvPicPr/>
          <p:nvPr/>
        </p:nvPicPr>
        <p:blipFill>
          <a:blip r:embed="rId2" cstate="print"/>
          <a:srcRect b="9957"/>
          <a:stretch>
            <a:fillRect/>
          </a:stretch>
        </p:blipFill>
        <p:spPr bwMode="auto">
          <a:xfrm>
            <a:off x="7164288" y="116632"/>
            <a:ext cx="1110233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Правое и левое легкие; </a:t>
            </a:r>
            <a:br>
              <a:rPr lang="ru-RU" b="1" dirty="0" smtClean="0"/>
            </a:br>
            <a:r>
              <a:rPr lang="en-US" b="1" dirty="0" smtClean="0"/>
              <a:t>   </a:t>
            </a:r>
            <a:r>
              <a:rPr lang="ru-RU" b="1" dirty="0" smtClean="0"/>
              <a:t>вид спереди и с медиальной поверхности</a:t>
            </a:r>
            <a:endParaRPr lang="ru-RU" dirty="0"/>
          </a:p>
        </p:txBody>
      </p:sp>
      <p:sp>
        <p:nvSpPr>
          <p:cNvPr id="17" name="Содержимое 16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Реберная поверхность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Средостенная поверхность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Диафрагмальная поверхность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Корень легкого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Сердечное вдавление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Верхняя доля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Средняя доля правого легкого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Нижняя доля 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Косая щель 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ru-RU" sz="2800" b="1" dirty="0" smtClean="0"/>
              <a:t>Горизонтальная щель.</a:t>
            </a:r>
            <a:endParaRPr lang="ru-RU" dirty="0"/>
          </a:p>
        </p:txBody>
      </p:sp>
      <p:pic>
        <p:nvPicPr>
          <p:cNvPr id="18" name="Picture 7" descr="sdlxd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1219200"/>
            <a:ext cx="3813751" cy="49371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28600"/>
            <a:ext cx="7715200" cy="6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Сегменты легких</a:t>
            </a:r>
            <a:endParaRPr lang="ru-RU" sz="4000" b="1" dirty="0"/>
          </a:p>
        </p:txBody>
      </p:sp>
      <p:pic>
        <p:nvPicPr>
          <p:cNvPr id="5" name="Picture 7" descr="sss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166" y="1219200"/>
            <a:ext cx="3600818" cy="4937125"/>
          </a:xfrm>
        </p:spPr>
      </p:pic>
      <p:sp>
        <p:nvSpPr>
          <p:cNvPr id="6" name="Rectangle 6"/>
          <p:cNvSpPr>
            <a:spLocks noGrp="1" noChangeArrowheads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1400" b="1" i="1" u="sng" dirty="0"/>
              <a:t>Правое легкое: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 – </a:t>
            </a:r>
            <a:r>
              <a:rPr lang="ru-RU" sz="1400" b="1" dirty="0"/>
              <a:t>верхушечный</a:t>
            </a:r>
            <a:r>
              <a:rPr lang="en-US" sz="1400" b="1" dirty="0"/>
              <a:t>           VII - </a:t>
            </a:r>
            <a:r>
              <a:rPr lang="ru-RU" sz="1400" b="1" dirty="0"/>
              <a:t>медиальный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II – </a:t>
            </a:r>
            <a:r>
              <a:rPr lang="ru-RU" sz="1400" b="1" dirty="0"/>
              <a:t>задний         </a:t>
            </a:r>
            <a:r>
              <a:rPr lang="en-US" sz="1400" b="1" dirty="0"/>
              <a:t>            </a:t>
            </a:r>
            <a:r>
              <a:rPr lang="ru-RU" sz="1400" b="1" dirty="0"/>
              <a:t> </a:t>
            </a:r>
            <a:r>
              <a:rPr lang="en-US" sz="1400" b="1" dirty="0"/>
              <a:t>VIII – </a:t>
            </a:r>
            <a:r>
              <a:rPr lang="ru-RU" sz="1400" b="1" dirty="0"/>
              <a:t>передний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III – </a:t>
            </a:r>
            <a:r>
              <a:rPr lang="ru-RU" sz="1400" b="1" dirty="0"/>
              <a:t>передний                </a:t>
            </a:r>
            <a:r>
              <a:rPr lang="en-US" sz="1400" b="1" dirty="0"/>
              <a:t> </a:t>
            </a:r>
            <a:r>
              <a:rPr lang="ru-RU" sz="1400" b="1" dirty="0"/>
              <a:t>       </a:t>
            </a:r>
            <a:r>
              <a:rPr lang="ru-RU" sz="1400" b="1" dirty="0" smtClean="0"/>
              <a:t>      </a:t>
            </a:r>
            <a:r>
              <a:rPr lang="ru-RU" sz="1400" b="1" dirty="0"/>
              <a:t>базальный                                                                                    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IV – </a:t>
            </a:r>
            <a:r>
              <a:rPr lang="ru-RU" sz="1400" b="1" dirty="0"/>
              <a:t>латеральный        </a:t>
            </a:r>
            <a:r>
              <a:rPr lang="ru-RU" sz="1400" b="1" dirty="0" smtClean="0"/>
              <a:t>   </a:t>
            </a:r>
            <a:r>
              <a:rPr lang="en-US" sz="1400" b="1" dirty="0"/>
              <a:t>IX - </a:t>
            </a:r>
            <a:r>
              <a:rPr lang="ru-RU" sz="1400" b="1" dirty="0"/>
              <a:t> латеральный             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 – </a:t>
            </a:r>
            <a:r>
              <a:rPr lang="ru-RU" sz="1400" b="1" dirty="0"/>
              <a:t>медиальный                  </a:t>
            </a:r>
            <a:r>
              <a:rPr lang="ru-RU" sz="1400" b="1" dirty="0" smtClean="0"/>
              <a:t>     </a:t>
            </a:r>
            <a:r>
              <a:rPr lang="ru-RU" sz="1400" b="1" dirty="0"/>
              <a:t>базальный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VI – </a:t>
            </a:r>
            <a:r>
              <a:rPr lang="ru-RU" sz="1400" b="1" dirty="0"/>
              <a:t>верхний                  </a:t>
            </a:r>
            <a:r>
              <a:rPr lang="ru-RU" sz="1400" b="1" dirty="0" smtClean="0"/>
              <a:t>   </a:t>
            </a:r>
            <a:r>
              <a:rPr lang="en-US" sz="1400" b="1" dirty="0" smtClean="0"/>
              <a:t>X </a:t>
            </a:r>
            <a:r>
              <a:rPr lang="en-US" sz="1400" b="1" dirty="0"/>
              <a:t>– </a:t>
            </a:r>
            <a:r>
              <a:rPr lang="ru-RU" sz="1400" b="1" dirty="0"/>
              <a:t>задний базальный</a:t>
            </a:r>
          </a:p>
          <a:p>
            <a:pPr>
              <a:buFont typeface="Wingdings" pitchFamily="2" charset="2"/>
              <a:buNone/>
            </a:pPr>
            <a:endParaRPr lang="ru-RU" sz="1400" b="1" dirty="0"/>
          </a:p>
          <a:p>
            <a:pPr>
              <a:buFont typeface="Wingdings" pitchFamily="2" charset="2"/>
              <a:buNone/>
            </a:pPr>
            <a:r>
              <a:rPr lang="ru-RU" sz="1400" b="1" i="1" u="sng" dirty="0"/>
              <a:t>Левое легкое: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 – II – </a:t>
            </a:r>
            <a:r>
              <a:rPr lang="ru-RU" sz="1400" b="1" dirty="0" err="1"/>
              <a:t>верхушечно</a:t>
            </a:r>
            <a:r>
              <a:rPr lang="ru-RU" sz="1400" b="1" dirty="0"/>
              <a:t>- задний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III – </a:t>
            </a:r>
            <a:r>
              <a:rPr lang="ru-RU" sz="1400" b="1" dirty="0"/>
              <a:t>передний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IV – </a:t>
            </a:r>
            <a:r>
              <a:rPr lang="ru-RU" sz="1400" b="1" dirty="0"/>
              <a:t>верхний язычковый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 – </a:t>
            </a:r>
            <a:r>
              <a:rPr lang="ru-RU" sz="1400" b="1" dirty="0"/>
              <a:t>нижний язычковый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VI – </a:t>
            </a:r>
            <a:r>
              <a:rPr lang="ru-RU" sz="1400" b="1" dirty="0"/>
              <a:t>верхний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VII – </a:t>
            </a:r>
            <a:r>
              <a:rPr lang="ru-RU" sz="1400" b="1" dirty="0"/>
              <a:t>медиальный  базальный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VIII – </a:t>
            </a:r>
            <a:r>
              <a:rPr lang="ru-RU" sz="1400" b="1" dirty="0"/>
              <a:t>передний базальный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IX – </a:t>
            </a:r>
            <a:r>
              <a:rPr lang="ru-RU" sz="1400" b="1" dirty="0"/>
              <a:t>латеральный базальный </a:t>
            </a:r>
          </a:p>
          <a:p>
            <a:pPr>
              <a:buFont typeface="Wingdings" pitchFamily="2" charset="2"/>
              <a:buNone/>
            </a:pPr>
            <a:r>
              <a:rPr lang="en-US" sz="1400" b="1" dirty="0"/>
              <a:t>X – </a:t>
            </a:r>
            <a:r>
              <a:rPr lang="ru-RU" sz="1400" b="1" dirty="0"/>
              <a:t>задний базальный </a:t>
            </a:r>
          </a:p>
          <a:p>
            <a:pPr>
              <a:buFont typeface="Wingdings" pitchFamily="2" charset="2"/>
              <a:buNone/>
            </a:pPr>
            <a:endParaRPr lang="ru-RU" sz="1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6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Бронхиальное дерево</a:t>
            </a:r>
            <a:endParaRPr lang="ru-RU" sz="40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83968" y="1216152"/>
            <a:ext cx="4752528" cy="5093168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/>
              <a:t>Каждая концевая бронхиола делится </a:t>
            </a:r>
          </a:p>
          <a:p>
            <a:pPr>
              <a:buNone/>
            </a:pPr>
            <a:r>
              <a:rPr lang="ru-RU" sz="1600" dirty="0" smtClean="0"/>
              <a:t>дихотомически на дыхательные бронхиолы 1-го, </a:t>
            </a:r>
          </a:p>
          <a:p>
            <a:pPr>
              <a:buNone/>
            </a:pPr>
            <a:r>
              <a:rPr lang="ru-RU" sz="1600" dirty="0" smtClean="0"/>
              <a:t>2-го и 3-го порядка, переходящие в альвеолярные </a:t>
            </a:r>
          </a:p>
          <a:p>
            <a:pPr>
              <a:buNone/>
            </a:pPr>
            <a:r>
              <a:rPr lang="ru-RU" sz="1600" dirty="0" smtClean="0"/>
              <a:t>ходы, каждый из которых заканчивается двумя  </a:t>
            </a:r>
          </a:p>
          <a:p>
            <a:pPr>
              <a:buNone/>
            </a:pPr>
            <a:r>
              <a:rPr lang="ru-RU" sz="1600" dirty="0" smtClean="0"/>
              <a:t>альвеолярными мешочками. Стенки альвеолярных </a:t>
            </a:r>
          </a:p>
          <a:p>
            <a:pPr>
              <a:buNone/>
            </a:pPr>
            <a:r>
              <a:rPr lang="ru-RU" sz="1600" dirty="0" smtClean="0"/>
              <a:t>ходов и мешочков образованы несколькими </a:t>
            </a:r>
          </a:p>
          <a:p>
            <a:pPr>
              <a:buNone/>
            </a:pPr>
            <a:r>
              <a:rPr lang="ru-RU" sz="1600" dirty="0" smtClean="0"/>
              <a:t>десятками альвеол. </a:t>
            </a:r>
            <a:r>
              <a:rPr lang="ru-RU" sz="1600" b="1" dirty="0" smtClean="0"/>
              <a:t>Альвеолы </a:t>
            </a:r>
            <a:r>
              <a:rPr lang="ru-RU" sz="1600" dirty="0" smtClean="0"/>
              <a:t>– выпячивания в </a:t>
            </a:r>
          </a:p>
          <a:p>
            <a:pPr>
              <a:buNone/>
            </a:pPr>
            <a:r>
              <a:rPr lang="ru-RU" sz="1600" dirty="0" smtClean="0"/>
              <a:t>виде пузырьков, стенка которых выстлана </a:t>
            </a:r>
          </a:p>
          <a:p>
            <a:pPr>
              <a:buNone/>
            </a:pPr>
            <a:r>
              <a:rPr lang="ru-RU" sz="1600" dirty="0" smtClean="0"/>
              <a:t>однослойным плоским эпителием, расположенным </a:t>
            </a:r>
          </a:p>
          <a:p>
            <a:pPr>
              <a:buNone/>
            </a:pPr>
            <a:r>
              <a:rPr lang="ru-RU" sz="1600" dirty="0" smtClean="0"/>
              <a:t>на сети эластических волокон и оплетенным</a:t>
            </a:r>
          </a:p>
          <a:p>
            <a:pPr>
              <a:buNone/>
            </a:pPr>
            <a:r>
              <a:rPr lang="ru-RU" sz="1600" dirty="0" smtClean="0"/>
              <a:t>снаружи кровеносными капиллярами. </a:t>
            </a:r>
          </a:p>
          <a:p>
            <a:pPr>
              <a:buNone/>
            </a:pPr>
            <a:r>
              <a:rPr lang="ru-RU" sz="1600" dirty="0" smtClean="0"/>
              <a:t>Эндотелий капилляров и эпителий альвеол </a:t>
            </a:r>
          </a:p>
          <a:p>
            <a:pPr>
              <a:buNone/>
            </a:pPr>
            <a:r>
              <a:rPr lang="ru-RU" sz="1600" dirty="0" smtClean="0"/>
              <a:t>образуют барьер между кровью и воздухом</a:t>
            </a:r>
          </a:p>
          <a:p>
            <a:pPr>
              <a:buNone/>
            </a:pPr>
            <a:r>
              <a:rPr lang="ru-RU" sz="1600" b="1" dirty="0" smtClean="0"/>
              <a:t>(</a:t>
            </a:r>
            <a:r>
              <a:rPr lang="ru-RU" sz="1600" b="1" dirty="0" err="1" smtClean="0"/>
              <a:t>аэрогематический</a:t>
            </a:r>
            <a:r>
              <a:rPr lang="ru-RU" sz="1600" b="1" dirty="0" smtClean="0"/>
              <a:t>),  </a:t>
            </a:r>
            <a:r>
              <a:rPr lang="ru-RU" sz="1600" dirty="0" smtClean="0"/>
              <a:t>через который путем</a:t>
            </a:r>
          </a:p>
          <a:p>
            <a:pPr>
              <a:buNone/>
            </a:pPr>
            <a:r>
              <a:rPr lang="ru-RU" sz="1600" dirty="0" smtClean="0"/>
              <a:t> диффузии осуществляется газообмен и выделение</a:t>
            </a:r>
          </a:p>
          <a:p>
            <a:pPr>
              <a:buNone/>
            </a:pPr>
            <a:r>
              <a:rPr lang="ru-RU" sz="1600" dirty="0" smtClean="0"/>
              <a:t>паров воды.</a:t>
            </a:r>
          </a:p>
        </p:txBody>
      </p:sp>
      <p:pic>
        <p:nvPicPr>
          <p:cNvPr id="5" name="Содержимое 4" descr="https://i0.wp.com/tiensmed.ru/news/uimg/8a/vospalenie-legkih-ab3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316835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07504" y="3789040"/>
            <a:ext cx="4104456" cy="2062103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Бронхиальное дерево </a:t>
            </a:r>
            <a:r>
              <a:rPr lang="ru-RU" sz="1600" dirty="0" smtClean="0"/>
              <a:t>состоит из </a:t>
            </a:r>
            <a:r>
              <a:rPr lang="ru-RU" sz="1600" b="1" dirty="0" smtClean="0"/>
              <a:t>главных </a:t>
            </a:r>
            <a:r>
              <a:rPr lang="ru-RU" sz="1600" dirty="0" smtClean="0"/>
              <a:t> бронхов, которые делятся на </a:t>
            </a:r>
            <a:r>
              <a:rPr lang="ru-RU" sz="1600" b="1" dirty="0" smtClean="0"/>
              <a:t>долевые</a:t>
            </a:r>
            <a:r>
              <a:rPr lang="ru-RU" sz="1600" dirty="0" smtClean="0"/>
              <a:t>, а затем на </a:t>
            </a:r>
            <a:r>
              <a:rPr lang="ru-RU" sz="1600" b="1" dirty="0" smtClean="0"/>
              <a:t>сегментарные</a:t>
            </a:r>
            <a:r>
              <a:rPr lang="ru-RU" sz="1600" dirty="0" smtClean="0"/>
              <a:t>. Сегментарные бронхи разветвляются на </a:t>
            </a:r>
            <a:r>
              <a:rPr lang="ru-RU" sz="1600" b="1" dirty="0" err="1" smtClean="0"/>
              <a:t>субсегментарные</a:t>
            </a:r>
            <a:r>
              <a:rPr lang="ru-RU" sz="1600" dirty="0" smtClean="0"/>
              <a:t> (средние), </a:t>
            </a:r>
            <a:r>
              <a:rPr lang="ru-RU" sz="1600" dirty="0" err="1" smtClean="0"/>
              <a:t>средние</a:t>
            </a:r>
            <a:r>
              <a:rPr lang="ru-RU" sz="1600" dirty="0" smtClean="0"/>
              <a:t> – на </a:t>
            </a:r>
            <a:r>
              <a:rPr lang="ru-RU" sz="1600" b="1" dirty="0" smtClean="0"/>
              <a:t>мелкие</a:t>
            </a:r>
            <a:r>
              <a:rPr lang="ru-RU" sz="1600" dirty="0" smtClean="0"/>
              <a:t> (</a:t>
            </a:r>
            <a:r>
              <a:rPr lang="en-US" sz="1600" dirty="0" smtClean="0"/>
              <a:t>d≈</a:t>
            </a:r>
            <a:r>
              <a:rPr lang="ru-RU" sz="1600" dirty="0" smtClean="0"/>
              <a:t> 2-1мм). Самые малые по калибру бронхи (</a:t>
            </a:r>
            <a:r>
              <a:rPr lang="en-US" sz="1600" dirty="0" smtClean="0"/>
              <a:t>d≈</a:t>
            </a:r>
            <a:r>
              <a:rPr lang="ru-RU" sz="1600" dirty="0" smtClean="0"/>
              <a:t> 1мм) называются </a:t>
            </a:r>
            <a:r>
              <a:rPr lang="ru-RU" sz="1600" b="1" dirty="0" err="1" smtClean="0"/>
              <a:t>дольковыми</a:t>
            </a:r>
            <a:r>
              <a:rPr lang="ru-RU" sz="1600" dirty="0" smtClean="0"/>
              <a:t> и вновь разветвляются на 18-20 </a:t>
            </a:r>
            <a:r>
              <a:rPr lang="ru-RU" sz="1600" b="1" dirty="0" smtClean="0"/>
              <a:t>концевых бронхиол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8600"/>
            <a:ext cx="8424936" cy="8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Легочный </a:t>
            </a:r>
            <a:r>
              <a:rPr lang="ru-RU" b="1" dirty="0" err="1" smtClean="0"/>
              <a:t>ацинус</a:t>
            </a:r>
            <a:r>
              <a:rPr lang="ru-RU" dirty="0" smtClean="0"/>
              <a:t> </a:t>
            </a:r>
            <a:r>
              <a:rPr lang="ru-RU" b="1" dirty="0" smtClean="0"/>
              <a:t>(альвеолярное дерево) –структурно-функциональная единица легких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427984" y="1216152"/>
            <a:ext cx="4464496" cy="4013048"/>
          </a:xfrm>
          <a:ln w="19050">
            <a:solidFill>
              <a:schemeClr val="accent1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err="1" smtClean="0"/>
              <a:t>Ацинус</a:t>
            </a:r>
            <a:r>
              <a:rPr lang="ru-RU" sz="1800" b="1" dirty="0" smtClean="0"/>
              <a:t> </a:t>
            </a:r>
            <a:r>
              <a:rPr lang="ru-RU" sz="1800" dirty="0" smtClean="0"/>
              <a:t>легкого образуют дыхательные </a:t>
            </a:r>
          </a:p>
          <a:p>
            <a:pPr>
              <a:buNone/>
            </a:pPr>
            <a:r>
              <a:rPr lang="ru-RU" sz="1800" dirty="0" smtClean="0"/>
              <a:t>бронхиолы, альвеолярные мешочки и</a:t>
            </a:r>
          </a:p>
          <a:p>
            <a:pPr>
              <a:buNone/>
            </a:pPr>
            <a:r>
              <a:rPr lang="ru-RU" sz="1800" dirty="0" smtClean="0"/>
              <a:t>альвеолы. Изнутри альвеолы покрыты</a:t>
            </a:r>
          </a:p>
          <a:p>
            <a:pPr>
              <a:buNone/>
            </a:pPr>
            <a:r>
              <a:rPr lang="ru-RU" sz="1800" dirty="0" smtClean="0"/>
              <a:t>тонкой пленкой </a:t>
            </a:r>
            <a:r>
              <a:rPr lang="ru-RU" sz="1800" dirty="0" err="1" smtClean="0"/>
              <a:t>фосфолипида</a:t>
            </a:r>
            <a:r>
              <a:rPr lang="ru-RU" sz="1800" dirty="0" smtClean="0"/>
              <a:t> – </a:t>
            </a:r>
          </a:p>
          <a:p>
            <a:pPr>
              <a:buNone/>
            </a:pPr>
            <a:r>
              <a:rPr lang="ru-RU" sz="1800" b="1" dirty="0" err="1" smtClean="0"/>
              <a:t>сурфактантом</a:t>
            </a:r>
            <a:r>
              <a:rPr lang="ru-RU" sz="1800" b="1" dirty="0" smtClean="0"/>
              <a:t>, </a:t>
            </a:r>
            <a:r>
              <a:rPr lang="ru-RU" sz="1800" dirty="0" smtClean="0"/>
              <a:t>который выполняет  много </a:t>
            </a:r>
          </a:p>
          <a:p>
            <a:pPr>
              <a:buNone/>
            </a:pPr>
            <a:r>
              <a:rPr lang="ru-RU" sz="1800" dirty="0" smtClean="0"/>
              <a:t>важных функций:</a:t>
            </a:r>
          </a:p>
          <a:p>
            <a:r>
              <a:rPr lang="ru-RU" sz="1800" dirty="0" smtClean="0"/>
              <a:t>понижает поверхностное натяжение альвеол</a:t>
            </a:r>
          </a:p>
          <a:p>
            <a:r>
              <a:rPr lang="ru-RU" sz="1800" dirty="0" smtClean="0"/>
              <a:t>увеличивает растяжимость легких</a:t>
            </a:r>
          </a:p>
          <a:p>
            <a:r>
              <a:rPr lang="ru-RU" sz="1800" dirty="0" smtClean="0"/>
              <a:t>препятствует </a:t>
            </a:r>
            <a:r>
              <a:rPr lang="ru-RU" sz="1800" dirty="0" err="1" smtClean="0"/>
              <a:t>спадению</a:t>
            </a:r>
            <a:r>
              <a:rPr lang="ru-RU" sz="1800" dirty="0" smtClean="0"/>
              <a:t> альвеол и появлению ателектаза</a:t>
            </a:r>
          </a:p>
          <a:p>
            <a:r>
              <a:rPr lang="ru-RU" sz="1800" dirty="0" smtClean="0"/>
              <a:t>препятствует транссудации жидкости на поверхность альвеол</a:t>
            </a:r>
            <a:endParaRPr lang="ru-RU" sz="1800" dirty="0"/>
          </a:p>
        </p:txBody>
      </p:sp>
      <p:pic>
        <p:nvPicPr>
          <p:cNvPr id="8" name="Содержимое 7" descr="https://cgb-vuf74.ru/wp-content/uploads/2019/07/6697fe37346c6542c2f0a1bf89b9c4a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4041775" cy="4032447"/>
          </a:xfrm>
          <a:prstGeom prst="rect">
            <a:avLst/>
          </a:prstGeom>
          <a:noFill/>
          <a:ln w="190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1520" y="52292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По мере того как бронхиальные ветви уменьшаются в диаметре, хрящевые кольца в их стенке также уменьшаются, превращаясь сначала в гиалиновые, а затем в эластические бляшки, которые в бронхиолах впоследствии исчезают. В стенках бронхиол увеличивается количество гладких мышечных волокон.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988</TotalTime>
  <Words>1348</Words>
  <Application>Microsoft Office PowerPoint</Application>
  <PresentationFormat>Экран (4:3)</PresentationFormat>
  <Paragraphs>185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Начальная</vt:lpstr>
      <vt:lpstr>Морфофункциональная характеристика органов дыхательной системы</vt:lpstr>
      <vt:lpstr>Легкие (pulmones; греч. Pneumones) – главные органы дыхательной системы</vt:lpstr>
      <vt:lpstr>Границы легких</vt:lpstr>
      <vt:lpstr>Строение легких</vt:lpstr>
      <vt:lpstr>Строение легких</vt:lpstr>
      <vt:lpstr>Правое и левое легкие;     вид спереди и с медиальной поверхности</vt:lpstr>
      <vt:lpstr>Сегменты легких</vt:lpstr>
      <vt:lpstr>Бронхиальное дерево</vt:lpstr>
      <vt:lpstr>Легочный ацинус (альвеолярное дерево) –структурно-функциональная единица легких</vt:lpstr>
      <vt:lpstr>Плевра (pleura)</vt:lpstr>
      <vt:lpstr>Плевральная полость</vt:lpstr>
      <vt:lpstr>          Значение отрицательного                 внутригрудного давления:</vt:lpstr>
      <vt:lpstr>Средостение - комплекс органов, расположенный между правой и левой плевральными полостями</vt:lpstr>
      <vt:lpstr>Средостение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Морфофункциональная характеристика органов дыхательной системы</dc:title>
  <dc:creator>Пользователь</dc:creator>
  <cp:lastModifiedBy>Пользователь</cp:lastModifiedBy>
  <cp:revision>84</cp:revision>
  <dcterms:created xsi:type="dcterms:W3CDTF">2019-08-15T10:52:36Z</dcterms:created>
  <dcterms:modified xsi:type="dcterms:W3CDTF">2019-08-20T15:12:19Z</dcterms:modified>
</cp:coreProperties>
</file>