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3700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15278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226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5636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14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441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069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9478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877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0566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5317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787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F5B6F-69DE-45DB-AC06-876935AE7A4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04156-E491-4AB9-9781-BDB802741D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054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1340633/6a9f4a8a-dc35-496a-b130-66c4d898639a/s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428"/>
          <a:stretch/>
        </p:blipFill>
        <p:spPr bwMode="auto">
          <a:xfrm>
            <a:off x="0" y="1"/>
            <a:ext cx="12192000" cy="6873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 smtClean="0">
                <a:solidFill>
                  <a:srgbClr val="4837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ЗАУЧИВАНИЯ СТИХОТВОРЕНИЙ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6299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48000" y="212029"/>
            <a:ext cx="6096000" cy="120032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</a:rPr>
              <a:t>Заучивание стихотворений в старшем дошкольном возрасте и в подготовительной  группе 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14400" y="1412358"/>
            <a:ext cx="10509662" cy="526297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</a:rPr>
              <a:t>      Для </a:t>
            </a:r>
            <a:r>
              <a:rPr lang="ru-RU" altLang="ru-RU" sz="2400" dirty="0">
                <a:latin typeface="Times New Roman" panose="02020603050405020304" pitchFamily="18" charset="0"/>
              </a:rPr>
              <a:t>заучивания рекомендуются достаточно сложные по содержанию и художественным средствам стихи(</a:t>
            </a:r>
            <a:r>
              <a:rPr lang="ru-RU" altLang="ru-RU" sz="2400" dirty="0" err="1">
                <a:latin typeface="Times New Roman" panose="02020603050405020304" pitchFamily="18" charset="0"/>
              </a:rPr>
              <a:t>А.С.Пушкин</a:t>
            </a:r>
            <a:r>
              <a:rPr lang="ru-RU" altLang="ru-RU" sz="2400" dirty="0">
                <a:latin typeface="Times New Roman" panose="02020603050405020304" pitchFamily="18" charset="0"/>
              </a:rPr>
              <a:t> «Ель растет перед дворцом»;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И.Суриков</a:t>
            </a:r>
            <a:r>
              <a:rPr lang="ru-RU" altLang="ru-RU" sz="2400" dirty="0">
                <a:latin typeface="Times New Roman" panose="02020603050405020304" pitchFamily="18" charset="0"/>
              </a:rPr>
              <a:t> «Зима»;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Е.Благинина</a:t>
            </a:r>
            <a:r>
              <a:rPr lang="ru-RU" altLang="ru-RU" sz="2400" dirty="0">
                <a:latin typeface="Times New Roman" panose="02020603050405020304" pitchFamily="18" charset="0"/>
              </a:rPr>
              <a:t> «Посидим в тишине»;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Е.Серова</a:t>
            </a:r>
            <a:r>
              <a:rPr lang="ru-RU" altLang="ru-RU" sz="2400" dirty="0">
                <a:latin typeface="Times New Roman" panose="02020603050405020304" pitchFamily="18" charset="0"/>
              </a:rPr>
              <a:t> «Незабудки»;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С.Есенин</a:t>
            </a:r>
            <a:r>
              <a:rPr lang="ru-RU" altLang="ru-RU" sz="2400" dirty="0">
                <a:latin typeface="Times New Roman" panose="02020603050405020304" pitchFamily="18" charset="0"/>
              </a:rPr>
              <a:t> «Белая береза»). 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      В </a:t>
            </a:r>
            <a:r>
              <a:rPr lang="ru-RU" altLang="ru-RU" sz="2400" dirty="0">
                <a:latin typeface="Times New Roman" panose="02020603050405020304" pitchFamily="18" charset="0"/>
              </a:rPr>
              <a:t>подготовительной к школе группе даются для заучивания басни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И.А.Крылова</a:t>
            </a:r>
            <a:r>
              <a:rPr lang="ru-RU" altLang="ru-RU" sz="2400" dirty="0">
                <a:latin typeface="Times New Roman" panose="02020603050405020304" pitchFamily="18" charset="0"/>
              </a:rPr>
              <a:t> «Стрекоза и Муравей», «Ворона и Лисица», «Лебедь, Рак и Щука».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 </a:t>
            </a:r>
            <a:r>
              <a:rPr lang="ru-RU" altLang="ru-RU" sz="2400" dirty="0">
                <a:latin typeface="Times New Roman" panose="02020603050405020304" pitchFamily="18" charset="0"/>
              </a:rPr>
              <a:t>совершенствуется умение осмысленно, отчетливо, ясно и выразительно читать наизусть стихи, проявляя инициативу и самостоятельность.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</a:t>
            </a:r>
            <a:r>
              <a:rPr lang="ru-RU" altLang="ru-RU" sz="2400" dirty="0">
                <a:latin typeface="Times New Roman" panose="02020603050405020304" pitchFamily="18" charset="0"/>
              </a:rPr>
              <a:t>для лучшего воспроизведения  произведения уместно помочь детям создать поэтическое настроение, представить в воображении картины природы или обстоятельства, которым посвящены стихи.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</a:t>
            </a:r>
            <a:r>
              <a:rPr lang="ru-RU" altLang="ru-RU" sz="2400" dirty="0">
                <a:latin typeface="Times New Roman" panose="02020603050405020304" pitchFamily="18" charset="0"/>
              </a:rPr>
              <a:t>особое внимание уделяется  подготовительной работе, обеспечивающей  полноценное восприятие произведения. </a:t>
            </a:r>
          </a:p>
        </p:txBody>
      </p:sp>
    </p:spTree>
    <p:extLst>
      <p:ext uri="{BB962C8B-B14F-4D97-AF65-F5344CB8AC3E}">
        <p14:creationId xmlns:p14="http://schemas.microsoft.com/office/powerpoint/2010/main" val="24874527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s://pp.userapi.com/c824411/v824411391/96b0a/543NH6c-_4M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3"/>
          <a:stretch/>
        </p:blipFill>
        <p:spPr bwMode="auto">
          <a:xfrm>
            <a:off x="2553194" y="2377412"/>
            <a:ext cx="6905502" cy="39188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43049" y="311543"/>
            <a:ext cx="10105901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altLang="ru-RU" sz="2000" b="1" dirty="0">
                <a:latin typeface="Times New Roman" panose="02020603050405020304" pitchFamily="18" charset="0"/>
              </a:rPr>
              <a:t>РАССКАЗЫВАНИЕ СТИХОВ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РУКАМИ</a:t>
            </a:r>
            <a:endParaRPr lang="ru-RU" altLang="ru-RU" sz="2000" b="1" dirty="0">
              <a:latin typeface="Times New Roman" panose="02020603050405020304" pitchFamily="18" charset="0"/>
            </a:endParaRPr>
          </a:p>
          <a:p>
            <a:endParaRPr lang="ru-RU" altLang="ru-RU" sz="2000" dirty="0">
              <a:latin typeface="Times New Roman" panose="02020603050405020304" pitchFamily="18" charset="0"/>
            </a:endParaRPr>
          </a:p>
          <a:p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Доказано, что между речевой функцией и общей двигательной системой существует тесная связь. В предлагаемых стихах движения подобраны к каждому слову текста. Это помогает быстрее и легче заучивать стихи и эмоциональнее их рассказывать, т. к. в работу включается не только слуховой, но и зрительный и двигательный анализаторы.</a:t>
            </a:r>
          </a:p>
        </p:txBody>
      </p:sp>
    </p:spTree>
    <p:extLst>
      <p:ext uri="{BB962C8B-B14F-4D97-AF65-F5344CB8AC3E}">
        <p14:creationId xmlns:p14="http://schemas.microsoft.com/office/powerpoint/2010/main" val="299509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66899" y="1028343"/>
            <a:ext cx="10343407" cy="452431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Стихи – это образы.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фильме «Без семьи» старший брат помогает младшему выучить стихотворение: «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Ты должен видеть всё, о чём говоришь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 Можете описать малышу образы стихотворения. Только не пересказывайте подробно, потому что поэт уже сделал это лучше вас. Добавьте к образам конкретику, чтобы картинка стала как живая. Например, в стихотворении Сергея Есенина «Поёт зима, аукает»: «Слышишь, как воет вьюга, свистит ветер? Ветви сосен лохматые от снега, качаются на ветру. Видишь рваные облака на небе? А воробышков, прижавшихся к окошку? Они похожи на бедных деток-сироток, ждут тепла, солнышка». Можно вообще ничего не говорить, а просто с закрытыми глазами представить, что читают. Лучше всего читать книжку с яркими картинками. Можно нарисовать, но если малыш любит рисовать.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153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57942" y="608426"/>
            <a:ext cx="10228614" cy="267765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Стихи</a:t>
            </a:r>
            <a:r>
              <a:rPr lang="ru-RU" sz="2400" b="1" dirty="0">
                <a:solidFill>
                  <a:srgbClr val="666666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ритм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Часто рекомендуют бросать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мячик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произнося следующее слово. Для ребёнка поймать мячик – трудное задание, оно требует сосредоточения. Дошкольнику тяжело следить и за мячиком, и за словами. Но мячик может помочь! Нужно стучать им об пол, читая стишок. Такая работа механическая, не будет отвлекать. Можно хлопать в ладоши в ритм стиха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а ещё лучше – ходить. 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Ходьба естественна, не мешает работе мозга.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57942" y="3714617"/>
            <a:ext cx="9836727" cy="175721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Стихи мелодичны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Можно выучить стихотворение как песенку. Её запомнить легче, но трудно потом превратить снова в стихи. Лучше отбивать ритм, воспользовавшись ударными инструментами: барабаном, бубном, ложками.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870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89610" y="1539983"/>
            <a:ext cx="10212779" cy="26407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750"/>
              </a:spcAft>
              <a:buSzPts val="1000"/>
              <a:tabLst>
                <a:tab pos="457200" algn="l"/>
              </a:tabLst>
            </a:pPr>
            <a:r>
              <a:rPr lang="en-US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Стихи 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 это интонация.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Всегда читайте стихотворение выразительно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Ребёнок </a:t>
            </a:r>
            <a:r>
              <a:rPr lang="ru-RU" sz="2400" u="sng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должен слышать монотонного чтения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Интонированию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нужно учить с детства на собственном примере. Дети, которые до школы не умеют читать стихи выразительно, научатся со временем расставлять логические ударения, но не смогут выражать эмоции, заложенные в стихах, так, как те, кто делал это с младенчества.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516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12373" y="573900"/>
            <a:ext cx="6096000" cy="4830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Bef>
                <a:spcPts val="750"/>
              </a:spcBef>
              <a:spcAft>
                <a:spcPts val="2250"/>
              </a:spcAft>
            </a:pPr>
            <a:r>
              <a:rPr lang="ru-RU" sz="2400" b="1" kern="1800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Составление </a:t>
            </a:r>
            <a:r>
              <a:rPr lang="ru-RU" sz="2400" b="1" kern="1800" dirty="0" err="1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endParaRPr lang="ru-RU" sz="2400" b="1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1158" y="1151809"/>
            <a:ext cx="11269683" cy="21875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данного приёма в 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заучивании стихов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способствует увеличению объёма памяти. Абстрактные объекты, факты заменяются образами, имеющими визуальное представление. И что не маловажно, многие дети преодолевают робость, застенчивость, учатся свободно держаться перед аудиторией. Особенно актуальна данная методика 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заучивания стихотворений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детей с тяжёлыми нарушениями речи.</a:t>
            </a:r>
            <a:endParaRPr lang="ru-RU" sz="20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начала необходимо начертить  </a:t>
            </a: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мнемоквадраты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1158" y="3669672"/>
            <a:ext cx="11269682" cy="800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Так как 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мнемотаблица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предназначена детям старшего дошкольного возраста она выполнена в чёрно-белом цвете. В каждом </a:t>
            </a: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мнемоквадрате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«зашифрована фраза»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в виде рисунка.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1157" y="4800167"/>
            <a:ext cx="11269683" cy="8002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228600">
              <a:lnSpc>
                <a:spcPct val="115000"/>
              </a:lnSpc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начальном этапе взрослый предлагает готовый план (схему, а по мере обучения в процесс создания включаются дети и создают свои схемы. </a:t>
            </a:r>
            <a:endParaRPr lang="ru-RU" sz="2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729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 descr="https://pp.userapi.com/c831308/v831308146/782e9/v_wWhu30GH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89" b="25780"/>
          <a:stretch/>
        </p:blipFill>
        <p:spPr bwMode="auto">
          <a:xfrm>
            <a:off x="3146961" y="142504"/>
            <a:ext cx="5717370" cy="6175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74304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i.pinimg.com/736x/14/ec/64/14ec64ead9d6805494850b417e6ec09f--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643" y="380010"/>
            <a:ext cx="6776603" cy="577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5292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555667" y="315462"/>
            <a:ext cx="8930244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</a:rPr>
              <a:t>Методические требования к заучиванию стихотворений (по Тихеевой Е.И.)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53787" y="1369588"/>
            <a:ext cx="9334005" cy="467820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buFont typeface="Wingdings" panose="05000000000000000000" pitchFamily="2" charset="2"/>
              <a:buChar char=""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   Не </a:t>
            </a:r>
            <a:r>
              <a:rPr lang="ru-RU" altLang="ru-RU" sz="2000" b="1" i="1" dirty="0" smtClean="0">
                <a:latin typeface="Times New Roman" panose="02020603050405020304" pitchFamily="18" charset="0"/>
              </a:rPr>
              <a:t>заучивать стихи хором</a:t>
            </a:r>
          </a:p>
          <a:p>
            <a:r>
              <a:rPr lang="ru-RU" altLang="ru-RU" dirty="0" smtClean="0">
                <a:latin typeface="Times New Roman" panose="02020603050405020304" pitchFamily="18" charset="0"/>
              </a:rPr>
              <a:t>(</a:t>
            </a:r>
            <a:r>
              <a:rPr lang="ru-RU" altLang="ru-RU" dirty="0">
                <a:latin typeface="Times New Roman" panose="02020603050405020304" pitchFamily="18" charset="0"/>
              </a:rPr>
              <a:t>искажается и пропадает смысл, появляются дефекты речи, пассивные дети таковыми и остаются, формируется монотонное чтение, ненужная тягучесть, искажаются окончания слов, дети быстро утомляются от сопутствующего этому шума);</a:t>
            </a:r>
          </a:p>
          <a:p>
            <a:pPr>
              <a:buFont typeface="Wingdings" panose="05000000000000000000" pitchFamily="2" charset="2"/>
              <a:buChar char=""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   Стихотворение </a:t>
            </a:r>
            <a:r>
              <a:rPr lang="ru-RU" altLang="ru-RU" sz="2000" b="1" i="1" dirty="0" smtClean="0">
                <a:latin typeface="Times New Roman" panose="02020603050405020304" pitchFamily="18" charset="0"/>
              </a:rPr>
              <a:t>заучивается целиком</a:t>
            </a:r>
            <a:r>
              <a:rPr lang="ru-RU" altLang="ru-RU" dirty="0">
                <a:latin typeface="Times New Roman" panose="02020603050405020304" pitchFamily="18" charset="0"/>
              </a:rPr>
              <a:t> </a:t>
            </a:r>
          </a:p>
          <a:p>
            <a:r>
              <a:rPr lang="ru-RU" altLang="ru-RU" dirty="0">
                <a:latin typeface="Times New Roman" panose="02020603050405020304" pitchFamily="18" charset="0"/>
              </a:rPr>
              <a:t>(не по строфам и строкам), что обеспечивает осмысленность чтения и правильную тренировку памяти;</a:t>
            </a:r>
          </a:p>
          <a:p>
            <a:pPr>
              <a:buFont typeface="Wingdings" panose="05000000000000000000" pitchFamily="2" charset="2"/>
              <a:buChar char=""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   Не </a:t>
            </a:r>
            <a:r>
              <a:rPr lang="ru-RU" altLang="ru-RU" sz="2000" b="1" i="1" dirty="0" smtClean="0">
                <a:latin typeface="Times New Roman" panose="02020603050405020304" pitchFamily="18" charset="0"/>
              </a:rPr>
              <a:t>требовать полного запоминания на одном занятии</a:t>
            </a:r>
            <a:r>
              <a:rPr lang="ru-RU" altLang="ru-RU" dirty="0">
                <a:latin typeface="Times New Roman" panose="02020603050405020304" pitchFamily="18" charset="0"/>
              </a:rPr>
              <a:t>,</a:t>
            </a:r>
          </a:p>
          <a:p>
            <a:r>
              <a:rPr lang="ru-RU" altLang="ru-RU" dirty="0">
                <a:latin typeface="Times New Roman" panose="02020603050405020304" pitchFamily="18" charset="0"/>
              </a:rPr>
              <a:t> нужно продумать его повторения, которые должны быть в разных формах (чтение по ролям, предложить вспомнить стихотворение при подходящей ситуации);</a:t>
            </a:r>
          </a:p>
          <a:p>
            <a:pPr>
              <a:buFont typeface="Wingdings" panose="05000000000000000000" pitchFamily="2" charset="2"/>
              <a:buChar char=""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   Учет </a:t>
            </a:r>
            <a:r>
              <a:rPr lang="ru-RU" altLang="ru-RU" sz="2000" b="1" i="1" dirty="0" smtClean="0">
                <a:latin typeface="Times New Roman" panose="02020603050405020304" pitchFamily="18" charset="0"/>
              </a:rPr>
              <a:t>индивидуальных особенностей детей</a:t>
            </a:r>
            <a:r>
              <a:rPr lang="ru-RU" altLang="ru-RU" dirty="0">
                <a:latin typeface="Times New Roman" panose="02020603050405020304" pitchFamily="18" charset="0"/>
              </a:rPr>
              <a:t> </a:t>
            </a:r>
          </a:p>
          <a:p>
            <a:r>
              <a:rPr lang="ru-RU" altLang="ru-RU" dirty="0">
                <a:latin typeface="Times New Roman" panose="02020603050405020304" pitchFamily="18" charset="0"/>
              </a:rPr>
              <a:t>(молчаливым детям предлагать ритмичные стихи, </a:t>
            </a:r>
            <a:r>
              <a:rPr lang="ru-RU" altLang="ru-RU" dirty="0" err="1">
                <a:latin typeface="Times New Roman" panose="02020603050405020304" pitchFamily="18" charset="0"/>
              </a:rPr>
              <a:t>потешки</a:t>
            </a:r>
            <a:r>
              <a:rPr lang="ru-RU" altLang="ru-RU" dirty="0">
                <a:latin typeface="Times New Roman" panose="02020603050405020304" pitchFamily="18" charset="0"/>
              </a:rPr>
              <a:t>; застенчивым приятно услышать свое имя в </a:t>
            </a:r>
            <a:r>
              <a:rPr lang="ru-RU" altLang="ru-RU" dirty="0" err="1">
                <a:latin typeface="Times New Roman" panose="02020603050405020304" pitchFamily="18" charset="0"/>
              </a:rPr>
              <a:t>потешке</a:t>
            </a:r>
            <a:r>
              <a:rPr lang="ru-RU" altLang="ru-RU" dirty="0">
                <a:latin typeface="Times New Roman" panose="02020603050405020304" pitchFamily="18" charset="0"/>
              </a:rPr>
              <a:t>, поставить себя на место действующего лица);</a:t>
            </a:r>
          </a:p>
          <a:p>
            <a:pPr>
              <a:buFont typeface="Wingdings" panose="05000000000000000000" pitchFamily="2" charset="2"/>
              <a:buChar char=""/>
            </a:pPr>
            <a:r>
              <a:rPr lang="ru-RU" altLang="ru-RU" sz="2000" b="1" i="1" dirty="0" smtClean="0">
                <a:latin typeface="Times New Roman" panose="02020603050405020304" pitchFamily="18" charset="0"/>
              </a:rPr>
              <a:t>   Необходимо </a:t>
            </a:r>
            <a:r>
              <a:rPr lang="ru-RU" altLang="ru-RU" sz="2000" b="1" i="1" dirty="0" smtClean="0">
                <a:latin typeface="Times New Roman" panose="02020603050405020304" pitchFamily="18" charset="0"/>
              </a:rPr>
              <a:t>создавать «атмосферу поэзии» во всем детском саду</a:t>
            </a:r>
            <a:r>
              <a:rPr lang="ru-RU" altLang="ru-RU" dirty="0" smtClean="0">
                <a:latin typeface="Times New Roman" panose="02020603050405020304" pitchFamily="18" charset="0"/>
              </a:rPr>
              <a:t>, </a:t>
            </a:r>
            <a:r>
              <a:rPr lang="ru-RU" altLang="ru-RU" dirty="0" err="1" smtClean="0">
                <a:latin typeface="Times New Roman" panose="02020603050405020304" pitchFamily="18" charset="0"/>
              </a:rPr>
              <a:t>т.о</a:t>
            </a:r>
            <a:r>
              <a:rPr lang="ru-RU" altLang="ru-RU" dirty="0">
                <a:latin typeface="Times New Roman" panose="02020603050405020304" pitchFamily="18" charset="0"/>
              </a:rPr>
              <a:t>. стихи должны звучать не от случая к случая, а систематически и на прогулках, в повседневном общении и т.д.</a:t>
            </a:r>
          </a:p>
        </p:txBody>
      </p:sp>
    </p:spTree>
    <p:extLst>
      <p:ext uri="{BB962C8B-B14F-4D97-AF65-F5344CB8AC3E}">
        <p14:creationId xmlns:p14="http://schemas.microsoft.com/office/powerpoint/2010/main" val="3453644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695698" y="783771"/>
            <a:ext cx="7576457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Построение занятия по заучиванию стихотворения</a:t>
            </a:r>
            <a:endParaRPr lang="ru-RU" sz="2400" b="1" dirty="0"/>
          </a:p>
        </p:txBody>
      </p:sp>
      <p:grpSp>
        <p:nvGrpSpPr>
          <p:cNvPr id="3" name="Organization Chart 5"/>
          <p:cNvGrpSpPr>
            <a:grpSpLocks/>
          </p:cNvGrpSpPr>
          <p:nvPr/>
        </p:nvGrpSpPr>
        <p:grpSpPr bwMode="auto">
          <a:xfrm>
            <a:off x="1229466" y="2425062"/>
            <a:ext cx="10408351" cy="2362200"/>
            <a:chOff x="1152" y="1296"/>
            <a:chExt cx="2880" cy="720"/>
          </a:xfrm>
        </p:grpSpPr>
        <p:cxnSp>
          <p:nvCxnSpPr>
            <p:cNvPr id="5" name="_s1029"/>
            <p:cNvCxnSpPr>
              <a:cxnSpLocks noChangeShapeType="1"/>
              <a:stCxn id="9" idx="0"/>
            </p:cNvCxnSpPr>
            <p:nvPr/>
          </p:nvCxnSpPr>
          <p:spPr bwMode="auto">
            <a:xfrm flipH="1" flipV="1">
              <a:off x="2592" y="1601"/>
              <a:ext cx="0" cy="127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</p:cxnSp>
        <p:sp>
          <p:nvSpPr>
            <p:cNvPr id="7" name="_s1031"/>
            <p:cNvSpPr>
              <a:spLocks noChangeArrowheads="1"/>
            </p:cNvSpPr>
            <p:nvPr/>
          </p:nvSpPr>
          <p:spPr bwMode="auto">
            <a:xfrm>
              <a:off x="1809" y="1296"/>
              <a:ext cx="1359" cy="28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50000"/>
              </a:schemeClr>
            </a:solidFill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Занятие по </a:t>
              </a:r>
            </a:p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</a:t>
              </a:r>
              <a:r>
                <a:rPr lang="ru-RU" sz="2100" dirty="0" smtClean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аучиванию стихотворения</a:t>
              </a:r>
              <a:r>
                <a:rPr lang="ru-RU" sz="2100" dirty="0" smtClean="0">
                  <a:solidFill>
                    <a:srgbClr val="FFC000"/>
                  </a:solidFill>
                  <a:latin typeface="Arial" charset="0"/>
                </a:rPr>
                <a:t> </a:t>
              </a:r>
              <a:endParaRPr lang="ru-RU" sz="2100" dirty="0">
                <a:solidFill>
                  <a:srgbClr val="FFC000"/>
                </a:solidFill>
                <a:latin typeface="Arial" charset="0"/>
              </a:endParaRPr>
            </a:p>
          </p:txBody>
        </p:sp>
        <p:sp>
          <p:nvSpPr>
            <p:cNvPr id="8" name="_s1032"/>
            <p:cNvSpPr>
              <a:spLocks noChangeArrowheads="1"/>
            </p:cNvSpPr>
            <p:nvPr/>
          </p:nvSpPr>
          <p:spPr bwMode="auto">
            <a:xfrm>
              <a:off x="1152" y="1728"/>
              <a:ext cx="864" cy="28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50000"/>
              </a:schemeClr>
            </a:solidFill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Вводная </a:t>
              </a:r>
            </a:p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часть</a:t>
              </a:r>
            </a:p>
          </p:txBody>
        </p:sp>
        <p:sp>
          <p:nvSpPr>
            <p:cNvPr id="9" name="_s1033"/>
            <p:cNvSpPr>
              <a:spLocks noChangeArrowheads="1"/>
            </p:cNvSpPr>
            <p:nvPr/>
          </p:nvSpPr>
          <p:spPr bwMode="auto">
            <a:xfrm>
              <a:off x="2160" y="1728"/>
              <a:ext cx="864" cy="28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50000"/>
              </a:schemeClr>
            </a:solidFill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Основная </a:t>
              </a:r>
            </a:p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часть</a:t>
              </a:r>
            </a:p>
          </p:txBody>
        </p:sp>
        <p:sp>
          <p:nvSpPr>
            <p:cNvPr id="10" name="_s1034"/>
            <p:cNvSpPr>
              <a:spLocks noChangeArrowheads="1"/>
            </p:cNvSpPr>
            <p:nvPr/>
          </p:nvSpPr>
          <p:spPr bwMode="auto">
            <a:xfrm>
              <a:off x="3168" y="1728"/>
              <a:ext cx="864" cy="288"/>
            </a:xfrm>
            <a:prstGeom prst="roundRect">
              <a:avLst>
                <a:gd name="adj" fmla="val 50000"/>
              </a:avLst>
            </a:prstGeom>
            <a:solidFill>
              <a:schemeClr val="accent4">
                <a:lumMod val="50000"/>
              </a:schemeClr>
            </a:solidFill>
            <a:ln>
              <a:headEnd/>
              <a:tailEnd/>
            </a:ln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wrap="none" lIns="0" tIns="0" rIns="0" bIns="0" anchor="ctr"/>
            <a:lstStyle/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Заключительная </a:t>
              </a:r>
            </a:p>
            <a:p>
              <a:pPr algn="ctr">
                <a:defRPr/>
              </a:pPr>
              <a:r>
                <a:rPr lang="ru-RU" sz="2100" dirty="0">
                  <a:solidFill>
                    <a:schemeClr val="bg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часть</a:t>
              </a:r>
            </a:p>
          </p:txBody>
        </p:sp>
      </p:grpSp>
      <p:cxnSp>
        <p:nvCxnSpPr>
          <p:cNvPr id="14" name="_s1029"/>
          <p:cNvCxnSpPr>
            <a:cxnSpLocks noChangeShapeType="1"/>
          </p:cNvCxnSpPr>
          <p:nvPr/>
        </p:nvCxnSpPr>
        <p:spPr bwMode="auto">
          <a:xfrm flipH="1" flipV="1">
            <a:off x="7734685" y="3386153"/>
            <a:ext cx="1040834" cy="472440"/>
          </a:xfrm>
          <a:prstGeom prst="straightConnector1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  <p:cxnSp>
        <p:nvCxnSpPr>
          <p:cNvPr id="17" name="_s1029"/>
          <p:cNvCxnSpPr>
            <a:cxnSpLocks noChangeShapeType="1"/>
          </p:cNvCxnSpPr>
          <p:nvPr/>
        </p:nvCxnSpPr>
        <p:spPr bwMode="auto">
          <a:xfrm flipV="1">
            <a:off x="4078519" y="3369942"/>
            <a:ext cx="1458849" cy="472440"/>
          </a:xfrm>
          <a:prstGeom prst="straightConnector1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28427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995055" y="1976063"/>
            <a:ext cx="8051470" cy="374871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>
                <a:latin typeface="Times New Roman" pitchFamily="18" charset="0"/>
              </a:rPr>
              <a:t>Цель: </a:t>
            </a:r>
            <a:r>
              <a:rPr lang="ru-RU" sz="2400" dirty="0">
                <a:latin typeface="Times New Roman" pitchFamily="18" charset="0"/>
              </a:rPr>
              <a:t>заинтересовать, создать эмоциональный настрой, </a:t>
            </a:r>
            <a:r>
              <a:rPr lang="ru-RU" sz="2400" dirty="0" smtClean="0">
                <a:latin typeface="Times New Roman" pitchFamily="18" charset="0"/>
              </a:rPr>
              <a:t>    вызвать </a:t>
            </a:r>
            <a:r>
              <a:rPr lang="ru-RU" sz="2400" dirty="0">
                <a:latin typeface="Times New Roman" pitchFamily="18" charset="0"/>
              </a:rPr>
              <a:t>соответствующее стихотворению состояние.</a:t>
            </a:r>
          </a:p>
          <a:p>
            <a:pPr>
              <a:lnSpc>
                <a:spcPct val="90000"/>
              </a:lnSpc>
              <a:defRPr/>
            </a:pP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 dirty="0">
                <a:latin typeface="Times New Roman" pitchFamily="18" charset="0"/>
              </a:rPr>
              <a:t>методы и приемы:</a:t>
            </a:r>
          </a:p>
          <a:p>
            <a:pPr>
              <a:lnSpc>
                <a:spcPct val="90000"/>
              </a:lnSpc>
              <a:defRPr/>
            </a:pP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беседа, связанная с темой стихотворения 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вопросы, напоминания о событиях из детского опыта;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наглядный материал (игрушки, картинки, портрет поэта);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загадки;</a:t>
            </a: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рассказ об авторе стихотворения;</a:t>
            </a:r>
            <a:endParaRPr lang="ru-RU" sz="24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131127" y="754521"/>
            <a:ext cx="609600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Вводная часть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399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7994" y="778271"/>
            <a:ext cx="609600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часть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63781" y="2136339"/>
            <a:ext cx="9440883" cy="332398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помочь осмыслить, запомнить, выразительно прочитать стихотворение</a:t>
            </a:r>
          </a:p>
          <a:p>
            <a:pPr>
              <a:buFont typeface="Wingdings 2"/>
              <a:buChar char=""/>
              <a:defRPr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приемы: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выразительное чтение; 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анализ произведения;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повторное чтение с  установкой на запоминание;</a:t>
            </a:r>
          </a:p>
          <a:p>
            <a:pPr>
              <a:defRPr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- воспроизведение детьми произведения;</a:t>
            </a:r>
          </a:p>
          <a:p>
            <a:pPr marL="514350" indent="-514350">
              <a:buFont typeface="Wingdings 2"/>
              <a:buAutoNum type="arabicPeriod"/>
              <a:defRPr/>
            </a:pPr>
            <a:endParaRPr lang="ru-RU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677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51117" y="612017"/>
            <a:ext cx="6096000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Заключительная часть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70660" y="2260988"/>
            <a:ext cx="9535885" cy="27515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400" b="1" dirty="0">
                <a:latin typeface="Times New Roman" pitchFamily="18" charset="0"/>
              </a:rPr>
              <a:t>Цель</a:t>
            </a:r>
            <a:r>
              <a:rPr lang="ru-RU" sz="2400" dirty="0">
                <a:latin typeface="Times New Roman" pitchFamily="18" charset="0"/>
              </a:rPr>
              <a:t>: углубить восприятие стихотворения.</a:t>
            </a:r>
          </a:p>
          <a:p>
            <a:pPr>
              <a:lnSpc>
                <a:spcPct val="90000"/>
              </a:lnSpc>
              <a:defRPr/>
            </a:pP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b="1" dirty="0">
                <a:latin typeface="Times New Roman" pitchFamily="18" charset="0"/>
              </a:rPr>
              <a:t>методы и приемы</a:t>
            </a:r>
            <a:r>
              <a:rPr lang="ru-RU" sz="2400" b="1" dirty="0" smtClean="0">
                <a:latin typeface="Times New Roman" pitchFamily="18" charset="0"/>
              </a:rPr>
              <a:t>:</a:t>
            </a:r>
            <a:endParaRPr lang="ru-RU" sz="2400" b="1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выразительное чтение педагогом или </a:t>
            </a:r>
            <a:r>
              <a:rPr lang="ru-RU" sz="2400" dirty="0" smtClean="0">
                <a:latin typeface="Times New Roman" pitchFamily="18" charset="0"/>
              </a:rPr>
              <a:t>детьми,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рассмотрение иллюстраций близких к теме </a:t>
            </a:r>
            <a:r>
              <a:rPr lang="ru-RU" sz="2400" dirty="0" smtClean="0">
                <a:latin typeface="Times New Roman" pitchFamily="18" charset="0"/>
              </a:rPr>
              <a:t>стихотворения,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прослушивание </a:t>
            </a:r>
            <a:r>
              <a:rPr lang="ru-RU" sz="2400" dirty="0" smtClean="0">
                <a:latin typeface="Times New Roman" pitchFamily="18" charset="0"/>
              </a:rPr>
              <a:t>музыки,</a:t>
            </a:r>
            <a:endParaRPr lang="ru-RU" sz="2400" dirty="0">
              <a:latin typeface="Times New Roman" pitchFamily="18" charset="0"/>
            </a:endParaRPr>
          </a:p>
          <a:p>
            <a:pPr>
              <a:lnSpc>
                <a:spcPct val="90000"/>
              </a:lnSpc>
              <a:defRPr/>
            </a:pPr>
            <a:r>
              <a:rPr lang="ru-RU" sz="2400" dirty="0">
                <a:latin typeface="Times New Roman" pitchFamily="18" charset="0"/>
              </a:rPr>
              <a:t>   - рисование на тему, соответствующую содержанию стихотворного </a:t>
            </a:r>
            <a:r>
              <a:rPr lang="ru-RU" sz="2400" dirty="0" smtClean="0">
                <a:latin typeface="Times New Roman" pitchFamily="18" charset="0"/>
              </a:rPr>
              <a:t>произведения.</a:t>
            </a:r>
            <a:endParaRPr lang="ru-RU" sz="240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596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7735" y="771896"/>
            <a:ext cx="10236530" cy="50937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indent="190500">
              <a:spcBef>
                <a:spcPts val="60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Лучшему запоминанию стихов способствуют такие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приемы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как: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>
              <a:spcBef>
                <a:spcPts val="6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игровые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(стихотворение А.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«Мячик» читается и обыгрывается с куклой и мячиком);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>
              <a:spcBef>
                <a:spcPts val="600"/>
              </a:spcBef>
              <a:spcAft>
                <a:spcPts val="0"/>
              </a:spcAft>
            </a:pPr>
            <a:r>
              <a:rPr lang="ru-RU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досказывание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детьми рифмующегося слова; чтение по ролям стихов, написанных в диалогической форме;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>
              <a:spcBef>
                <a:spcPts val="6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частичное воспроизведение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текста всей группой, если речь идет от лица коллектива. Это может быть одна реплика или хорошо рифмующееся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четырехстишие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Так, в сказке К. Чуковского «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Мойдодыр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 один ребенок или воспитатель читает текст, а все дети продолжают: «Моем, моем трубочиста чисто, чисто, чисто, чисто. Будет, будет трубочист чист, чист, чист, чист». Коллективное чтение заставляет прислушиваться к чтению и читать именно те строчки, которые нужны в этом месте;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>
              <a:spcBef>
                <a:spcPts val="600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драматизация с игрушками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если стихотворение дает возможность использовать игрушку;</a:t>
            </a:r>
            <a:endParaRPr lang="ru-RU" sz="2000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90500">
              <a:spcBef>
                <a:spcPts val="600"/>
              </a:spcBef>
              <a:spcAft>
                <a:spcPts val="0"/>
              </a:spcAf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воспроизведение игровых стихов методом игры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Телефон» К. Чуковского, «Сказка о глупом мышонке» С. Маршака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18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2"/>
          <p:cNvSpPr txBox="1">
            <a:spLocks noRot="1" noChangeArrowheads="1"/>
          </p:cNvSpPr>
          <p:nvPr/>
        </p:nvSpPr>
        <p:spPr>
          <a:xfrm>
            <a:off x="0" y="457200"/>
            <a:ext cx="11507190" cy="7921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4864" algn="ctr">
              <a:defRPr/>
            </a:pPr>
            <a:r>
              <a:rPr lang="ru-RU" sz="2400" b="1" dirty="0" smtClean="0">
                <a:latin typeface="Times New Roman" pitchFamily="18" charset="0"/>
              </a:rPr>
              <a:t>Заучивание стихотворений в младшем дошкольном возрасте</a:t>
            </a:r>
            <a:endParaRPr lang="ru-RU" sz="2400" b="1" dirty="0"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61901" y="1720840"/>
            <a:ext cx="9951522" cy="378565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</a:rPr>
              <a:t>      Для </a:t>
            </a:r>
            <a:r>
              <a:rPr lang="ru-RU" altLang="ru-RU" sz="2400" dirty="0">
                <a:latin typeface="Times New Roman" panose="02020603050405020304" pitchFamily="18" charset="0"/>
              </a:rPr>
              <a:t>заучивания используются коротенькие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потешки</a:t>
            </a:r>
            <a:r>
              <a:rPr lang="ru-RU" altLang="ru-RU" sz="2400" dirty="0">
                <a:latin typeface="Times New Roman" panose="02020603050405020304" pitchFamily="18" charset="0"/>
              </a:rPr>
              <a:t> и стихи (</a:t>
            </a:r>
            <a:r>
              <a:rPr lang="ru-RU" altLang="ru-RU" sz="2400" dirty="0" err="1">
                <a:latin typeface="Times New Roman" panose="02020603050405020304" pitchFamily="18" charset="0"/>
              </a:rPr>
              <a:t>А.Барто</a:t>
            </a:r>
            <a:r>
              <a:rPr lang="ru-RU" altLang="ru-RU" sz="2400" dirty="0">
                <a:latin typeface="Times New Roman" panose="02020603050405020304" pitchFamily="18" charset="0"/>
              </a:rPr>
              <a:t> «Игрушки»;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Е.Благинина</a:t>
            </a:r>
            <a:r>
              <a:rPr lang="ru-RU" altLang="ru-RU" sz="2400" dirty="0">
                <a:latin typeface="Times New Roman" panose="02020603050405020304" pitchFamily="18" charset="0"/>
              </a:rPr>
              <a:t> «Огонек»;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Д.Хармс</a:t>
            </a:r>
            <a:r>
              <a:rPr lang="ru-RU" altLang="ru-RU" sz="2400" dirty="0">
                <a:latin typeface="Times New Roman" panose="02020603050405020304" pitchFamily="18" charset="0"/>
              </a:rPr>
              <a:t> «Кораблик» и др.). </a:t>
            </a:r>
          </a:p>
          <a:p>
            <a:pPr marL="342900" indent="-342900">
              <a:buFontTx/>
              <a:buChar char="-"/>
            </a:pPr>
            <a:r>
              <a:rPr lang="ru-RU" altLang="ru-RU" sz="2400" dirty="0" smtClean="0">
                <a:latin typeface="Times New Roman" panose="02020603050405020304" pitchFamily="18" charset="0"/>
              </a:rPr>
              <a:t>наличие </a:t>
            </a:r>
            <a:r>
              <a:rPr lang="ru-RU" altLang="ru-RU" sz="2400" dirty="0">
                <a:latin typeface="Times New Roman" panose="02020603050405020304" pitchFamily="18" charset="0"/>
              </a:rPr>
              <a:t>игровых моментов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ru-RU" altLang="ru-RU" sz="2400" dirty="0" smtClean="0">
                <a:latin typeface="Times New Roman" panose="02020603050405020304" pitchFamily="18" charset="0"/>
              </a:rPr>
              <a:t>простота </a:t>
            </a:r>
            <a:r>
              <a:rPr lang="ru-RU" altLang="ru-RU" sz="2400" dirty="0">
                <a:latin typeface="Times New Roman" panose="02020603050405020304" pitchFamily="18" charset="0"/>
              </a:rPr>
              <a:t>и  ясность знакомых детям образов;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  небольшой </a:t>
            </a:r>
            <a:r>
              <a:rPr lang="ru-RU" altLang="ru-RU" sz="2400" dirty="0">
                <a:latin typeface="Times New Roman" panose="02020603050405020304" pitchFamily="18" charset="0"/>
              </a:rPr>
              <a:t>объем стихов ;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  часто </a:t>
            </a:r>
            <a:r>
              <a:rPr lang="ru-RU" altLang="ru-RU" sz="2400" dirty="0">
                <a:latin typeface="Times New Roman" panose="02020603050405020304" pitchFamily="18" charset="0"/>
              </a:rPr>
              <a:t>повторяющийся текст 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      Поскольку </a:t>
            </a:r>
            <a:r>
              <a:rPr lang="ru-RU" altLang="ru-RU" sz="2400" dirty="0">
                <a:latin typeface="Times New Roman" panose="02020603050405020304" pitchFamily="18" charset="0"/>
              </a:rPr>
              <a:t>у детей младше 4 лет еще недостаточно развита способность к произвольному запоминанию, на занятиях </a:t>
            </a:r>
            <a:r>
              <a:rPr lang="ru-RU" altLang="ru-RU" sz="2400" b="1" dirty="0">
                <a:latin typeface="Times New Roman" panose="02020603050405020304" pitchFamily="18" charset="0"/>
              </a:rPr>
              <a:t>не ставится задача запомнить стихотворение</a:t>
            </a:r>
            <a:r>
              <a:rPr lang="ru-RU" altLang="ru-RU" sz="2400" dirty="0">
                <a:latin typeface="Times New Roman" panose="02020603050405020304" pitchFamily="18" charset="0"/>
              </a:rPr>
              <a:t>. Вместе с тем стихи </a:t>
            </a:r>
            <a:r>
              <a:rPr lang="ru-RU" altLang="ru-RU" sz="2400" b="1" dirty="0">
                <a:latin typeface="Times New Roman" panose="02020603050405020304" pitchFamily="18" charset="0"/>
              </a:rPr>
              <a:t>заучиваются </a:t>
            </a:r>
            <a:r>
              <a:rPr lang="ru-RU" altLang="ru-RU" sz="2400" dirty="0">
                <a:latin typeface="Times New Roman" panose="02020603050405020304" pitchFamily="18" charset="0"/>
              </a:rPr>
              <a:t>в процессе многократного чтения</a:t>
            </a:r>
            <a:r>
              <a:rPr lang="ru-RU" altLang="ru-RU" sz="2400" dirty="0" smtClean="0">
                <a:latin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834268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cdn2.arhivurokov.ru/multiurok/html/2018/04/19/s_5ad8cd33a3b75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49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74104" y="641464"/>
            <a:ext cx="8497134" cy="46166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itchFamily="18" charset="0"/>
              </a:rPr>
              <a:t>Заучивание стихотворений в среднем дошкольном возрасте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97527" y="1347055"/>
            <a:ext cx="10177154" cy="415498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altLang="ru-RU" sz="2400" dirty="0" smtClean="0">
                <a:latin typeface="Times New Roman" panose="02020603050405020304" pitchFamily="18" charset="0"/>
              </a:rPr>
              <a:t>      Рекомендуются </a:t>
            </a:r>
            <a:r>
              <a:rPr lang="ru-RU" altLang="ru-RU" sz="2400" dirty="0">
                <a:latin typeface="Times New Roman" panose="02020603050405020304" pitchFamily="18" charset="0"/>
              </a:rPr>
              <a:t>более сложные по содержанию и форме стихи (</a:t>
            </a:r>
            <a:r>
              <a:rPr lang="ru-RU" altLang="ru-RU" sz="2400" dirty="0" err="1">
                <a:latin typeface="Times New Roman" panose="02020603050405020304" pitchFamily="18" charset="0"/>
              </a:rPr>
              <a:t>Е.Благинина</a:t>
            </a:r>
            <a:r>
              <a:rPr lang="ru-RU" altLang="ru-RU" sz="2400" dirty="0">
                <a:latin typeface="Times New Roman" panose="02020603050405020304" pitchFamily="18" charset="0"/>
              </a:rPr>
              <a:t> «Мамин день», «Не мешайте мне трудиться»; </a:t>
            </a:r>
            <a:r>
              <a:rPr lang="ru-RU" altLang="ru-RU" sz="2400" dirty="0" err="1">
                <a:latin typeface="Times New Roman" panose="02020603050405020304" pitchFamily="18" charset="0"/>
              </a:rPr>
              <a:t>С.Маршак</a:t>
            </a:r>
            <a:r>
              <a:rPr lang="ru-RU" altLang="ru-RU" sz="2400" dirty="0">
                <a:latin typeface="Times New Roman" panose="02020603050405020304" pitchFamily="18" charset="0"/>
              </a:rPr>
              <a:t> «Мяч» и др.).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</a:t>
            </a:r>
            <a:r>
              <a:rPr lang="ru-RU" altLang="ru-RU" sz="2400" dirty="0">
                <a:latin typeface="Times New Roman" panose="02020603050405020304" pitchFamily="18" charset="0"/>
              </a:rPr>
              <a:t>увеличивается объем  произведения;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</a:t>
            </a:r>
            <a:r>
              <a:rPr lang="ru-RU" altLang="ru-RU" sz="2400" dirty="0">
                <a:latin typeface="Times New Roman" panose="02020603050405020304" pitchFamily="18" charset="0"/>
              </a:rPr>
              <a:t>особое внимание уделяется  пониманию и осознанному освоению  приемов запоминания и выразительного чтения. 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</a:t>
            </a:r>
            <a:r>
              <a:rPr lang="ru-RU" altLang="ru-RU" sz="2400" dirty="0">
                <a:latin typeface="Times New Roman" panose="02020603050405020304" pitchFamily="18" charset="0"/>
              </a:rPr>
              <a:t>активизируется  внимание детей на художественные образы, элементы сравнения, метафоры, эпитеты .</a:t>
            </a:r>
          </a:p>
          <a:p>
            <a:r>
              <a:rPr lang="ru-RU" altLang="ru-RU" sz="2400" dirty="0" smtClean="0">
                <a:latin typeface="Times New Roman" panose="02020603050405020304" pitchFamily="18" charset="0"/>
              </a:rPr>
              <a:t>- </a:t>
            </a:r>
            <a:r>
              <a:rPr lang="ru-RU" altLang="ru-RU" sz="2400" dirty="0">
                <a:latin typeface="Times New Roman" panose="02020603050405020304" pitchFamily="18" charset="0"/>
              </a:rPr>
              <a:t>продолжается работа по воспитанию интереса к поэзии, желания запоминать и выразительно читать стихи, пользуясь естественными интонациями</a:t>
            </a:r>
            <a:r>
              <a:rPr lang="ru-RU" altLang="ru-RU" dirty="0">
                <a:latin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305889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1149</Words>
  <Application>Microsoft Office PowerPoint</Application>
  <PresentationFormat>Произвольный</PresentationFormat>
  <Paragraphs>83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МЕТОДИКА ЗАУЧИВАНИЯ СТИХОТВОРЕНИЙ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m_video702</cp:lastModifiedBy>
  <cp:revision>16</cp:revision>
  <dcterms:created xsi:type="dcterms:W3CDTF">2019-10-23T12:42:18Z</dcterms:created>
  <dcterms:modified xsi:type="dcterms:W3CDTF">2019-12-26T09:06:26Z</dcterms:modified>
</cp:coreProperties>
</file>