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1" r:id="rId6"/>
    <p:sldId id="260" r:id="rId7"/>
    <p:sldId id="261" r:id="rId8"/>
    <p:sldId id="264" r:id="rId9"/>
    <p:sldId id="262" r:id="rId10"/>
    <p:sldId id="263" r:id="rId11"/>
    <p:sldId id="274" r:id="rId12"/>
    <p:sldId id="272" r:id="rId13"/>
    <p:sldId id="266" r:id="rId14"/>
    <p:sldId id="273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484925-25D2-449F-811F-B7C0A90B43E5}" type="doc">
      <dgm:prSet loTypeId="urn:microsoft.com/office/officeart/2005/8/layout/process2" loCatId="process" qsTypeId="urn:microsoft.com/office/officeart/2005/8/quickstyle/simple2" qsCatId="simple" csTypeId="urn:microsoft.com/office/officeart/2005/8/colors/colorful5" csCatId="colorful" phldr="1"/>
      <dgm:spPr/>
    </dgm:pt>
    <dgm:pt modelId="{8897A115-B042-40FE-AB0D-9F17A1E55829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Мнемотехника строится от сложного к простому</a:t>
          </a:r>
          <a:endParaRPr lang="ru-RU" sz="2400" dirty="0">
            <a:solidFill>
              <a:schemeClr val="tx1"/>
            </a:solidFill>
          </a:endParaRPr>
        </a:p>
      </dgm:t>
    </dgm:pt>
    <dgm:pt modelId="{1D230F9C-BAC8-47E6-9526-1A2236EAF1BD}" type="parTrans" cxnId="{1AF79C19-3A2E-472D-B9B4-06BE269E1C57}">
      <dgm:prSet/>
      <dgm:spPr/>
      <dgm:t>
        <a:bodyPr/>
        <a:lstStyle/>
        <a:p>
          <a:endParaRPr lang="ru-RU"/>
        </a:p>
      </dgm:t>
    </dgm:pt>
    <dgm:pt modelId="{FB1A040D-0F00-4DE1-8881-3AE586A3D32B}" type="sibTrans" cxnId="{1AF79C19-3A2E-472D-B9B4-06BE269E1C57}">
      <dgm:prSet/>
      <dgm:spPr/>
      <dgm:t>
        <a:bodyPr/>
        <a:lstStyle/>
        <a:p>
          <a:endParaRPr lang="ru-RU"/>
        </a:p>
      </dgm:t>
    </dgm:pt>
    <dgm:pt modelId="{45B321D5-4271-44F1-9C7D-524971B0A096}">
      <dgm:prSet phldrT="[Текст]"/>
      <dgm:spPr/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Мнемоквадрат</a:t>
          </a:r>
          <a:endParaRPr lang="ru-RU" dirty="0">
            <a:solidFill>
              <a:schemeClr val="tx1"/>
            </a:solidFill>
          </a:endParaRPr>
        </a:p>
      </dgm:t>
    </dgm:pt>
    <dgm:pt modelId="{18A39CD1-5C45-4917-A553-C8E668BDED38}" type="parTrans" cxnId="{9A72E34E-D903-47B0-AB32-B7E9D0F08C78}">
      <dgm:prSet/>
      <dgm:spPr/>
      <dgm:t>
        <a:bodyPr/>
        <a:lstStyle/>
        <a:p>
          <a:endParaRPr lang="ru-RU"/>
        </a:p>
      </dgm:t>
    </dgm:pt>
    <dgm:pt modelId="{6C1E21DB-8180-4FBB-9440-E247EBDF13E1}" type="sibTrans" cxnId="{9A72E34E-D903-47B0-AB32-B7E9D0F08C78}">
      <dgm:prSet/>
      <dgm:spPr/>
      <dgm:t>
        <a:bodyPr/>
        <a:lstStyle/>
        <a:p>
          <a:endParaRPr lang="ru-RU"/>
        </a:p>
      </dgm:t>
    </dgm:pt>
    <dgm:pt modelId="{06C25444-D2DA-40DF-B14B-D1A3A18F78B6}">
      <dgm:prSet phldrT="[Текст]"/>
      <dgm:spPr/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Мнемотаблица</a:t>
          </a:r>
          <a:endParaRPr lang="ru-RU" dirty="0">
            <a:solidFill>
              <a:schemeClr val="tx1"/>
            </a:solidFill>
          </a:endParaRPr>
        </a:p>
      </dgm:t>
    </dgm:pt>
    <dgm:pt modelId="{9F5021C3-712B-4D7A-88BE-E937C9A2FCAE}" type="parTrans" cxnId="{5ECA7161-C0DB-430B-8EE1-45037FA9C1BF}">
      <dgm:prSet/>
      <dgm:spPr/>
      <dgm:t>
        <a:bodyPr/>
        <a:lstStyle/>
        <a:p>
          <a:endParaRPr lang="ru-RU"/>
        </a:p>
      </dgm:t>
    </dgm:pt>
    <dgm:pt modelId="{91DE4C7C-82A9-448B-B09E-63FB8B7C5E9E}" type="sibTrans" cxnId="{5ECA7161-C0DB-430B-8EE1-45037FA9C1BF}">
      <dgm:prSet/>
      <dgm:spPr/>
      <dgm:t>
        <a:bodyPr/>
        <a:lstStyle/>
        <a:p>
          <a:endParaRPr lang="ru-RU"/>
        </a:p>
      </dgm:t>
    </dgm:pt>
    <dgm:pt modelId="{D240CB35-9385-4D9F-B679-557B5870B2AD}">
      <dgm:prSet/>
      <dgm:spPr/>
      <dgm:t>
        <a:bodyPr/>
        <a:lstStyle/>
        <a:p>
          <a:r>
            <a:rPr lang="ru-RU" dirty="0" err="1" smtClean="0">
              <a:solidFill>
                <a:schemeClr val="tx1"/>
              </a:solidFill>
            </a:rPr>
            <a:t>Мнемодорожка</a:t>
          </a:r>
          <a:endParaRPr lang="ru-RU" dirty="0">
            <a:solidFill>
              <a:schemeClr val="tx1"/>
            </a:solidFill>
          </a:endParaRPr>
        </a:p>
      </dgm:t>
    </dgm:pt>
    <dgm:pt modelId="{221588C4-5C43-418A-9A78-7CE9F8EDD082}" type="parTrans" cxnId="{9CC72F91-C22F-4A36-B7A2-5517DCAF853F}">
      <dgm:prSet/>
      <dgm:spPr/>
      <dgm:t>
        <a:bodyPr/>
        <a:lstStyle/>
        <a:p>
          <a:endParaRPr lang="ru-RU"/>
        </a:p>
      </dgm:t>
    </dgm:pt>
    <dgm:pt modelId="{2E31D18C-B00F-47A4-B31B-0EFBE8DFBB9A}" type="sibTrans" cxnId="{9CC72F91-C22F-4A36-B7A2-5517DCAF853F}">
      <dgm:prSet/>
      <dgm:spPr/>
      <dgm:t>
        <a:bodyPr/>
        <a:lstStyle/>
        <a:p>
          <a:endParaRPr lang="ru-RU"/>
        </a:p>
      </dgm:t>
    </dgm:pt>
    <dgm:pt modelId="{4CDCDDF7-AD8D-4C07-8315-40D2D82E96E9}" type="pres">
      <dgm:prSet presAssocID="{81484925-25D2-449F-811F-B7C0A90B43E5}" presName="linearFlow" presStyleCnt="0">
        <dgm:presLayoutVars>
          <dgm:resizeHandles val="exact"/>
        </dgm:presLayoutVars>
      </dgm:prSet>
      <dgm:spPr/>
    </dgm:pt>
    <dgm:pt modelId="{EE155B58-EF2C-4D6B-AF17-1981A1368DF0}" type="pres">
      <dgm:prSet presAssocID="{8897A115-B042-40FE-AB0D-9F17A1E55829}" presName="node" presStyleLbl="node1" presStyleIdx="0" presStyleCnt="4" custScaleX="296438" custLinFactY="-66172" custLinFactNeighborX="-261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94A67-B652-47EF-B9E5-6FEDF177E0E8}" type="pres">
      <dgm:prSet presAssocID="{FB1A040D-0F00-4DE1-8881-3AE586A3D32B}" presName="sibTrans" presStyleLbl="sibTrans2D1" presStyleIdx="0" presStyleCnt="3" custFlipHor="1" custScaleX="95454"/>
      <dgm:spPr/>
      <dgm:t>
        <a:bodyPr/>
        <a:lstStyle/>
        <a:p>
          <a:endParaRPr lang="ru-RU"/>
        </a:p>
      </dgm:t>
    </dgm:pt>
    <dgm:pt modelId="{7AFB8AAC-1E45-4704-8B54-0470B679087F}" type="pres">
      <dgm:prSet presAssocID="{FB1A040D-0F00-4DE1-8881-3AE586A3D32B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1437BC48-0057-43EE-9C18-9918DC290B12}" type="pres">
      <dgm:prSet presAssocID="{45B321D5-4271-44F1-9C7D-524971B0A096}" presName="node" presStyleLbl="node1" presStyleIdx="1" presStyleCnt="4" custScaleX="118370" custScaleY="137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38BCF0-2BA9-4FD9-9B5A-86AF5D74EA50}" type="pres">
      <dgm:prSet presAssocID="{6C1E21DB-8180-4FBB-9440-E247EBDF13E1}" presName="sibTrans" presStyleLbl="sibTrans2D1" presStyleIdx="1" presStyleCnt="3"/>
      <dgm:spPr/>
      <dgm:t>
        <a:bodyPr/>
        <a:lstStyle/>
        <a:p>
          <a:endParaRPr lang="ru-RU"/>
        </a:p>
      </dgm:t>
    </dgm:pt>
    <dgm:pt modelId="{ED5E950B-7FFF-40A1-9B54-B345E94E7D86}" type="pres">
      <dgm:prSet presAssocID="{6C1E21DB-8180-4FBB-9440-E247EBDF13E1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429C8C6B-4B47-47DE-A92D-D95A7C043616}" type="pres">
      <dgm:prSet presAssocID="{D240CB35-9385-4D9F-B679-557B5870B2AD}" presName="node" presStyleLbl="node1" presStyleIdx="2" presStyleCnt="4" custScaleX="113224" custScaleY="1279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0B01D6-4F9C-476B-973D-060DB803FBAF}" type="pres">
      <dgm:prSet presAssocID="{2E31D18C-B00F-47A4-B31B-0EFBE8DFBB9A}" presName="sibTrans" presStyleLbl="sibTrans2D1" presStyleIdx="2" presStyleCnt="3"/>
      <dgm:spPr/>
      <dgm:t>
        <a:bodyPr/>
        <a:lstStyle/>
        <a:p>
          <a:endParaRPr lang="ru-RU"/>
        </a:p>
      </dgm:t>
    </dgm:pt>
    <dgm:pt modelId="{CD5C5F95-83FE-41DE-B4FF-710179CBF330}" type="pres">
      <dgm:prSet presAssocID="{2E31D18C-B00F-47A4-B31B-0EFBE8DFBB9A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29927EA7-26F7-447A-BA1D-DD184FCC048D}" type="pres">
      <dgm:prSet presAssocID="{06C25444-D2DA-40DF-B14B-D1A3A18F78B6}" presName="node" presStyleLbl="node1" presStyleIdx="3" presStyleCnt="4" custScaleX="108077" custScaleY="139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5CDD79-B986-48C5-9D4E-841EA9B645B6}" type="presOf" srcId="{FB1A040D-0F00-4DE1-8881-3AE586A3D32B}" destId="{7AFB8AAC-1E45-4704-8B54-0470B679087F}" srcOrd="1" destOrd="0" presId="urn:microsoft.com/office/officeart/2005/8/layout/process2"/>
    <dgm:cxn modelId="{FB545484-693E-4C9F-A042-87FEE3C39B06}" type="presOf" srcId="{FB1A040D-0F00-4DE1-8881-3AE586A3D32B}" destId="{46594A67-B652-47EF-B9E5-6FEDF177E0E8}" srcOrd="0" destOrd="0" presId="urn:microsoft.com/office/officeart/2005/8/layout/process2"/>
    <dgm:cxn modelId="{001E000C-EAA6-4B46-A06C-E8BF048ABE91}" type="presOf" srcId="{2E31D18C-B00F-47A4-B31B-0EFBE8DFBB9A}" destId="{F80B01D6-4F9C-476B-973D-060DB803FBAF}" srcOrd="0" destOrd="0" presId="urn:microsoft.com/office/officeart/2005/8/layout/process2"/>
    <dgm:cxn modelId="{5ECA7161-C0DB-430B-8EE1-45037FA9C1BF}" srcId="{81484925-25D2-449F-811F-B7C0A90B43E5}" destId="{06C25444-D2DA-40DF-B14B-D1A3A18F78B6}" srcOrd="3" destOrd="0" parTransId="{9F5021C3-712B-4D7A-88BE-E937C9A2FCAE}" sibTransId="{91DE4C7C-82A9-448B-B09E-63FB8B7C5E9E}"/>
    <dgm:cxn modelId="{9A72E34E-D903-47B0-AB32-B7E9D0F08C78}" srcId="{81484925-25D2-449F-811F-B7C0A90B43E5}" destId="{45B321D5-4271-44F1-9C7D-524971B0A096}" srcOrd="1" destOrd="0" parTransId="{18A39CD1-5C45-4917-A553-C8E668BDED38}" sibTransId="{6C1E21DB-8180-4FBB-9440-E247EBDF13E1}"/>
    <dgm:cxn modelId="{3A11F2E9-1AD1-43A5-8EF2-92F37CB5278D}" type="presOf" srcId="{81484925-25D2-449F-811F-B7C0A90B43E5}" destId="{4CDCDDF7-AD8D-4C07-8315-40D2D82E96E9}" srcOrd="0" destOrd="0" presId="urn:microsoft.com/office/officeart/2005/8/layout/process2"/>
    <dgm:cxn modelId="{9CC72F91-C22F-4A36-B7A2-5517DCAF853F}" srcId="{81484925-25D2-449F-811F-B7C0A90B43E5}" destId="{D240CB35-9385-4D9F-B679-557B5870B2AD}" srcOrd="2" destOrd="0" parTransId="{221588C4-5C43-418A-9A78-7CE9F8EDD082}" sibTransId="{2E31D18C-B00F-47A4-B31B-0EFBE8DFBB9A}"/>
    <dgm:cxn modelId="{31D5989C-F319-4A54-A384-69D3378816D1}" type="presOf" srcId="{2E31D18C-B00F-47A4-B31B-0EFBE8DFBB9A}" destId="{CD5C5F95-83FE-41DE-B4FF-710179CBF330}" srcOrd="1" destOrd="0" presId="urn:microsoft.com/office/officeart/2005/8/layout/process2"/>
    <dgm:cxn modelId="{2944A5A8-D1CD-4EE8-9309-2C5B18345E2C}" type="presOf" srcId="{45B321D5-4271-44F1-9C7D-524971B0A096}" destId="{1437BC48-0057-43EE-9C18-9918DC290B12}" srcOrd="0" destOrd="0" presId="urn:microsoft.com/office/officeart/2005/8/layout/process2"/>
    <dgm:cxn modelId="{906328AE-618F-481C-8768-B4D67DFD4A17}" type="presOf" srcId="{8897A115-B042-40FE-AB0D-9F17A1E55829}" destId="{EE155B58-EF2C-4D6B-AF17-1981A1368DF0}" srcOrd="0" destOrd="0" presId="urn:microsoft.com/office/officeart/2005/8/layout/process2"/>
    <dgm:cxn modelId="{1AF79C19-3A2E-472D-B9B4-06BE269E1C57}" srcId="{81484925-25D2-449F-811F-B7C0A90B43E5}" destId="{8897A115-B042-40FE-AB0D-9F17A1E55829}" srcOrd="0" destOrd="0" parTransId="{1D230F9C-BAC8-47E6-9526-1A2236EAF1BD}" sibTransId="{FB1A040D-0F00-4DE1-8881-3AE586A3D32B}"/>
    <dgm:cxn modelId="{249F4CD6-DEE3-4CAE-8C35-AB3EFF702853}" type="presOf" srcId="{6C1E21DB-8180-4FBB-9440-E247EBDF13E1}" destId="{C038BCF0-2BA9-4FD9-9B5A-86AF5D74EA50}" srcOrd="0" destOrd="0" presId="urn:microsoft.com/office/officeart/2005/8/layout/process2"/>
    <dgm:cxn modelId="{1CF938BC-E407-42BD-B51A-D9AF2026F936}" type="presOf" srcId="{D240CB35-9385-4D9F-B679-557B5870B2AD}" destId="{429C8C6B-4B47-47DE-A92D-D95A7C043616}" srcOrd="0" destOrd="0" presId="urn:microsoft.com/office/officeart/2005/8/layout/process2"/>
    <dgm:cxn modelId="{69302614-9FC5-47BF-9793-DA399929B321}" type="presOf" srcId="{6C1E21DB-8180-4FBB-9440-E247EBDF13E1}" destId="{ED5E950B-7FFF-40A1-9B54-B345E94E7D86}" srcOrd="1" destOrd="0" presId="urn:microsoft.com/office/officeart/2005/8/layout/process2"/>
    <dgm:cxn modelId="{C4F18925-9C05-4504-8A45-B7037CBB082D}" type="presOf" srcId="{06C25444-D2DA-40DF-B14B-D1A3A18F78B6}" destId="{29927EA7-26F7-447A-BA1D-DD184FCC048D}" srcOrd="0" destOrd="0" presId="urn:microsoft.com/office/officeart/2005/8/layout/process2"/>
    <dgm:cxn modelId="{9A2F92A9-D314-480C-B832-73D17B262FEC}" type="presParOf" srcId="{4CDCDDF7-AD8D-4C07-8315-40D2D82E96E9}" destId="{EE155B58-EF2C-4D6B-AF17-1981A1368DF0}" srcOrd="0" destOrd="0" presId="urn:microsoft.com/office/officeart/2005/8/layout/process2"/>
    <dgm:cxn modelId="{CA7DEC54-9477-44C7-A9BE-8F5FCF28D626}" type="presParOf" srcId="{4CDCDDF7-AD8D-4C07-8315-40D2D82E96E9}" destId="{46594A67-B652-47EF-B9E5-6FEDF177E0E8}" srcOrd="1" destOrd="0" presId="urn:microsoft.com/office/officeart/2005/8/layout/process2"/>
    <dgm:cxn modelId="{2E8DCC4F-7480-46B1-B690-C290BEB7DB30}" type="presParOf" srcId="{46594A67-B652-47EF-B9E5-6FEDF177E0E8}" destId="{7AFB8AAC-1E45-4704-8B54-0470B679087F}" srcOrd="0" destOrd="0" presId="urn:microsoft.com/office/officeart/2005/8/layout/process2"/>
    <dgm:cxn modelId="{2941C8E6-9D1B-4FD3-AC25-3C7C2E1D3615}" type="presParOf" srcId="{4CDCDDF7-AD8D-4C07-8315-40D2D82E96E9}" destId="{1437BC48-0057-43EE-9C18-9918DC290B12}" srcOrd="2" destOrd="0" presId="urn:microsoft.com/office/officeart/2005/8/layout/process2"/>
    <dgm:cxn modelId="{96B9D92E-E71E-4EB4-9F1A-858ACBE9E448}" type="presParOf" srcId="{4CDCDDF7-AD8D-4C07-8315-40D2D82E96E9}" destId="{C038BCF0-2BA9-4FD9-9B5A-86AF5D74EA50}" srcOrd="3" destOrd="0" presId="urn:microsoft.com/office/officeart/2005/8/layout/process2"/>
    <dgm:cxn modelId="{4604481B-066D-42B5-9723-0155A554109E}" type="presParOf" srcId="{C038BCF0-2BA9-4FD9-9B5A-86AF5D74EA50}" destId="{ED5E950B-7FFF-40A1-9B54-B345E94E7D86}" srcOrd="0" destOrd="0" presId="urn:microsoft.com/office/officeart/2005/8/layout/process2"/>
    <dgm:cxn modelId="{C3ADC5C5-A214-4CA8-AA2E-BD72699C924C}" type="presParOf" srcId="{4CDCDDF7-AD8D-4C07-8315-40D2D82E96E9}" destId="{429C8C6B-4B47-47DE-A92D-D95A7C043616}" srcOrd="4" destOrd="0" presId="urn:microsoft.com/office/officeart/2005/8/layout/process2"/>
    <dgm:cxn modelId="{06568CDC-DE8A-4F6F-B50F-C223700FBEE5}" type="presParOf" srcId="{4CDCDDF7-AD8D-4C07-8315-40D2D82E96E9}" destId="{F80B01D6-4F9C-476B-973D-060DB803FBAF}" srcOrd="5" destOrd="0" presId="urn:microsoft.com/office/officeart/2005/8/layout/process2"/>
    <dgm:cxn modelId="{ADBFF9EB-769D-4613-B1E2-868609B39DE1}" type="presParOf" srcId="{F80B01D6-4F9C-476B-973D-060DB803FBAF}" destId="{CD5C5F95-83FE-41DE-B4FF-710179CBF330}" srcOrd="0" destOrd="0" presId="urn:microsoft.com/office/officeart/2005/8/layout/process2"/>
    <dgm:cxn modelId="{7BCD1143-43F8-401E-9B32-8EA9EDBEB4FC}" type="presParOf" srcId="{4CDCDDF7-AD8D-4C07-8315-40D2D82E96E9}" destId="{29927EA7-26F7-447A-BA1D-DD184FCC048D}" srcOrd="6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66417-CBBC-4628-91FE-C5233E716CF3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CD4167-6426-48D4-9A57-11008DEF0D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Мнемотехника как развитие речи в детском саду</a:t>
            </a:r>
            <a:endParaRPr lang="ru-RU" sz="4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endParaRPr lang="ru-RU" b="1" dirty="0" smtClean="0">
              <a:solidFill>
                <a:srgbClr val="002060"/>
              </a:solidFill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воспитатель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 «Детский сад 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«Светлячок»</a:t>
            </a:r>
          </a:p>
          <a:p>
            <a:pPr algn="r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Шагиева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Л.И.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/>
              <a:t>Для дошкольников старшей группы</a:t>
            </a:r>
            <a:br>
              <a:rPr lang="ru-RU"/>
            </a:br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928670"/>
            <a:ext cx="3929090" cy="5097467"/>
          </a:xfrm>
        </p:spPr>
      </p:pic>
      <p:pic>
        <p:nvPicPr>
          <p:cNvPr id="5" name="Рисунок 4" descr="чтение по схем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000108"/>
            <a:ext cx="425766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Педагоги от родителей часто слышат такие слова – «У нас стихи не запоминаются!!! Не может быстро запомнить текст, путается в строчках, переставляет слова местами».</a:t>
            </a: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0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0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428605"/>
          <a:ext cx="8229600" cy="5834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22145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5954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240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" name="Picture 48" descr="оплата за конкурс МБДОУ №72_00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9" descr="оплата за конкурс МБДОУ №72_00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571480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0" descr="оплата за конкурс МБДОУ №72_0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571480"/>
            <a:ext cx="264320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1" descr="оплата за конкурс МБДОУ №72_000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2643182"/>
            <a:ext cx="271464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2" descr="оплата за конкурс МБДОУ №72_000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2643182"/>
            <a:ext cx="26432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3" descr="оплата за конкурс МБДОУ №72_000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2643182"/>
            <a:ext cx="264320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4" descr="оплата за конкурс МБДОУ №72_000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4429132"/>
            <a:ext cx="2714644" cy="1954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5" descr="оплата за конкурс МБДОУ №72_000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14678" y="4500570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6" descr="оплата за конкурс МБДОУ №7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29322" y="4500570"/>
            <a:ext cx="271464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Заучивание </a:t>
            </a:r>
            <a:r>
              <a:rPr lang="ru-RU" sz="38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чистоговорок</a:t>
            </a:r>
            <a:r>
              <a:rPr lang="ru-RU" sz="3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8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потешек</a:t>
            </a:r>
            <a:endParaRPr lang="ru-RU" sz="3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31119"/>
            <a:ext cx="3990109" cy="272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00438"/>
            <a:ext cx="38354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Расскажи сказку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kolobok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397475">
            <a:off x="486852" y="1688027"/>
            <a:ext cx="4087797" cy="4525963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69356">
            <a:off x="4914964" y="1713930"/>
            <a:ext cx="3643338" cy="46497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Алгоритм «фрукты и овощи»</a:t>
            </a:r>
            <a:endParaRPr lang="ru-RU" dirty="0"/>
          </a:p>
        </p:txBody>
      </p:sp>
      <p:pic>
        <p:nvPicPr>
          <p:cNvPr id="9" name="Содержимое 8" descr="Без названия (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428736"/>
            <a:ext cx="8001055" cy="478634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Расскажи-ка</a:t>
            </a:r>
            <a:endParaRPr lang="ru-RU" dirty="0"/>
          </a:p>
        </p:txBody>
      </p:sp>
      <p:pic>
        <p:nvPicPr>
          <p:cNvPr id="4" name="Содержимое 3" descr="Без названия (3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3929090" cy="2857520"/>
          </a:xfrm>
        </p:spPr>
      </p:pic>
      <p:pic>
        <p:nvPicPr>
          <p:cNvPr id="5" name="Рисунок 4" descr="44e48e38b3c6bdd4e5e226fe4416ea89--environm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357430"/>
            <a:ext cx="4500594" cy="3805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  <a:tabLst>
                <a:tab pos="457200" algn="l"/>
              </a:tabLst>
            </a:pPr>
            <a:r>
              <a:rPr lang="ru-RU" altLang="ru-RU" dirty="0" smtClean="0"/>
              <a:t>- у детей увеличивается круг знаний об окружающем мире; </a:t>
            </a:r>
          </a:p>
          <a:p>
            <a:pPr>
              <a:buNone/>
              <a:tabLst>
                <a:tab pos="457200" algn="l"/>
              </a:tabLst>
            </a:pPr>
            <a:r>
              <a:rPr lang="ru-RU" altLang="ru-RU" dirty="0" smtClean="0"/>
              <a:t>- появляется желание пересказывать тексты, придумывать интересные истории; </a:t>
            </a:r>
          </a:p>
          <a:p>
            <a:pPr>
              <a:buNone/>
              <a:tabLst>
                <a:tab pos="457200" algn="l"/>
              </a:tabLst>
            </a:pPr>
            <a:r>
              <a:rPr lang="ru-RU" altLang="ru-RU" dirty="0" smtClean="0"/>
              <a:t>- появляется интерес к заучиванию стихов и </a:t>
            </a:r>
            <a:r>
              <a:rPr lang="ru-RU" altLang="ru-RU" dirty="0" err="1" smtClean="0"/>
              <a:t>потешек</a:t>
            </a:r>
            <a:r>
              <a:rPr lang="ru-RU" altLang="ru-RU" dirty="0" smtClean="0"/>
              <a:t>; </a:t>
            </a:r>
          </a:p>
          <a:p>
            <a:pPr>
              <a:buNone/>
              <a:tabLst>
                <a:tab pos="457200" algn="l"/>
              </a:tabLst>
            </a:pPr>
            <a:r>
              <a:rPr lang="ru-RU" altLang="ru-RU" dirty="0" smtClean="0"/>
              <a:t>- словарный запас выходит на более высокий уровень; </a:t>
            </a:r>
          </a:p>
          <a:p>
            <a:pPr>
              <a:buNone/>
              <a:tabLst>
                <a:tab pos="457200" algn="l"/>
              </a:tabLst>
            </a:pPr>
            <a:r>
              <a:rPr lang="ru-RU" altLang="ru-RU" dirty="0" smtClean="0"/>
              <a:t>- дети преодолевают робость, застенчивость, учатся свободно держаться перед аудиторией.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229600" cy="228601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«Учите ребенка каким-нибудь неизвестным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ему пяти словам – он будет долго и напрасно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мучиться, но свяжите двадцать таких слов</a:t>
            </a:r>
          </a:p>
          <a:p>
            <a:pPr algn="just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картинками, и он их усвоит на лету».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К. Д. Ушинский</a:t>
            </a:r>
            <a:endParaRPr lang="ru-RU" dirty="0"/>
          </a:p>
        </p:txBody>
      </p:sp>
      <p:pic>
        <p:nvPicPr>
          <p:cNvPr id="4" name="Рисунок 3" descr="ushinskiy-detskie-skazk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3071810"/>
            <a:ext cx="3071834" cy="3238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/>
              <a:t>Что же такое мнемотехника?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 smtClean="0"/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Мнемотехника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– это система методов и приемов, обеспечивающих эффективное запоминание, успешное освоение детьми знаний об особенностях объектов природы, об окружающем мире, эффективное запоминание структуры рассказа, сохранение и воспроизведение информации, и конечно развитие речи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дает мнемотехника?</a:t>
            </a: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Расширяется не только словарный запас, но и знания об окружающем мире.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Появляется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желание пересказывать — ребенок понимает, что это совсем не трудно.</a:t>
            </a: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Заучивание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стихов превращается в игру, которая очень нравится детям.</a:t>
            </a: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Это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является одним из эффективных способов развития речи дошкольников.</a:t>
            </a: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Развивается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мелкая моторика рук.</a:t>
            </a:r>
          </a:p>
          <a:p>
            <a:pPr marL="0" indent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любая работа, мнемотехника строится от простого к сложному.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 названия (4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1149232">
            <a:off x="5364916" y="673748"/>
            <a:ext cx="3384806" cy="5395920"/>
          </a:xfrm>
        </p:spPr>
      </p:pic>
      <p:pic>
        <p:nvPicPr>
          <p:cNvPr id="5" name="Рисунок 4" descr="a6a7a90f9_872x32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14444">
            <a:off x="406964" y="680343"/>
            <a:ext cx="4794539" cy="400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357166"/>
          <a:ext cx="8229600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младшей дошкольной группе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algoritm_odevaniya_v_detskom_sadu_2_1109395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357298"/>
            <a:ext cx="4500594" cy="2857520"/>
          </a:xfrm>
        </p:spPr>
      </p:pic>
      <p:pic>
        <p:nvPicPr>
          <p:cNvPr id="5" name="Рисунок 4" descr="algoritmumivaniya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428868"/>
            <a:ext cx="4119568" cy="38576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428604"/>
            <a:ext cx="8215370" cy="56975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Для ребят средней возрастной группы в детском саду</a:t>
            </a:r>
            <a:endParaRPr lang="ru-RU" dirty="0"/>
          </a:p>
        </p:txBody>
      </p:sp>
      <p:pic>
        <p:nvPicPr>
          <p:cNvPr id="5" name="Содержимое 4" descr="img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400813">
            <a:off x="4857752" y="2500306"/>
            <a:ext cx="3643306" cy="3761597"/>
          </a:xfrm>
        </p:spPr>
      </p:pic>
      <p:pic>
        <p:nvPicPr>
          <p:cNvPr id="4" name="Рисунок 3" descr="20191124_1741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769535">
            <a:off x="544367" y="1424541"/>
            <a:ext cx="4592010" cy="4643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236</TotalTime>
  <Words>296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Мнемотехника как развитие речи в детском саду</vt:lpstr>
      <vt:lpstr>Слайд 2</vt:lpstr>
      <vt:lpstr>Слайд 3</vt:lpstr>
      <vt:lpstr>Слайд 4</vt:lpstr>
      <vt:lpstr>Слайд 5</vt:lpstr>
      <vt:lpstr>Слайд 6</vt:lpstr>
      <vt:lpstr> Для детей  в младшей дошкольной группе </vt:lpstr>
      <vt:lpstr>Слайд 8</vt:lpstr>
      <vt:lpstr>Для ребят средней возрастной группы в детском саду</vt:lpstr>
      <vt:lpstr>Для дошкольников старшей группы </vt:lpstr>
      <vt:lpstr>Слайд 11</vt:lpstr>
      <vt:lpstr>Слайд 12</vt:lpstr>
      <vt:lpstr>Заучивание чистоговорок, потешек</vt:lpstr>
      <vt:lpstr>Расскажи сказку</vt:lpstr>
      <vt:lpstr>Алгоритм «фрукты и овощи»</vt:lpstr>
      <vt:lpstr>Расскажи-ка</vt:lpstr>
      <vt:lpstr>Результаты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ДЮСШ</dc:creator>
  <cp:lastModifiedBy>ДЮСШ</cp:lastModifiedBy>
  <cp:revision>29</cp:revision>
  <dcterms:created xsi:type="dcterms:W3CDTF">2019-10-29T09:12:50Z</dcterms:created>
  <dcterms:modified xsi:type="dcterms:W3CDTF">2019-11-26T15:25:38Z</dcterms:modified>
</cp:coreProperties>
</file>