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4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53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6" y="0"/>
            <a:ext cx="9144000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275856" y="1988840"/>
            <a:ext cx="2993127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9600" dirty="0" smtClean="0">
                <a:latin typeface="Monotype Corsiva" panose="03010101010201010101" pitchFamily="66" charset="0"/>
              </a:rPr>
              <a:t>Пасха</a:t>
            </a:r>
            <a:endParaRPr lang="ru-RU" sz="9600" dirty="0">
              <a:latin typeface="Monotype Corsiva" panose="03010101010201010101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99992" y="522920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r" fontAlgn="base">
              <a:spcBef>
                <a:spcPct val="0"/>
              </a:spcBef>
              <a:spcAft>
                <a:spcPct val="0"/>
              </a:spcAft>
              <a:tabLst>
                <a:tab pos="2489200" algn="l"/>
              </a:tabLs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Воспитатель </a:t>
            </a:r>
            <a:r>
              <a:rPr lang="ru-RU" dirty="0" smtClean="0"/>
              <a:t>МБДОУ </a:t>
            </a:r>
            <a:r>
              <a:rPr lang="ru-RU" dirty="0"/>
              <a:t>«Д/с № 14 «Сказка</a:t>
            </a:r>
            <a:r>
              <a:rPr lang="ru-RU" dirty="0" smtClean="0"/>
              <a:t>», г. Верхний Уфалей: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 lvl="0" algn="r" fontAlgn="base">
              <a:spcBef>
                <a:spcPct val="0"/>
              </a:spcBef>
              <a:spcAft>
                <a:spcPct val="0"/>
              </a:spcAft>
              <a:tabLst>
                <a:tab pos="2489200" algn="l"/>
              </a:tabLst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Швецова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Альбина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Анваровна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115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9234" y="4365104"/>
            <a:ext cx="8707262" cy="1143000"/>
          </a:xfrm>
        </p:spPr>
        <p:txBody>
          <a:bodyPr/>
          <a:lstStyle/>
          <a:p>
            <a:pPr marL="0" indent="0" algn="ctr">
              <a:tabLst>
                <a:tab pos="269875" algn="l"/>
              </a:tabLst>
            </a:pPr>
            <a:r>
              <a:rPr lang="ru-RU" sz="2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  <a:ea typeface="Calibri"/>
                <a:cs typeface="Times New Roman" panose="02020603050405020304" pitchFamily="18" charset="0"/>
              </a:rPr>
              <a:t>В христианском календаре самый главный праздник – </a:t>
            </a: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  <a:ea typeface="Calibri"/>
                <a:cs typeface="Times New Roman" panose="02020603050405020304" pitchFamily="18" charset="0"/>
              </a:rPr>
              <a:t>Пасха. </a:t>
            </a: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Праздник </a:t>
            </a:r>
            <a:r>
              <a:rPr lang="ru-RU" sz="2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Пасхи существовал ещё у древних евреев и праздновался в память исхода, избавления евреев из египетского плена. Само слово "Пасха" в переводе с древнееврейского означает "Исход", "Переход". </a:t>
            </a: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  <a:ea typeface="Calibri"/>
                <a:cs typeface="Times New Roman" panose="02020603050405020304" pitchFamily="18" charset="0"/>
              </a:rPr>
              <a:t>. </a:t>
            </a:r>
            <a:r>
              <a:rPr lang="ru-RU" sz="2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  <a:ea typeface="Calibri"/>
                <a:cs typeface="Times New Roman" panose="02020603050405020304" pitchFamily="18" charset="0"/>
              </a:rPr>
              <a:t/>
            </a:r>
            <a:br>
              <a:rPr lang="ru-RU" sz="2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  <a:ea typeface="Calibri"/>
                <a:cs typeface="Times New Roman" panose="02020603050405020304" pitchFamily="18" charset="0"/>
              </a:rPr>
            </a:br>
            <a:endParaRPr lang="ru-RU" sz="2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anose="03010101010201010101" pitchFamily="66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04664"/>
            <a:ext cx="5441776" cy="3722175"/>
          </a:xfrm>
        </p:spPr>
      </p:pic>
    </p:spTree>
    <p:extLst>
      <p:ext uri="{BB962C8B-B14F-4D97-AF65-F5344CB8AC3E}">
        <p14:creationId xmlns:p14="http://schemas.microsoft.com/office/powerpoint/2010/main" val="37384643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372168"/>
            <a:ext cx="8424936" cy="1143000"/>
          </a:xfrm>
        </p:spPr>
        <p:txBody>
          <a:bodyPr/>
          <a:lstStyle/>
          <a:p>
            <a:pPr marL="0" indent="0" algn="ctr"/>
            <a:r>
              <a:rPr lang="ru-RU" sz="2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Но в христианстве Пасха приобретает иное значение - это день Воскресения Христа из мёртвых, день победы света над тьмой, жизни над смертью. Древнееврейский смысл "перехода" сохраняется как переход из смерти в жизнь, от земли к небу. 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260648"/>
            <a:ext cx="5065571" cy="3799179"/>
          </a:xfrm>
        </p:spPr>
      </p:pic>
    </p:spTree>
    <p:extLst>
      <p:ext uri="{BB962C8B-B14F-4D97-AF65-F5344CB8AC3E}">
        <p14:creationId xmlns:p14="http://schemas.microsoft.com/office/powerpoint/2010/main" val="32747664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372168"/>
            <a:ext cx="7992887" cy="1143000"/>
          </a:xfrm>
        </p:spPr>
        <p:txBody>
          <a:bodyPr/>
          <a:lstStyle/>
          <a:p>
            <a:r>
              <a:rPr lang="ru-RU" sz="2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С праздником Пасхи на Руси связано много народных обычаев. Самым, пожалуй, популярным из них</a:t>
            </a: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, </a:t>
            </a:r>
            <a:r>
              <a:rPr lang="ru-RU" sz="2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был обычай крашения яиц</a:t>
            </a:r>
            <a:r>
              <a:rPr lang="ru-RU" sz="2800" dirty="0">
                <a:latin typeface="Monotype Corsiva" panose="03010101010201010101" pitchFamily="66" charset="0"/>
              </a:rPr>
              <a:t>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7442" y="388952"/>
            <a:ext cx="5176845" cy="3817924"/>
          </a:xfrm>
        </p:spPr>
      </p:pic>
    </p:spTree>
    <p:extLst>
      <p:ext uri="{BB962C8B-B14F-4D97-AF65-F5344CB8AC3E}">
        <p14:creationId xmlns:p14="http://schemas.microsoft.com/office/powerpoint/2010/main" val="15501852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7017" y="3140968"/>
            <a:ext cx="8856983" cy="1143000"/>
          </a:xfrm>
        </p:spPr>
        <p:txBody>
          <a:bodyPr/>
          <a:lstStyle/>
          <a:p>
            <a:pPr algn="ctr"/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  <a:ea typeface="Calibri"/>
                <a:cs typeface="Times New Roman"/>
              </a:rPr>
              <a:t>Этот обычай пришел </a:t>
            </a:r>
            <a:r>
              <a:rPr lang="ru-RU" sz="2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  <a:ea typeface="Calibri"/>
                <a:cs typeface="Times New Roman"/>
              </a:rPr>
              <a:t>вот откуда: на Пасху к римскому императору Тиберию пришла Мария Магдалина с благой вестью: « Христос воскрес!»- сообщила она и преподнесла в дар императору куриное яйцо. Император рассмеялся и сказал, что скорее яйцо станет красным, чем он поверит в это. И на глазах у изумленной публики белое яйцо в руках Марии Магдалины стало красным! Когда Тиберий это увидел, он был поражен и ответил: «Воистину воскрес!».</a:t>
            </a:r>
            <a:br>
              <a:rPr lang="ru-RU" sz="2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  <a:ea typeface="Calibri"/>
                <a:cs typeface="Times New Roman"/>
              </a:rPr>
            </a:br>
            <a:endParaRPr lang="ru-RU" sz="2800" dirty="0">
              <a:latin typeface="Monotype Corsiva" panose="03010101010201010101" pitchFamily="66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04664"/>
            <a:ext cx="3409246" cy="2556935"/>
          </a:xfrm>
        </p:spPr>
      </p:pic>
    </p:spTree>
    <p:extLst>
      <p:ext uri="{BB962C8B-B14F-4D97-AF65-F5344CB8AC3E}">
        <p14:creationId xmlns:p14="http://schemas.microsoft.com/office/powerpoint/2010/main" val="40784004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4365104"/>
            <a:ext cx="8280920" cy="1143000"/>
          </a:xfrm>
        </p:spPr>
        <p:txBody>
          <a:bodyPr/>
          <a:lstStyle/>
          <a:p>
            <a:pPr marL="0" indent="0"/>
            <a:r>
              <a:rPr lang="ru-RU" sz="2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Обычай этот восходит к древним представлениям о яйце как о символе жизни и </a:t>
            </a: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рождения.  И с тех пор яйца </a:t>
            </a:r>
            <a:r>
              <a:rPr lang="ru-RU" sz="2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красят </a:t>
            </a: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и </a:t>
            </a:r>
            <a:r>
              <a:rPr lang="ru-RU" sz="2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дарят со словами: «Христос воскресе!» В ответ следует сказать: «Воистину воскресе!» — и расцеловаться в знак всепрощения и любви к близким.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404664"/>
            <a:ext cx="6272697" cy="3528392"/>
          </a:xfrm>
        </p:spPr>
      </p:pic>
    </p:spTree>
    <p:extLst>
      <p:ext uri="{BB962C8B-B14F-4D97-AF65-F5344CB8AC3E}">
        <p14:creationId xmlns:p14="http://schemas.microsoft.com/office/powerpoint/2010/main" val="303893630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05064"/>
            <a:ext cx="8640959" cy="1143000"/>
          </a:xfrm>
        </p:spPr>
        <p:txBody>
          <a:bodyPr/>
          <a:lstStyle/>
          <a:p>
            <a:pPr marL="0" indent="0"/>
            <a:r>
              <a:rPr lang="ru-RU" sz="2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Яйцо есть также и образ мира, образ вселенной. Таким же традиционным угощением в день Пасхи является пшеничный кулич и "сырная” (творожная) пасха. Некоторые считают, что кулич должен символизировать гору Голгофу, место крестной муки Христа. Творожная же "пасха" восходит к овечьему сыру, обычной еде палестинских пастухов.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260648"/>
            <a:ext cx="6177843" cy="3475037"/>
          </a:xfrm>
        </p:spPr>
      </p:pic>
    </p:spTree>
    <p:extLst>
      <p:ext uri="{BB962C8B-B14F-4D97-AF65-F5344CB8AC3E}">
        <p14:creationId xmlns:p14="http://schemas.microsoft.com/office/powerpoint/2010/main" val="38836819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9" y="4372168"/>
            <a:ext cx="7622232" cy="1143000"/>
          </a:xfrm>
        </p:spPr>
        <p:txBody>
          <a:bodyPr/>
          <a:lstStyle/>
          <a:p>
            <a:r>
              <a:rPr lang="ru-RU" sz="2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Подобно Тождеству, на Пасху посещают соседей и родственников с поздравительными песнями, которые называют </a:t>
            </a:r>
            <a:r>
              <a:rPr lang="ru-RU" sz="2800" dirty="0" err="1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великоденными</a:t>
            </a:r>
            <a:r>
              <a:rPr lang="ru-RU" sz="2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 песнями.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548680"/>
            <a:ext cx="5292080" cy="3501593"/>
          </a:xfrm>
        </p:spPr>
      </p:pic>
    </p:spTree>
    <p:extLst>
      <p:ext uri="{BB962C8B-B14F-4D97-AF65-F5344CB8AC3E}">
        <p14:creationId xmlns:p14="http://schemas.microsoft.com/office/powerpoint/2010/main" val="38315913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4869160"/>
            <a:ext cx="7334200" cy="1143000"/>
          </a:xfrm>
        </p:spPr>
        <p:txBody>
          <a:bodyPr/>
          <a:lstStyle/>
          <a:p>
            <a:pPr marL="0" indent="0"/>
            <a:r>
              <a:rPr lang="ru-RU" sz="2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anose="03010101010201010101" pitchFamily="66" charset="0"/>
              </a:rPr>
              <a:t>В первобытном языческом понимании праздник Пасхи есть праздник окончательной победы солнца над силами тьмы, холода, смерти, праздник торжества весны.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1800" y="116632"/>
            <a:ext cx="3435835" cy="47266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575792278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291</TotalTime>
  <Words>359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Воздушный поток</vt:lpstr>
      <vt:lpstr>Презентация PowerPoint</vt:lpstr>
      <vt:lpstr>В христианском календаре самый главный праздник – Пасха. Праздник Пасхи существовал ещё у древних евреев и праздновался в память исхода, избавления евреев из египетского плена. Само слово "Пасха" в переводе с древнееврейского означает "Исход", "Переход". .  </vt:lpstr>
      <vt:lpstr>Но в христианстве Пасха приобретает иное значение - это день Воскресения Христа из мёртвых, день победы света над тьмой, жизни над смертью. Древнееврейский смысл "перехода" сохраняется как переход из смерти в жизнь, от земли к небу. </vt:lpstr>
      <vt:lpstr>С праздником Пасхи на Руси связано много народных обычаев. Самым, пожалуй, популярным из них, был обычай крашения яиц.</vt:lpstr>
      <vt:lpstr>Этот обычай пришел вот откуда: на Пасху к римскому императору Тиберию пришла Мария Магдалина с благой вестью: « Христос воскрес!»- сообщила она и преподнесла в дар императору куриное яйцо. Император рассмеялся и сказал, что скорее яйцо станет красным, чем он поверит в это. И на глазах у изумленной публики белое яйцо в руках Марии Магдалины стало красным! Когда Тиберий это увидел, он был поражен и ответил: «Воистину воскрес!». </vt:lpstr>
      <vt:lpstr>Обычай этот восходит к древним представлениям о яйце как о символе жизни и рождения.  И с тех пор яйца красят и дарят со словами: «Христос воскресе!» В ответ следует сказать: «Воистину воскресе!» — и расцеловаться в знак всепрощения и любви к близким.</vt:lpstr>
      <vt:lpstr>Яйцо есть также и образ мира, образ вселенной. Таким же традиционным угощением в день Пасхи является пшеничный кулич и "сырная” (творожная) пасха. Некоторые считают, что кулич должен символизировать гору Голгофу, место крестной муки Христа. Творожная же "пасха" восходит к овечьему сыру, обычной еде палестинских пастухов.</vt:lpstr>
      <vt:lpstr>Подобно Тождеству, на Пасху посещают соседей и родственников с поздравительными песнями, которые называют великоденными песнями.</vt:lpstr>
      <vt:lpstr>В первобытном языческом понимании праздник Пасхи есть праздник окончательной победы солнца над силами тьмы, холода, смерти, праздник торжества весны.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Швецов</dc:creator>
  <cp:lastModifiedBy>Альбина Швецова</cp:lastModifiedBy>
  <cp:revision>13</cp:revision>
  <dcterms:created xsi:type="dcterms:W3CDTF">2018-05-08T05:30:55Z</dcterms:created>
  <dcterms:modified xsi:type="dcterms:W3CDTF">2020-09-18T07:03:49Z</dcterms:modified>
</cp:coreProperties>
</file>