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257" r:id="rId3"/>
    <p:sldId id="258" r:id="rId4"/>
    <p:sldId id="259" r:id="rId5"/>
    <p:sldId id="265" r:id="rId6"/>
    <p:sldId id="266" r:id="rId7"/>
    <p:sldId id="267" r:id="rId8"/>
    <p:sldId id="268" r:id="rId9"/>
    <p:sldId id="260" r:id="rId10"/>
    <p:sldId id="261" r:id="rId11"/>
    <p:sldId id="262" r:id="rId12"/>
    <p:sldId id="263" r:id="rId13"/>
    <p:sldId id="271" r:id="rId14"/>
    <p:sldId id="273" r:id="rId15"/>
    <p:sldId id="275" r:id="rId16"/>
    <p:sldId id="276" r:id="rId17"/>
    <p:sldId id="274" r:id="rId18"/>
    <p:sldId id="277" r:id="rId19"/>
    <p:sldId id="278" r:id="rId20"/>
    <p:sldId id="279" r:id="rId21"/>
    <p:sldId id="264" r:id="rId22"/>
    <p:sldId id="269" r:id="rId23"/>
    <p:sldId id="281" r:id="rId24"/>
  </p:sldIdLst>
  <p:sldSz cx="12192000" cy="6858000"/>
  <p:notesSz cx="6797675" cy="9929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115" d="100"/>
          <a:sy n="115" d="100"/>
        </p:scale>
        <p:origin x="318"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noEditPoints="1"/>
          </p:cNvSpPr>
          <p:nvPr>
            <p:ph type="hdr" sz="quarter"/>
          </p:nvPr>
        </p:nvSpPr>
        <p:spPr>
          <a:xfrm>
            <a:off x="0" y="0"/>
            <a:ext cx="2945659" cy="496491"/>
          </a:xfrm>
          <a:prstGeom prst="rect">
            <a:avLst/>
          </a:prstGeom>
        </p:spPr>
        <p:txBody>
          <a:bodyPr vert="horz" lIns="91440" tIns="45720" rIns="91440" bIns="45720" rtlCol="0"/>
          <a:lstStyle>
            <a:lvl1pPr algn="l">
              <a:defRPr sz="1200"/>
            </a:lvl1pPr>
          </a:lstStyle>
          <a:p>
            <a:endParaRPr/>
          </a:p>
          <a:p>
            <a:endParaRPr lang="en-US"/>
          </a:p>
        </p:txBody>
      </p:sp>
      <p:sp>
        <p:nvSpPr>
          <p:cNvPr id="3" name="Заполнитель даты 2"/>
          <p:cNvSpPr>
            <a:spLocks noGrp="1" noEditPoints="1"/>
          </p:cNvSpPr>
          <p:nvPr>
            <p:ph type="dt" idx="1"/>
          </p:nvPr>
        </p:nvSpPr>
        <p:spPr>
          <a:xfrm>
            <a:off x="3850443" y="0"/>
            <a:ext cx="2945659" cy="496491"/>
          </a:xfrm>
          <a:prstGeom prst="rect">
            <a:avLst/>
          </a:prstGeom>
        </p:spPr>
        <p:txBody>
          <a:bodyPr vert="horz" lIns="91440" tIns="45720" rIns="91440" bIns="45720" rtlCol="0"/>
          <a:lstStyle>
            <a:lvl1pPr algn="r">
              <a:defRPr sz="1200"/>
            </a:lvl1pPr>
          </a:lstStyle>
          <a:p>
            <a:endParaRPr/>
          </a:p>
          <a:p>
            <a:r>
              <a:rPr lang="en-US" smtClean="0"/>
              <a:t>*</a:t>
            </a:r>
            <a:endParaRPr lang="en-US"/>
          </a:p>
        </p:txBody>
      </p:sp>
      <p:sp>
        <p:nvSpPr>
          <p:cNvPr id="4" name="Заполнитель изображения слайда 3"/>
          <p:cNvSpPr>
            <a:spLocks noGrp="1" noRot="1" noChangeAspect="1" noEditPoints="1"/>
          </p:cNvSpPr>
          <p:nvPr>
            <p:ph type="sldImg" idx="2"/>
          </p:nvPr>
        </p:nvSpPr>
        <p:spPr>
          <a:xfrm>
            <a:off x="88900" y="744538"/>
            <a:ext cx="6619875" cy="3724275"/>
          </a:xfrm>
          <a:prstGeom prst="rect">
            <a:avLst/>
          </a:prstGeom>
          <a:noFill/>
          <a:ln w="12700">
            <a:solidFill>
              <a:prstClr val="black"/>
            </a:solidFill>
          </a:ln>
        </p:spPr>
        <p:txBody>
          <a:bodyPr vert="horz" lIns="91440" tIns="45720" rIns="91440" bIns="45720" rtlCol="0" anchor="ctr"/>
          <a:lstStyle/>
          <a:p>
            <a:endParaRPr/>
          </a:p>
          <a:p>
            <a:endParaRPr lang="en-US"/>
          </a:p>
        </p:txBody>
      </p:sp>
      <p:sp>
        <p:nvSpPr>
          <p:cNvPr id="5" name="Заполнитель заметок 4"/>
          <p:cNvSpPr>
            <a:spLocks noGrp="1" noEditPoints="1"/>
          </p:cNvSpPr>
          <p:nvPr>
            <p:ph type="body" sz="quarter" idx="3"/>
          </p:nvPr>
        </p:nvSpPr>
        <p:spPr>
          <a:xfrm>
            <a:off x="679768" y="4716661"/>
            <a:ext cx="5438140" cy="4468416"/>
          </a:xfrm>
          <a:prstGeom prst="rect">
            <a:avLst/>
          </a:prstGeom>
        </p:spPr>
        <p:txBody>
          <a:bodyPr vert="horz" lIns="91440" tIns="45720" rIns="91440" bIns="45720" rtlCol="0"/>
          <a:lstStyle/>
          <a:p>
            <a:pPr lvl="0"/>
            <a:endParaRPr/>
          </a:p>
          <a:p>
            <a:pPr lvl="0"/>
            <a:r>
              <a:rPr lang="ru-RU" altLang="en-US"/>
              <a:t>Щелкните для изменения стиля основного текста</a:t>
            </a:r>
            <a:endParaRPr lang="en-US"/>
          </a:p>
          <a:p>
            <a:pPr lvl="1"/>
            <a:r>
              <a:rPr lang="ru-RU" altLang="en-US"/>
              <a:t>Второй уровень</a:t>
            </a:r>
            <a:endParaRPr lang="en-US"/>
          </a:p>
          <a:p>
            <a:pPr lvl="2"/>
            <a:r>
              <a:rPr lang="ru-RU" altLang="en-US"/>
              <a:t>Третий уровень</a:t>
            </a:r>
            <a:endParaRPr lang="en-US"/>
          </a:p>
          <a:p>
            <a:pPr lvl="3"/>
            <a:r>
              <a:rPr lang="ru-RU" altLang="en-US"/>
              <a:t>Четвертый уровень</a:t>
            </a:r>
            <a:endParaRPr lang="en-US"/>
          </a:p>
          <a:p>
            <a:pPr lvl="4"/>
            <a:r>
              <a:rPr lang="ru-RU" altLang="en-US"/>
              <a:t>Пятый уровень</a:t>
            </a:r>
            <a:endParaRPr lang="en-US"/>
          </a:p>
        </p:txBody>
      </p:sp>
      <p:sp>
        <p:nvSpPr>
          <p:cNvPr id="6" name="Заполнитель нижнего колонтитула 5"/>
          <p:cNvSpPr>
            <a:spLocks noGrp="1" noEditPoints="1"/>
          </p:cNvSpPr>
          <p:nvPr>
            <p:ph type="ftr" sz="quarter" idx="4"/>
          </p:nvPr>
        </p:nvSpPr>
        <p:spPr>
          <a:xfrm>
            <a:off x="0" y="9431599"/>
            <a:ext cx="2945659" cy="496491"/>
          </a:xfrm>
          <a:prstGeom prst="rect">
            <a:avLst/>
          </a:prstGeom>
        </p:spPr>
        <p:txBody>
          <a:bodyPr vert="horz" lIns="91440" tIns="45720" rIns="91440" bIns="45720" rtlCol="0" anchor="b"/>
          <a:lstStyle>
            <a:lvl1pPr algn="l">
              <a:defRPr sz="1200"/>
            </a:lvl1pPr>
          </a:lstStyle>
          <a:p>
            <a:endParaRPr/>
          </a:p>
          <a:p>
            <a:endParaRPr lang="en-US"/>
          </a:p>
        </p:txBody>
      </p:sp>
      <p:sp>
        <p:nvSpPr>
          <p:cNvPr id="7" name="Заполнитель номера слайда 6"/>
          <p:cNvSpPr>
            <a:spLocks noGrp="1" noEditPoints="1"/>
          </p:cNvSpPr>
          <p:nvPr>
            <p:ph type="sldNum" sz="quarter" idx="5"/>
          </p:nvPr>
        </p:nvSpPr>
        <p:spPr>
          <a:xfrm>
            <a:off x="3850443" y="9431599"/>
            <a:ext cx="2945659" cy="496491"/>
          </a:xfrm>
          <a:prstGeom prst="rect">
            <a:avLst/>
          </a:prstGeom>
        </p:spPr>
        <p:txBody>
          <a:bodyPr vert="horz" lIns="91440" tIns="45720" rIns="91440" bIns="45720" rtlCol="0" anchor="b"/>
          <a:lstStyle>
            <a:lvl1pPr algn="r">
              <a:defRPr sz="1200"/>
            </a:lvl1pPr>
          </a:lstStyle>
          <a:p>
            <a:endParaRPr/>
          </a:p>
          <a:p>
            <a:r>
              <a:rPr lang="en-US" smtClean="0"/>
              <a:t>#</a:t>
            </a:r>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17435548-6578-413C-A07E-061B8D623129}"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EB9CF647-A488-4BFD-9E45-B2EDBDADFBAD}"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7D245AA2-DB46-4F20-8A67-DA7A00970F49}"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FB7D81A3-7225-4500-8038-EB074D90EDDC}"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357011FC-4A23-441D-BB0B-9A777F68B9CA}"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2F1F893B-2E98-4001-BBEB-C24983AF2A56}"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F9614A09-0323-4487-97C1-6845E7DC37D5}"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8D254654-2BF5-48C5-ABCA-D0046B06EE7A}"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193F2FEE-120E-4D55-A86C-57BAA772E68C}"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0EF5669B-9BCB-4D87-A62E-26A71644F5A3}"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BC13949D-A1F9-4321-A368-29917CFA1001}"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DA8BB8E6-BB67-40F0-B8B1-F2A95E88FF19}"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B1A7B395-A659-4A54-9A82-902B0955634F}"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9C3C511F-FF5A-4CA8-8D48-FB29ECDE6353}" type="slidenum">
              <a:rPr lang="en-US" smtClean="0"/>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51930F05-1755-4292-B3BF-4C7AB6AA8C40}" type="slidenum">
              <a:rPr lang="en-US" smtClean="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4BDFE913-F112-45E7-A6FB-504CFC99085B}" type="slidenum">
              <a:rPr lang="en-US" smtClean="0"/>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136EF21E-2CFF-42F2-85F3-5DDA625B0C17}"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D49449DB-190B-4682-B81D-4B3ED30E3D62}"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E15AABC9-2C50-4B26-A1CD-852FE24452D6}"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0E568B45-69F6-4F98-BFAB-15CBAE607C29}"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45EA79A8-C84C-460C-9A55-5D49ABE21747}"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98B0B87C-289B-4D7C-99F2-A187B4DD0ED0}"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полнитель изображения слайда 1"/>
          <p:cNvSpPr>
            <a:spLocks noGrp="1" noRot="1" noChangeAspect="1" noEditPoints="1"/>
          </p:cNvSpPr>
          <p:nvPr>
            <p:ph type="sldImg"/>
          </p:nvPr>
        </p:nvSpPr>
        <p:spPr>
          <a:xfrm>
            <a:off x="88900" y="744538"/>
            <a:ext cx="6619875" cy="3724275"/>
          </a:xfrm>
        </p:spPr>
        <p:txBody>
          <a:bodyPr/>
          <a:lstStyle/>
          <a:p>
            <a:endParaRPr/>
          </a:p>
        </p:txBody>
      </p:sp>
      <p:sp>
        <p:nvSpPr>
          <p:cNvPr id="3" name="Заполнитель текста 2"/>
          <p:cNvSpPr>
            <a:spLocks noGrp="1" noEditPoints="1"/>
          </p:cNvSpPr>
          <p:nvPr>
            <p:ph type="body" idx="3"/>
          </p:nvPr>
        </p:nvSpPr>
        <p:spPr/>
        <p:txBody>
          <a:bodyPr/>
          <a:lstStyle/>
          <a:p>
            <a:endParaRPr lang="en-US"/>
          </a:p>
        </p:txBody>
      </p:sp>
      <p:sp>
        <p:nvSpPr>
          <p:cNvPr id="4" name="Заполнитель номера слайда 3"/>
          <p:cNvSpPr>
            <a:spLocks noGrp="1" noEditPoints="1"/>
          </p:cNvSpPr>
          <p:nvPr>
            <p:ph type="sldNum" sz="quarter" idx="5"/>
          </p:nvPr>
        </p:nvSpPr>
        <p:spPr/>
        <p:txBody>
          <a:bodyPr/>
          <a:lstStyle/>
          <a:p>
            <a:fld id="{683CCAA2-67B3-4484-9C13-44C7D8B333F7}"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noEditPoints="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noEditPoints="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edit Master subtitle style</a:t>
            </a:r>
          </a:p>
        </p:txBody>
      </p:sp>
      <p:sp>
        <p:nvSpPr>
          <p:cNvPr id="4" name="Date Placeholder 3"/>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11"/>
          </p:nvPr>
        </p:nvSpPr>
        <p:spPr/>
        <p:txBody>
          <a:bodyPr/>
          <a:lstStyle/>
          <a:p>
            <a:endParaRPr lang="en-US" dirty="0"/>
          </a:p>
        </p:txBody>
      </p:sp>
      <p:sp>
        <p:nvSpPr>
          <p:cNvPr id="6" name="Slide Number Placeholder 5"/>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en-US" dirty="0"/>
              <a:t>Click to edit Master title style</a:t>
            </a:r>
          </a:p>
        </p:txBody>
      </p:sp>
      <p:sp>
        <p:nvSpPr>
          <p:cNvPr id="3" name="Vertical Text Placeholder 2"/>
          <p:cNvSpPr>
            <a:spLocks noGrp="1" noEditPoints="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11"/>
          </p:nvPr>
        </p:nvSpPr>
        <p:spPr/>
        <p:txBody>
          <a:bodyPr/>
          <a:lstStyle/>
          <a:p>
            <a:endParaRPr lang="en-US" dirty="0"/>
          </a:p>
        </p:txBody>
      </p:sp>
      <p:sp>
        <p:nvSpPr>
          <p:cNvPr id="6" name="Slide Number Placeholder 5"/>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noEditPoints="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noEditPoints="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11"/>
          </p:nvPr>
        </p:nvSpPr>
        <p:spPr/>
        <p:txBody>
          <a:bodyPr/>
          <a:lstStyle/>
          <a:p>
            <a:endParaRPr lang="en-US" dirty="0"/>
          </a:p>
        </p:txBody>
      </p:sp>
      <p:sp>
        <p:nvSpPr>
          <p:cNvPr id="6" name="Slide Number Placeholder 5"/>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en-US" dirty="0"/>
              <a:t>Click to edit Master title style</a:t>
            </a:r>
          </a:p>
        </p:txBody>
      </p:sp>
      <p:sp>
        <p:nvSpPr>
          <p:cNvPr id="3" name="Content Placeholder 2"/>
          <p:cNvSpPr>
            <a:spLocks noGrp="1" noEditPoints="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11"/>
          </p:nvPr>
        </p:nvSpPr>
        <p:spPr/>
        <p:txBody>
          <a:bodyPr/>
          <a:lstStyle/>
          <a:p>
            <a:endParaRPr lang="en-US" dirty="0"/>
          </a:p>
        </p:txBody>
      </p:sp>
      <p:sp>
        <p:nvSpPr>
          <p:cNvPr id="6" name="Slide Number Placeholder 5"/>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noEditPoints="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11"/>
          </p:nvPr>
        </p:nvSpPr>
        <p:spPr/>
        <p:txBody>
          <a:bodyPr/>
          <a:lstStyle/>
          <a:p>
            <a:endParaRPr lang="en-US" dirty="0"/>
          </a:p>
        </p:txBody>
      </p:sp>
      <p:sp>
        <p:nvSpPr>
          <p:cNvPr id="6" name="Slide Number Placeholder 5"/>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en-US" dirty="0"/>
              <a:t>Click to edit Master title style</a:t>
            </a:r>
          </a:p>
        </p:txBody>
      </p:sp>
      <p:sp>
        <p:nvSpPr>
          <p:cNvPr id="3" name="Content Placeholder 2"/>
          <p:cNvSpPr>
            <a:spLocks noGrp="1" noEditPoints="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noEditPoints="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6" name="Footer Placeholder 5"/>
          <p:cNvSpPr>
            <a:spLocks noGrp="1" noEditPoints="1"/>
          </p:cNvSpPr>
          <p:nvPr>
            <p:ph type="ftr" sz="quarter" idx="11"/>
          </p:nvPr>
        </p:nvSpPr>
        <p:spPr/>
        <p:txBody>
          <a:bodyPr/>
          <a:lstStyle/>
          <a:p>
            <a:endParaRPr lang="en-US" dirty="0"/>
          </a:p>
        </p:txBody>
      </p:sp>
      <p:sp>
        <p:nvSpPr>
          <p:cNvPr id="7" name="Slide Number Placeholder 6"/>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noEditPoints="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noEditPoints="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noEditPoints="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noEditPoints="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8" name="Footer Placeholder 7"/>
          <p:cNvSpPr>
            <a:spLocks noGrp="1" noEditPoints="1"/>
          </p:cNvSpPr>
          <p:nvPr>
            <p:ph type="ftr" sz="quarter" idx="11"/>
          </p:nvPr>
        </p:nvSpPr>
        <p:spPr/>
        <p:txBody>
          <a:bodyPr/>
          <a:lstStyle/>
          <a:p>
            <a:endParaRPr lang="en-US" dirty="0"/>
          </a:p>
        </p:txBody>
      </p:sp>
      <p:sp>
        <p:nvSpPr>
          <p:cNvPr id="9" name="Slide Number Placeholder 8"/>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noEditPoints="1"/>
          </p:cNvSpPr>
          <p:nvPr>
            <p:ph type="title"/>
          </p:nvPr>
        </p:nvSpPr>
        <p:spPr/>
        <p:txBody>
          <a:bodyPr/>
          <a:lstStyle/>
          <a:p>
            <a:r>
              <a:rPr lang="en-US" dirty="0"/>
              <a:t>Click to edit Master title style</a:t>
            </a:r>
          </a:p>
        </p:txBody>
      </p:sp>
      <p:sp>
        <p:nvSpPr>
          <p:cNvPr id="3" name="Date Placeholder 2"/>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4" name="Footer Placeholder 3"/>
          <p:cNvSpPr>
            <a:spLocks noGrp="1" noEditPoints="1"/>
          </p:cNvSpPr>
          <p:nvPr>
            <p:ph type="ftr" sz="quarter" idx="11"/>
          </p:nvPr>
        </p:nvSpPr>
        <p:spPr/>
        <p:txBody>
          <a:bodyPr/>
          <a:lstStyle/>
          <a:p>
            <a:endParaRPr lang="en-US" dirty="0"/>
          </a:p>
        </p:txBody>
      </p:sp>
      <p:sp>
        <p:nvSpPr>
          <p:cNvPr id="5" name="Slide Number Placeholder 4"/>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3" name="Footer Placeholder 2"/>
          <p:cNvSpPr>
            <a:spLocks noGrp="1" noEditPoints="1"/>
          </p:cNvSpPr>
          <p:nvPr>
            <p:ph type="ftr" sz="quarter" idx="11"/>
          </p:nvPr>
        </p:nvSpPr>
        <p:spPr/>
        <p:txBody>
          <a:bodyPr/>
          <a:lstStyle/>
          <a:p>
            <a:endParaRPr lang="en-US" dirty="0"/>
          </a:p>
        </p:txBody>
      </p:sp>
      <p:sp>
        <p:nvSpPr>
          <p:cNvPr id="4" name="Slide Number Placeholder 3"/>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noEditPoints="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noEditPoints="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6" name="Footer Placeholder 5"/>
          <p:cNvSpPr>
            <a:spLocks noGrp="1" noEditPoints="1"/>
          </p:cNvSpPr>
          <p:nvPr>
            <p:ph type="ftr" sz="quarter" idx="11"/>
          </p:nvPr>
        </p:nvSpPr>
        <p:spPr/>
        <p:txBody>
          <a:bodyPr/>
          <a:lstStyle/>
          <a:p>
            <a:endParaRPr lang="en-US" dirty="0"/>
          </a:p>
        </p:txBody>
      </p:sp>
      <p:sp>
        <p:nvSpPr>
          <p:cNvPr id="7" name="Slide Number Placeholder 6"/>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noEditPoints="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noEditPoints="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dirty="0"/>
          </a:p>
        </p:txBody>
      </p:sp>
      <p:sp>
        <p:nvSpPr>
          <p:cNvPr id="4" name="Text Placeholder 3"/>
          <p:cNvSpPr>
            <a:spLocks noGrp="1" noEditPoints="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noEditPoints="1"/>
          </p:cNvSpPr>
          <p:nvPr>
            <p:ph type="dt" sz="half" idx="10"/>
          </p:nvPr>
        </p:nvSpPr>
        <p:spPr/>
        <p:txBody>
          <a:bodyPr/>
          <a:lstStyle/>
          <a:p>
            <a:fld id="{C764DE79-268F-4C1A-8933-263129D2AF90}" type="datetimeFigureOut">
              <a:rPr lang="en-US" dirty="0"/>
              <a:t>9/18/2020</a:t>
            </a:fld>
            <a:endParaRPr lang="en-US" dirty="0"/>
          </a:p>
        </p:txBody>
      </p:sp>
      <p:sp>
        <p:nvSpPr>
          <p:cNvPr id="6" name="Footer Placeholder 5"/>
          <p:cNvSpPr>
            <a:spLocks noGrp="1" noEditPoints="1"/>
          </p:cNvSpPr>
          <p:nvPr>
            <p:ph type="ftr" sz="quarter" idx="11"/>
          </p:nvPr>
        </p:nvSpPr>
        <p:spPr/>
        <p:txBody>
          <a:bodyPr/>
          <a:lstStyle/>
          <a:p>
            <a:endParaRPr lang="en-US" dirty="0"/>
          </a:p>
        </p:txBody>
      </p:sp>
      <p:sp>
        <p:nvSpPr>
          <p:cNvPr id="7" name="Slide Number Placeholder 6"/>
          <p:cNvSpPr>
            <a:spLocks noGrp="1" noEditPoints="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alpha val="100000"/>
          </a:schemeClr>
        </a:solidFill>
        <a:effectLst/>
      </p:bgPr>
    </p:bg>
    <p:spTree>
      <p:nvGrpSpPr>
        <p:cNvPr id="1" name=""/>
        <p:cNvGrpSpPr/>
        <p:nvPr/>
      </p:nvGrpSpPr>
      <p:grpSpPr>
        <a:xfrm>
          <a:off x="0" y="0"/>
          <a:ext cx="0" cy="0"/>
          <a:chOff x="0" y="0"/>
          <a:chExt cx="0" cy="0"/>
        </a:xfrm>
      </p:grpSpPr>
      <p:sp>
        <p:nvSpPr>
          <p:cNvPr id="2" name="Title Placeholder 1"/>
          <p:cNvSpPr>
            <a:spLocks noGrp="1" noEditPoints="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noEditPoints="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noEditPoints="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9/18/2020</a:t>
            </a:fld>
            <a:endParaRPr lang="en-US" dirty="0"/>
          </a:p>
        </p:txBody>
      </p:sp>
      <p:sp>
        <p:nvSpPr>
          <p:cNvPr id="5" name="Footer Placeholder 4"/>
          <p:cNvSpPr>
            <a:spLocks noGrp="1" noEditPoints="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noEditPoints="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ru.qwertyu.wiki/wiki/Capital_punishment_in_Israel" TargetMode="External"/><Relationship Id="rId3" Type="http://schemas.openxmlformats.org/officeDocument/2006/relationships/hyperlink" Target="https://pravo.ru/news/210700/" TargetMode="External"/><Relationship Id="rId7" Type="http://schemas.openxmlformats.org/officeDocument/2006/relationships/hyperlink" Target="https://quibbll.com/chtivo/prestupleniya-za-kotorye-v-ssha-prigovarivayut-k-smertnoj-kazni/33830/"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kaktus.media/doc/343112_v_kakih_stranah_i_za_chto_primeniaetsia_smertnaia_kazn.html" TargetMode="External"/><Relationship Id="rId11" Type="http://schemas.openxmlformats.org/officeDocument/2006/relationships/hyperlink" Target="https://fishki.net/1868775-10-argumentov-za-i-protiv-smertnoj-kazni.htm" TargetMode="External"/><Relationship Id="rId5" Type="http://schemas.openxmlformats.org/officeDocument/2006/relationships/hyperlink" Target="https://ru.wikipedia.org/wiki/&#1057;&#1084;&#1077;&#1088;&#1090;&#1085;&#1072;&#1103;_&#1082;&#1072;&#1079;&#1085;&#1100;" TargetMode="External"/><Relationship Id="rId10" Type="http://schemas.openxmlformats.org/officeDocument/2006/relationships/hyperlink" Target="https://www.pravda.ru/accidents/1171212-died/" TargetMode="External"/><Relationship Id="rId4" Type="http://schemas.openxmlformats.org/officeDocument/2006/relationships/hyperlink" Target="https://infourok.ru/prezentaciya-po-obschestvoznaniyu-na-temu-smertnaya-kazn-za-i-protiv-2123406.html" TargetMode="External"/><Relationship Id="rId9" Type="http://schemas.openxmlformats.org/officeDocument/2006/relationships/hyperlink" Target="https://fb.ru/article/58467/smertnaya-kazn-v-kitae-za-kakie-prestupleniya-vyinositsya-takoy-prigovor"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ctrTitle"/>
          </p:nvPr>
        </p:nvSpPr>
        <p:spPr>
          <a:xfrm>
            <a:off x="1524000" y="1711835"/>
            <a:ext cx="9144000" cy="1711864"/>
          </a:xfrm>
        </p:spPr>
        <p:txBody>
          <a:bodyPr>
            <a:normAutofit/>
          </a:bodyPr>
          <a:lstStyle/>
          <a:p>
            <a:r>
              <a:rPr lang="ru-RU" sz="3200" b="1">
                <a:cs typeface="Calibri Light" panose="020F0302020204030204"/>
              </a:rPr>
              <a:t>Презентация по праву на тему:</a:t>
            </a:r>
            <a:r>
              <a:rPr lang="ru-RU" b="1" dirty="0">
                <a:cs typeface="Calibri Light" panose="020F0302020204030204"/>
              </a:rPr>
              <a:t/>
            </a:r>
            <a:br>
              <a:rPr lang="ru-RU" b="1" dirty="0">
                <a:cs typeface="Calibri Light" panose="020F0302020204030204"/>
              </a:rPr>
            </a:br>
            <a:r>
              <a:rPr lang="ru-RU" b="1">
                <a:cs typeface="Calibri Light" panose="020F0302020204030204"/>
              </a:rPr>
              <a:t>Смертная казнь</a:t>
            </a:r>
          </a:p>
        </p:txBody>
      </p:sp>
      <p:sp>
        <p:nvSpPr>
          <p:cNvPr id="3" name="Подзаголовок 2"/>
          <p:cNvSpPr>
            <a:spLocks noGrp="1" noEditPoints="1"/>
          </p:cNvSpPr>
          <p:nvPr>
            <p:ph type="subTitle" idx="1"/>
          </p:nvPr>
        </p:nvSpPr>
        <p:spPr>
          <a:xfrm>
            <a:off x="8252603" y="4910378"/>
            <a:ext cx="3579963" cy="1655762"/>
          </a:xfrm>
        </p:spPr>
        <p:txBody>
          <a:bodyPr vert="horz" lIns="91440" tIns="45720" rIns="91440" bIns="45720" rtlCol="0" anchor="t">
            <a:normAutofit/>
          </a:bodyPr>
          <a:lstStyle/>
          <a:p>
            <a:endParaRPr lang="ru-RU" dirty="0">
              <a:cs typeface="Calibri" panose="020F0502020204030204"/>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flipH="1">
            <a:off x="609966" y="480523"/>
            <a:ext cx="10404597" cy="517771"/>
          </a:xfrm>
        </p:spPr>
        <p:txBody>
          <a:bodyPr>
            <a:normAutofit fontScale="90000"/>
          </a:bodyPr>
          <a:lstStyle/>
          <a:p>
            <a:r>
              <a:rPr lang="ru-RU" dirty="0">
                <a:cs typeface="Calibri Light" panose="020F0302020204030204"/>
              </a:rPr>
              <a:t>В Израиле:</a:t>
            </a:r>
          </a:p>
        </p:txBody>
      </p:sp>
      <p:sp>
        <p:nvSpPr>
          <p:cNvPr id="3" name="Объект 2"/>
          <p:cNvSpPr>
            <a:spLocks noGrp="1" noEditPoints="1"/>
          </p:cNvSpPr>
          <p:nvPr>
            <p:ph idx="1"/>
          </p:nvPr>
        </p:nvSpPr>
        <p:spPr/>
        <p:txBody>
          <a:bodyPr vert="horz" lIns="91440" tIns="45720" rIns="91440" bIns="45720" rtlCol="0" anchor="t">
            <a:normAutofit/>
          </a:bodyPr>
          <a:lstStyle/>
          <a:p>
            <a:r>
              <a:rPr lang="ru-RU">
                <a:ea typeface="+mn-lt"/>
                <a:cs typeface="+mn-lt"/>
              </a:rPr>
              <a:t>В Израиле могут казнить за организацию геноцида,преступления против еврейского народа и членство в запрещенной организации с участием убийство многих евреев, массовое убийство и государственную измену Тем не менее за всю историю существования государства было вынесено всего два смертных приговора, один из них - нацистскому преступнику Адольфу Эйхману.</a:t>
            </a:r>
            <a:endParaRPr lang="ru-RU">
              <a:cs typeface="Calibri" panose="020F0502020204030204"/>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a:xfrm>
            <a:off x="838200" y="0"/>
            <a:ext cx="10515600" cy="1040555"/>
          </a:xfrm>
        </p:spPr>
        <p:txBody>
          <a:bodyPr/>
          <a:lstStyle/>
          <a:p>
            <a:r>
              <a:rPr lang="ru-RU"/>
              <a:t>В Китае и Японии:</a:t>
            </a:r>
          </a:p>
        </p:txBody>
      </p:sp>
      <p:sp>
        <p:nvSpPr>
          <p:cNvPr id="3" name="Объект 2"/>
          <p:cNvSpPr>
            <a:spLocks noGrp="1" noEditPoints="1"/>
          </p:cNvSpPr>
          <p:nvPr>
            <p:ph idx="1"/>
          </p:nvPr>
        </p:nvSpPr>
        <p:spPr>
          <a:xfrm>
            <a:off x="394855" y="1079159"/>
            <a:ext cx="10515600" cy="5590128"/>
          </a:xfrm>
        </p:spPr>
        <p:txBody>
          <a:bodyPr vert="horz" lIns="91440" tIns="45720" rIns="91440" bIns="45720" rtlCol="0" anchor="t">
            <a:normAutofit/>
          </a:bodyPr>
          <a:lstStyle/>
          <a:p>
            <a:r>
              <a:rPr lang="ru-RU">
                <a:ea typeface="+mn-lt"/>
                <a:cs typeface="+mn-lt"/>
              </a:rPr>
              <a:t>В Японии приговоренных к смерти вешают. К повешению приговорены некоторые видные деятели террористической секты "Аум Синрике" и за убийство.</a:t>
            </a:r>
          </a:p>
          <a:p>
            <a:pPr marL="228600"/>
            <a:r>
              <a:rPr lang="ru-RU">
                <a:ea typeface="+mn-lt"/>
                <a:cs typeface="+mn-lt"/>
              </a:rPr>
              <a:t>В Китае смертная казнь не только существует на бумаге,</a:t>
            </a:r>
          </a:p>
          <a:p>
            <a:pPr marL="0" indent="0">
              <a:buNone/>
            </a:pPr>
            <a:r>
              <a:rPr lang="ru-RU">
                <a:ea typeface="+mn-lt"/>
                <a:cs typeface="+mn-lt"/>
              </a:rPr>
              <a:t> но и широко применяется.Как правило, </a:t>
            </a:r>
          </a:p>
          <a:p>
            <a:pPr marL="0" indent="0">
              <a:buNone/>
            </a:pPr>
            <a:r>
              <a:rPr lang="ru-RU">
                <a:ea typeface="+mn-lt"/>
                <a:cs typeface="+mn-lt"/>
              </a:rPr>
              <a:t>приговоренных к смерти расстреливают. </a:t>
            </a:r>
          </a:p>
          <a:p>
            <a:pPr marL="0" indent="0">
              <a:buNone/>
            </a:pPr>
            <a:r>
              <a:rPr lang="ru-RU">
                <a:ea typeface="+mn-lt"/>
                <a:cs typeface="+mn-lt"/>
              </a:rPr>
              <a:t>Лишиться жизни можно за взяточничество,</a:t>
            </a:r>
          </a:p>
          <a:p>
            <a:pPr marL="0" indent="0">
              <a:buNone/>
            </a:pPr>
            <a:r>
              <a:rPr lang="ru-RU">
                <a:ea typeface="+mn-lt"/>
                <a:cs typeface="+mn-lt"/>
              </a:rPr>
              <a:t> занятия проституцией, убийство, хранение</a:t>
            </a:r>
          </a:p>
          <a:p>
            <a:pPr marL="0" indent="0">
              <a:buNone/>
            </a:pPr>
            <a:r>
              <a:rPr lang="ru-RU">
                <a:ea typeface="+mn-lt"/>
                <a:cs typeface="+mn-lt"/>
              </a:rPr>
              <a:t> и распространение наркотиков,</a:t>
            </a:r>
          </a:p>
          <a:p>
            <a:pPr marL="0" indent="0">
              <a:buNone/>
            </a:pPr>
            <a:r>
              <a:rPr lang="ru-RU">
                <a:ea typeface="+mn-lt"/>
                <a:cs typeface="+mn-lt"/>
              </a:rPr>
              <a:t>алкоголь за рулем, ставший причиной гибели людей,взяточничество, сутенерство  и многое другое.</a:t>
            </a:r>
            <a:endParaRPr lang="ru-RU" dirty="0">
              <a:cs typeface="Calibri" panose="020F0502020204030204"/>
            </a:endParaRPr>
          </a:p>
        </p:txBody>
      </p:sp>
      <p:pic>
        <p:nvPicPr>
          <p:cNvPr id="4" name="Изображение 3"/>
          <p:cNvPicPr/>
          <p:nvPr/>
        </p:nvPicPr>
        <p:blipFill>
          <a:blip r:embed="rId3"/>
          <a:srcRect/>
          <a:stretch>
            <a:fillRect/>
          </a:stretch>
        </p:blipFill>
        <p:spPr>
          <a:xfrm>
            <a:off x="7624004" y="2786597"/>
            <a:ext cx="4976694" cy="315546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a:t>В Арабских странах:</a:t>
            </a:r>
          </a:p>
        </p:txBody>
      </p:sp>
      <p:sp>
        <p:nvSpPr>
          <p:cNvPr id="3" name="Объект 2"/>
          <p:cNvSpPr>
            <a:spLocks noGrp="1" noEditPoints="1"/>
          </p:cNvSpPr>
          <p:nvPr>
            <p:ph idx="1"/>
          </p:nvPr>
        </p:nvSpPr>
        <p:spPr>
          <a:xfrm>
            <a:off x="590916" y="2039938"/>
            <a:ext cx="10515600" cy="4351338"/>
          </a:xfrm>
        </p:spPr>
        <p:txBody>
          <a:bodyPr vert="horz" lIns="91440" tIns="45720" rIns="91440" bIns="45720" rtlCol="0" anchor="t">
            <a:normAutofit fontScale="92500" lnSpcReduction="20000"/>
          </a:bodyPr>
          <a:lstStyle/>
          <a:p>
            <a:r>
              <a:rPr lang="ru-RU" b="0">
                <a:ea typeface="+mn-lt"/>
                <a:cs typeface="+mn-lt"/>
              </a:rPr>
              <a:t>В Саудовской Аравии, Иране и арабских странах распространены достаточно экзотические виды казни. Так, виновным в воровстве и убийстве мужчинам отсекают голову мечом. А женщин, которые виновны в измене, забивают камнями. В последнем случае если жертва выживает, то проводить повторную казнь запрещено. Законы Саудовской Аравии считают преступлением гомосексуализм и религиозное отступничество. Виновным в этих деяниях грозит смертная казнь. А так же виновным в воровстве и убийстве мужчинам отсекают голову мечом,  а уличенным в измене женщинам назначается смертная казнь через забрасывание камнями. В Объединенных Арабских Эмиратах смертная казнь грозит за курение,  во время поста Рамадан, а так же также употребление пищи и воды в общественных местах в дневное время и за многое другое.</a:t>
            </a:r>
            <a:r>
              <a:rPr lang="ru-RU" dirty="0">
                <a:ea typeface="+mn-lt"/>
                <a:cs typeface="+mn-lt"/>
              </a:rPr>
              <a:t/>
            </a:r>
            <a:br>
              <a:rPr lang="ru-RU" dirty="0">
                <a:ea typeface="+mn-lt"/>
                <a:cs typeface="+mn-lt"/>
              </a:rPr>
            </a:br>
            <a:endParaRPr lang="ru-RU">
              <a:cs typeface="Calibri" panose="020F0502020204030204"/>
            </a:endParaRPr>
          </a:p>
          <a:p>
            <a:endParaRPr lang="ru-RU">
              <a:cs typeface="Calibri" panose="020F0502020204030204"/>
            </a:endParaRPr>
          </a:p>
          <a:p>
            <a:endParaRPr lang="ru-RU">
              <a:cs typeface="Calibri" panose="020F0502020204030204"/>
            </a:endParaRPr>
          </a:p>
          <a:p>
            <a:endParaRPr lang="ru-RU" dirty="0">
              <a:cs typeface="Calibri" panose="020F0502020204030204"/>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p:nvPr/>
        </p:nvPicPr>
        <p:blipFill>
          <a:blip r:embed="rId3"/>
          <a:srcRect/>
          <a:stretch>
            <a:fillRect/>
          </a:stretch>
        </p:blipFill>
        <p:spPr>
          <a:xfrm>
            <a:off x="2155152" y="0"/>
            <a:ext cx="7881696"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поле 3"/>
          <p:cNvSpPr txBox="1"/>
          <p:nvPr/>
        </p:nvSpPr>
        <p:spPr>
          <a:xfrm>
            <a:off x="328060" y="1093531"/>
            <a:ext cx="6092528" cy="5640419"/>
          </a:xfrm>
          <a:prstGeom prst="rect">
            <a:avLst/>
          </a:prstGeom>
          <a:noFill/>
        </p:spPr>
        <p:txBody>
          <a:bodyPr wrap="square" rtlCol="0">
            <a:spAutoFit/>
          </a:bodyPr>
          <a:lstStyle/>
          <a:p>
            <a:r>
              <a:rPr lang="en-US" sz="2400"/>
              <a:t>Современная смертная казнь является разновидностью кровной мести по принципу «око за око». К тому же, правило, что наказание должно быть соразмерно преступлению ещё никто не отменял. Естественно, даже убийство может быть разным: это и превышение пределов необходимой самообороны, и убийство по неосторожности или в состоянии аффекта. Но для этого и нужны следственные органы и судебная система, чтобы разбираться в подобных случаях. Убийцы, которые осознанно шли на свои преступления, а тем более серийные, должны быть наказаны по всей строгости зак</a:t>
            </a:r>
            <a:r>
              <a:rPr lang="ru-RU" sz="2400"/>
              <a:t>он</a:t>
            </a:r>
            <a:r>
              <a:rPr lang="ru-RU" sz="2800"/>
              <a:t>а</a:t>
            </a:r>
            <a:endParaRPr lang="en-US" sz="2800"/>
          </a:p>
        </p:txBody>
      </p:sp>
      <p:sp>
        <p:nvSpPr>
          <p:cNvPr id="5" name="Текст. поле 4"/>
          <p:cNvSpPr txBox="1"/>
          <p:nvPr/>
        </p:nvSpPr>
        <p:spPr>
          <a:xfrm>
            <a:off x="328060" y="-36311"/>
            <a:ext cx="5155218" cy="1129842"/>
          </a:xfrm>
          <a:prstGeom prst="rect">
            <a:avLst/>
          </a:prstGeom>
          <a:noFill/>
        </p:spPr>
        <p:txBody>
          <a:bodyPr wrap="square" rtlCol="0">
            <a:spAutoFit/>
          </a:bodyPr>
          <a:lstStyle/>
          <a:p>
            <a:r>
              <a:rPr lang="en-US" sz="3200" b="1"/>
              <a:t>«ЗА»: Справедливое наказание</a:t>
            </a:r>
            <a:r>
              <a:rPr lang="en-US" sz="3600" b="1"/>
              <a:t>.</a:t>
            </a:r>
            <a:endParaRPr lang="en-US"/>
          </a:p>
        </p:txBody>
      </p:sp>
      <p:sp>
        <p:nvSpPr>
          <p:cNvPr id="6" name="Текст. поле 5"/>
          <p:cNvSpPr txBox="1"/>
          <p:nvPr/>
        </p:nvSpPr>
        <p:spPr>
          <a:xfrm>
            <a:off x="6420588" y="1093531"/>
            <a:ext cx="5389545" cy="6127520"/>
          </a:xfrm>
          <a:prstGeom prst="rect">
            <a:avLst/>
          </a:prstGeom>
          <a:noFill/>
        </p:spPr>
        <p:txBody>
          <a:bodyPr wrap="square" rtlCol="0">
            <a:spAutoFit/>
          </a:bodyPr>
          <a:lstStyle/>
          <a:p>
            <a:r>
              <a:rPr lang="en-US" sz="2400"/>
              <a:t>Для некоторых видов наказания, смертная казнь, как мы уже выяснили выше, действительно может являться хорошим сдерживающим фактором. Но, далеко не для всех. Например, серийные убийцы и маньяки, которые знают, что их и так уже ждёт смертная казнь, будут совершать всё новые и новые преступления просто потому, что им уже нечего терять. То же самое можно сказать и о террористах, которые и так постоянно готовы рисковать своей жизнью. Для них страх смертной казни не будет значит ровным счётом ничего. </a:t>
            </a:r>
            <a:endParaRPr lang="en-US"/>
          </a:p>
          <a:p>
            <a:endParaRPr lang="en-US"/>
          </a:p>
          <a:p>
            <a:endParaRPr lang="en-US"/>
          </a:p>
        </p:txBody>
      </p:sp>
      <p:sp>
        <p:nvSpPr>
          <p:cNvPr id="7" name="Текст. поле 6"/>
          <p:cNvSpPr txBox="1"/>
          <p:nvPr/>
        </p:nvSpPr>
        <p:spPr>
          <a:xfrm>
            <a:off x="5561386" y="24880"/>
            <a:ext cx="6748647" cy="1068651"/>
          </a:xfrm>
          <a:prstGeom prst="rect">
            <a:avLst/>
          </a:prstGeom>
          <a:noFill/>
        </p:spPr>
        <p:txBody>
          <a:bodyPr wrap="square" rtlCol="0">
            <a:spAutoFit/>
          </a:bodyPr>
          <a:lstStyle/>
          <a:p>
            <a:r>
              <a:rPr lang="en-US" sz="3200" b="1"/>
              <a:t>«ПРОТИВ»: Не всегда может являться сдерживающим фактором.</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поле 1"/>
          <p:cNvSpPr txBox="1"/>
          <p:nvPr/>
        </p:nvSpPr>
        <p:spPr>
          <a:xfrm>
            <a:off x="6279991" y="1671540"/>
            <a:ext cx="5405166" cy="5030241"/>
          </a:xfrm>
          <a:prstGeom prst="rect">
            <a:avLst/>
          </a:prstGeom>
          <a:noFill/>
        </p:spPr>
        <p:txBody>
          <a:bodyPr wrap="square" rtlCol="0">
            <a:spAutoFit/>
          </a:bodyPr>
          <a:lstStyle/>
          <a:p>
            <a:r>
              <a:rPr lang="en-US" sz="2400"/>
              <a:t>Наличие в государстве института смертной казни, означает обязательное наличие и палачей — людей, которые будут приводить приговоры в исполнение. Они, по сути тоже будут совершать убийства, но в отличие от преступников, которых они будут казнить, это будет их работой. В таком контексте, палач, отправивший на тот свет несколько десятков осуждённых, мало чем будет отличаться от серийного убийцы.</a:t>
            </a:r>
            <a:r>
              <a:rPr lang="en-US"/>
              <a:t> </a:t>
            </a:r>
          </a:p>
          <a:p>
            <a:endParaRPr lang="en-US"/>
          </a:p>
          <a:p>
            <a:endParaRPr lang="en-US"/>
          </a:p>
        </p:txBody>
      </p:sp>
      <p:sp>
        <p:nvSpPr>
          <p:cNvPr id="3" name="Текст. поле 2"/>
          <p:cNvSpPr txBox="1"/>
          <p:nvPr/>
        </p:nvSpPr>
        <p:spPr>
          <a:xfrm>
            <a:off x="5939782" y="109353"/>
            <a:ext cx="5514519" cy="1068651"/>
          </a:xfrm>
          <a:prstGeom prst="rect">
            <a:avLst/>
          </a:prstGeom>
          <a:noFill/>
        </p:spPr>
        <p:txBody>
          <a:bodyPr wrap="square" rtlCol="0">
            <a:spAutoFit/>
          </a:bodyPr>
          <a:lstStyle/>
          <a:p>
            <a:r>
              <a:rPr lang="en-US" sz="3200" b="1"/>
              <a:t>ПРОТИВ»: Существование палачей.</a:t>
            </a:r>
            <a:endParaRPr lang="en-US"/>
          </a:p>
        </p:txBody>
      </p:sp>
      <p:sp>
        <p:nvSpPr>
          <p:cNvPr id="4" name="Текст. поле 3"/>
          <p:cNvSpPr txBox="1"/>
          <p:nvPr/>
        </p:nvSpPr>
        <p:spPr>
          <a:xfrm>
            <a:off x="999800" y="109353"/>
            <a:ext cx="4389744" cy="1068651"/>
          </a:xfrm>
          <a:prstGeom prst="rect">
            <a:avLst/>
          </a:prstGeom>
          <a:noFill/>
        </p:spPr>
        <p:txBody>
          <a:bodyPr wrap="square" rtlCol="0">
            <a:spAutoFit/>
          </a:bodyPr>
          <a:lstStyle/>
          <a:p>
            <a:r>
              <a:rPr lang="en-US" sz="3200" b="1"/>
              <a:t>«ЗА»: Защита общества от опасных элементов.</a:t>
            </a:r>
            <a:endParaRPr lang="en-US"/>
          </a:p>
        </p:txBody>
      </p:sp>
      <p:sp>
        <p:nvSpPr>
          <p:cNvPr id="5" name="Текст. поле 4"/>
          <p:cNvSpPr txBox="1"/>
          <p:nvPr/>
        </p:nvSpPr>
        <p:spPr>
          <a:xfrm>
            <a:off x="859203" y="1749650"/>
            <a:ext cx="4811535" cy="4298721"/>
          </a:xfrm>
          <a:prstGeom prst="rect">
            <a:avLst/>
          </a:prstGeom>
          <a:noFill/>
        </p:spPr>
        <p:txBody>
          <a:bodyPr wrap="square" rtlCol="0">
            <a:spAutoFit/>
          </a:bodyPr>
          <a:lstStyle/>
          <a:p>
            <a:r>
              <a:rPr lang="en-US" sz="2400"/>
              <a:t>Смертная казнь — идеальный метод защиты общества от опасных социальных элементов. Даже при пожизненном заключении преступник может просто-напросто сбежать из тюрьмы, или продолжать убивать уже за решёткой. Смертная казнь раз и навсегда избавляет общество от этих людей. </a:t>
            </a:r>
            <a:endParaRPr lang="en-US"/>
          </a:p>
          <a:p>
            <a:endParaRPr lang="en-US"/>
          </a:p>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p:nvPr/>
        </p:nvPicPr>
        <p:blipFill>
          <a:blip r:embed="rId3"/>
          <a:srcRect/>
          <a:stretch>
            <a:fillRect/>
          </a:stretch>
        </p:blipFill>
        <p:spPr>
          <a:xfrm>
            <a:off x="2286000" y="461962"/>
            <a:ext cx="7620000" cy="59340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поле 1"/>
          <p:cNvSpPr txBox="1"/>
          <p:nvPr/>
        </p:nvSpPr>
        <p:spPr>
          <a:xfrm>
            <a:off x="6545562" y="265572"/>
            <a:ext cx="5092730" cy="1068651"/>
          </a:xfrm>
          <a:prstGeom prst="rect">
            <a:avLst/>
          </a:prstGeom>
          <a:noFill/>
        </p:spPr>
        <p:txBody>
          <a:bodyPr wrap="square" rtlCol="0">
            <a:spAutoFit/>
          </a:bodyPr>
          <a:lstStyle/>
          <a:p>
            <a:r>
              <a:rPr lang="en-US" sz="3200" b="1"/>
              <a:t>«ПРОТИВ»: Не ведёт к исправлению.</a:t>
            </a:r>
            <a:endParaRPr lang="en-US"/>
          </a:p>
        </p:txBody>
      </p:sp>
      <p:sp>
        <p:nvSpPr>
          <p:cNvPr id="3" name="Текст. поле 2"/>
          <p:cNvSpPr txBox="1"/>
          <p:nvPr/>
        </p:nvSpPr>
        <p:spPr>
          <a:xfrm>
            <a:off x="6186260" y="1562187"/>
            <a:ext cx="5639494" cy="4298721"/>
          </a:xfrm>
          <a:prstGeom prst="rect">
            <a:avLst/>
          </a:prstGeom>
          <a:noFill/>
        </p:spPr>
        <p:txBody>
          <a:bodyPr wrap="square" rtlCol="0">
            <a:spAutoFit/>
          </a:bodyPr>
          <a:lstStyle/>
          <a:p>
            <a:r>
              <a:rPr lang="en-US" sz="2400"/>
              <a:t>Подлинное назначение наказание — это стремление к исправлению. Именно поэтому родители наказывают своих детей, например, чтобы они поняли, что так делать не нужно. Именно поэтому существуют различные виды судебного наказания: заключение в тюрьму, исправительные работы и так далее. Смертная казнь никак не ведёт к исправле</a:t>
            </a:r>
            <a:r>
              <a:rPr lang="ru-RU" sz="2400"/>
              <a:t>нию</a:t>
            </a:r>
            <a:r>
              <a:rPr lang="en-US" sz="2400"/>
              <a:t> </a:t>
            </a:r>
            <a:endParaRPr lang="en-US"/>
          </a:p>
          <a:p>
            <a:endParaRPr lang="en-US"/>
          </a:p>
          <a:p>
            <a:endParaRPr lang="en-US"/>
          </a:p>
        </p:txBody>
      </p:sp>
      <p:sp>
        <p:nvSpPr>
          <p:cNvPr id="4" name="Текст. поле 3"/>
          <p:cNvSpPr txBox="1"/>
          <p:nvPr/>
        </p:nvSpPr>
        <p:spPr>
          <a:xfrm>
            <a:off x="702984" y="1671540"/>
            <a:ext cx="5186460" cy="4664481"/>
          </a:xfrm>
          <a:prstGeom prst="rect">
            <a:avLst/>
          </a:prstGeom>
          <a:noFill/>
        </p:spPr>
        <p:txBody>
          <a:bodyPr wrap="square" rtlCol="0">
            <a:spAutoFit/>
          </a:bodyPr>
          <a:lstStyle/>
          <a:p>
            <a:r>
              <a:rPr lang="en-US" sz="2400"/>
              <a:t>В спорах за введение смертной казни в тех или иных странах, этот аргумент часто является одним из основных. Действительно, получая пожизненное заключение, преступник становится государственным иждивенцем, который будет содержаться до конца своих дней за счёт налогоплательщиков, среди которых могут быть и родственники его жертв, например. Разве это справедливо? </a:t>
            </a:r>
            <a:endParaRPr lang="en-US"/>
          </a:p>
          <a:p>
            <a:endParaRPr lang="en-US"/>
          </a:p>
          <a:p>
            <a:endParaRPr lang="en-US"/>
          </a:p>
        </p:txBody>
      </p:sp>
      <p:sp>
        <p:nvSpPr>
          <p:cNvPr id="5" name="Текст. поле 4"/>
          <p:cNvSpPr txBox="1"/>
          <p:nvPr/>
        </p:nvSpPr>
        <p:spPr>
          <a:xfrm>
            <a:off x="796716" y="-124975"/>
            <a:ext cx="5483275" cy="1556331"/>
          </a:xfrm>
          <a:prstGeom prst="rect">
            <a:avLst/>
          </a:prstGeom>
          <a:noFill/>
        </p:spPr>
        <p:txBody>
          <a:bodyPr wrap="square" rtlCol="0">
            <a:spAutoFit/>
          </a:bodyPr>
          <a:lstStyle/>
          <a:p>
            <a:r>
              <a:rPr lang="en-US" sz="3200" b="1"/>
              <a:t>«ЗА»: Экономическая несправедливость пожизненного заключения. </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поле 1"/>
          <p:cNvSpPr txBox="1"/>
          <p:nvPr/>
        </p:nvSpPr>
        <p:spPr>
          <a:xfrm>
            <a:off x="812337" y="1312237"/>
            <a:ext cx="5030242" cy="5396001"/>
          </a:xfrm>
          <a:prstGeom prst="rect">
            <a:avLst/>
          </a:prstGeom>
          <a:noFill/>
        </p:spPr>
        <p:txBody>
          <a:bodyPr wrap="square" rtlCol="0">
            <a:spAutoFit/>
          </a:bodyPr>
          <a:lstStyle/>
          <a:p>
            <a:r>
              <a:rPr lang="en-US" sz="2400"/>
              <a:t>Неотвратимость наказания в виде смертной казни может являться хороших фактором сдерживания для многих видов преступлений. Взять к примеру Китай, в котором сегодня могут казнить не только за жестокие убийства, но и за взятку или за торговлю наркотиками. Именно поэтому там крайне низкий процент подобных преступлений. Никто не хочет лишаться жизни только ради того, чтобы заработать лишние несколько сотен тысяч долларов. </a:t>
            </a:r>
            <a:endParaRPr lang="en-US"/>
          </a:p>
          <a:p>
            <a:endParaRPr lang="en-US"/>
          </a:p>
          <a:p>
            <a:endParaRPr lang="en-US"/>
          </a:p>
        </p:txBody>
      </p:sp>
      <p:sp>
        <p:nvSpPr>
          <p:cNvPr id="3" name="Текст. поле 2"/>
          <p:cNvSpPr txBox="1"/>
          <p:nvPr/>
        </p:nvSpPr>
        <p:spPr>
          <a:xfrm>
            <a:off x="906068" y="468656"/>
            <a:ext cx="5264570" cy="580971"/>
          </a:xfrm>
          <a:prstGeom prst="rect">
            <a:avLst/>
          </a:prstGeom>
          <a:noFill/>
        </p:spPr>
        <p:txBody>
          <a:bodyPr wrap="square" rtlCol="0">
            <a:spAutoFit/>
          </a:bodyPr>
          <a:lstStyle/>
          <a:p>
            <a:r>
              <a:rPr lang="en-US" sz="3200" b="1"/>
              <a:t>«ЗА»: Фактор сдерживания.</a:t>
            </a:r>
            <a:endParaRPr lang="en-US" sz="3200"/>
          </a:p>
        </p:txBody>
      </p:sp>
      <p:sp>
        <p:nvSpPr>
          <p:cNvPr id="4" name="Текст. поле 3"/>
          <p:cNvSpPr txBox="1"/>
          <p:nvPr/>
        </p:nvSpPr>
        <p:spPr>
          <a:xfrm>
            <a:off x="6904865" y="1421590"/>
            <a:ext cx="4998998" cy="3567201"/>
          </a:xfrm>
          <a:prstGeom prst="rect">
            <a:avLst/>
          </a:prstGeom>
          <a:noFill/>
        </p:spPr>
        <p:txBody>
          <a:bodyPr wrap="square" rtlCol="0">
            <a:spAutoFit/>
          </a:bodyPr>
          <a:lstStyle/>
          <a:p>
            <a:r>
              <a:rPr lang="en-US" sz="2400"/>
              <a:t>Риск судебной ошибки существует всегда. Известно много таких случаев, когда человека признавали невиновным спустя несколько десятков лет заключения. В случае со смертной казнью оправдать невинно осуждённого уже не получится. </a:t>
            </a:r>
            <a:endParaRPr lang="en-US"/>
          </a:p>
          <a:p>
            <a:endParaRPr lang="en-US"/>
          </a:p>
          <a:p>
            <a:endParaRPr lang="en-US"/>
          </a:p>
        </p:txBody>
      </p:sp>
      <p:sp>
        <p:nvSpPr>
          <p:cNvPr id="5" name="Текст. поле 4"/>
          <p:cNvSpPr txBox="1"/>
          <p:nvPr/>
        </p:nvSpPr>
        <p:spPr>
          <a:xfrm>
            <a:off x="6483075" y="243586"/>
            <a:ext cx="5264570" cy="1068651"/>
          </a:xfrm>
          <a:prstGeom prst="rect">
            <a:avLst/>
          </a:prstGeom>
          <a:noFill/>
        </p:spPr>
        <p:txBody>
          <a:bodyPr wrap="square" rtlCol="0">
            <a:spAutoFit/>
          </a:bodyPr>
          <a:lstStyle/>
          <a:p>
            <a:r>
              <a:rPr lang="en-US" sz="3200" b="1"/>
              <a:t>«ПРОТИВ»: Невозможность реабилитации.</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поле 1"/>
          <p:cNvSpPr txBox="1"/>
          <p:nvPr/>
        </p:nvSpPr>
        <p:spPr>
          <a:xfrm>
            <a:off x="515522" y="1421590"/>
            <a:ext cx="5826956" cy="5213468"/>
          </a:xfrm>
          <a:prstGeom prst="rect">
            <a:avLst/>
          </a:prstGeom>
          <a:noFill/>
        </p:spPr>
        <p:txBody>
          <a:bodyPr wrap="square" rtlCol="0">
            <a:spAutoFit/>
          </a:bodyPr>
          <a:lstStyle/>
          <a:p>
            <a:r>
              <a:rPr lang="en-US" sz="2400"/>
              <a:t>По сути, пожизненное заключение без права амнистии тоже является «смертным приговором», но только растянутым во времени. Наиболее опасные преступники или те, для которых существует угроза их жизни в тюрьме, например насильники и педофилы, содержатся в одиночных камерах. Всю свою жизнь они проведут в бетонной клетке, пять раз в неделю выходя подышать свежим воздухом. Из всех занятий им разрешается только писать и читать. В таком случае быстрая смерть является более гуманным наказанием. </a:t>
            </a:r>
            <a:endParaRPr lang="en-US"/>
          </a:p>
        </p:txBody>
      </p:sp>
      <p:sp>
        <p:nvSpPr>
          <p:cNvPr id="3" name="Текст. поле 2"/>
          <p:cNvSpPr txBox="1"/>
          <p:nvPr/>
        </p:nvSpPr>
        <p:spPr>
          <a:xfrm>
            <a:off x="515523" y="0"/>
            <a:ext cx="5826955" cy="1556331"/>
          </a:xfrm>
          <a:prstGeom prst="rect">
            <a:avLst/>
          </a:prstGeom>
          <a:noFill/>
        </p:spPr>
        <p:txBody>
          <a:bodyPr wrap="square" rtlCol="0">
            <a:spAutoFit/>
          </a:bodyPr>
          <a:lstStyle/>
          <a:p>
            <a:r>
              <a:rPr lang="en-US" sz="3200" b="1"/>
              <a:t>«ЗА»: Смертная казнь более гуманна, чем пожизненное заключение.</a:t>
            </a:r>
            <a:endParaRPr lang="en-US"/>
          </a:p>
        </p:txBody>
      </p:sp>
      <p:sp>
        <p:nvSpPr>
          <p:cNvPr id="4" name="Текст. поле 3"/>
          <p:cNvSpPr txBox="1"/>
          <p:nvPr/>
        </p:nvSpPr>
        <p:spPr>
          <a:xfrm>
            <a:off x="6795512" y="0"/>
            <a:ext cx="4577208" cy="1068651"/>
          </a:xfrm>
          <a:prstGeom prst="rect">
            <a:avLst/>
          </a:prstGeom>
          <a:noFill/>
        </p:spPr>
        <p:txBody>
          <a:bodyPr wrap="square" rtlCol="0">
            <a:spAutoFit/>
          </a:bodyPr>
          <a:lstStyle/>
          <a:p>
            <a:r>
              <a:rPr lang="en-US" sz="3200" b="1"/>
              <a:t>«ПРОТИВ»: Порождение жестокости в обществе.</a:t>
            </a:r>
            <a:endParaRPr lang="en-US"/>
          </a:p>
        </p:txBody>
      </p:sp>
      <p:sp>
        <p:nvSpPr>
          <p:cNvPr id="5" name="Текст. поле 4"/>
          <p:cNvSpPr txBox="1"/>
          <p:nvPr/>
        </p:nvSpPr>
        <p:spPr>
          <a:xfrm>
            <a:off x="6286932" y="1068651"/>
            <a:ext cx="5905067" cy="6127520"/>
          </a:xfrm>
          <a:prstGeom prst="rect">
            <a:avLst/>
          </a:prstGeom>
          <a:noFill/>
        </p:spPr>
        <p:txBody>
          <a:bodyPr wrap="square" rtlCol="0">
            <a:spAutoFit/>
          </a:bodyPr>
          <a:lstStyle/>
          <a:p>
            <a:r>
              <a:rPr lang="en-US" sz="2400"/>
              <a:t>Смертная казнь является всё тем же убийством, только узаконенным на государственном уровне. А жестокость всегда будет порождать жестокость. Вспомните как раньше, когда казни совершались на площадях, буквально весь город собирался, чтобы посмотреть на это «представление». А ведь тогда казни были куда более изощрёнными. Можно подумать, что с тех пор общество сильно изменилось и стало более культурным, но нет. Согласно докладам ООН, в странах, где смертная казнь разрешена, преступления, за которые она полагается, случаются чаще. </a:t>
            </a:r>
            <a:endParaRPr lang="en-US"/>
          </a:p>
          <a:p>
            <a:endParaRPr lang="en-US"/>
          </a:p>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6" descr="Изображение выглядит как мужчина, старый, держит, стоит  Описание создано с очень высокой степенью достоверности"/>
          <p:cNvPicPr>
            <a:picLocks noChangeAspect="1"/>
          </p:cNvPicPr>
          <p:nvPr/>
        </p:nvPicPr>
        <p:blipFill>
          <a:blip r:embed="rId3"/>
          <a:srcRect l="1073" r="2" b="2"/>
          <a:stretch/>
        </p:blipFill>
        <p:spPr>
          <a:xfrm>
            <a:off x="-1782772" y="-330669"/>
            <a:ext cx="13917261" cy="7361197"/>
          </a:xfrm>
          <a:prstGeom prst="rect">
            <a:avLst/>
          </a:prstGeom>
        </p:spPr>
      </p:pic>
      <p:sp>
        <p:nvSpPr>
          <p:cNvPr id="2" name="Заголовок 1"/>
          <p:cNvSpPr>
            <a:spLocks noGrp="1" noEditPoints="1"/>
          </p:cNvSpPr>
          <p:nvPr>
            <p:ph type="title"/>
          </p:nvPr>
        </p:nvSpPr>
        <p:spPr>
          <a:xfrm>
            <a:off x="8079530" y="4569025"/>
            <a:ext cx="3852041" cy="1834056"/>
          </a:xfrm>
        </p:spPr>
        <p:txBody>
          <a:bodyPr vert="horz" lIns="91440" tIns="45720" rIns="91440" bIns="45720" rtlCol="0" anchor="b">
            <a:normAutofit fontScale="90000"/>
          </a:bodyPr>
          <a:lstStyle/>
          <a:p>
            <a:pPr algn="ctr"/>
            <a:r>
              <a:rPr lang="en-US" sz="1300" b="1" dirty="0"/>
              <a:t/>
            </a:r>
            <a:br>
              <a:rPr lang="en-US" sz="1300" b="1" dirty="0"/>
            </a:br>
            <a:r>
              <a:rPr lang="en-US" sz="1300" b="1" dirty="0"/>
              <a:t/>
            </a:r>
            <a:br>
              <a:rPr lang="en-US" sz="1300" b="1" dirty="0"/>
            </a:br>
            <a:r>
              <a:rPr lang="en-US" sz="2400" b="1" dirty="0"/>
              <a:t/>
            </a:r>
            <a:br>
              <a:rPr lang="en-US" sz="2400" b="1" dirty="0"/>
            </a:br>
            <a:r>
              <a:rPr lang="en-US" sz="2400" b="1" dirty="0"/>
              <a:t/>
            </a:r>
            <a:br>
              <a:rPr lang="en-US" sz="2400" b="1" dirty="0"/>
            </a:br>
            <a:r>
              <a:rPr lang="en-US" sz="2400" b="1" dirty="0" err="1"/>
              <a:t>Сме́ртная</a:t>
            </a:r>
            <a:r>
              <a:rPr lang="en-US" sz="2400" dirty="0"/>
              <a:t> </a:t>
            </a:r>
            <a:r>
              <a:rPr lang="en-US" sz="2400" b="1" dirty="0" err="1"/>
              <a:t>казнь</a:t>
            </a:r>
            <a:r>
              <a:rPr lang="en-US" sz="2400" dirty="0"/>
              <a:t> — </a:t>
            </a:r>
            <a:r>
              <a:rPr lang="en-US" sz="2400" dirty="0" err="1"/>
              <a:t>лишение</a:t>
            </a:r>
            <a:r>
              <a:rPr lang="en-US" sz="2400" dirty="0"/>
              <a:t> </a:t>
            </a:r>
            <a:r>
              <a:rPr lang="en-US" sz="2400" dirty="0" err="1"/>
              <a:t>человека</a:t>
            </a:r>
            <a:r>
              <a:rPr lang="en-US" sz="2400" dirty="0"/>
              <a:t> </a:t>
            </a:r>
            <a:r>
              <a:rPr lang="en-US" sz="2400" dirty="0" err="1"/>
              <a:t>жизни</a:t>
            </a:r>
            <a:r>
              <a:rPr lang="en-US" sz="2400" dirty="0"/>
              <a:t> в </a:t>
            </a:r>
            <a:r>
              <a:rPr lang="en-US" sz="2400" dirty="0" err="1"/>
              <a:t>качестве</a:t>
            </a:r>
            <a:r>
              <a:rPr lang="en-US" sz="2400" dirty="0"/>
              <a:t> </a:t>
            </a:r>
            <a:r>
              <a:rPr lang="en-US" sz="2400" dirty="0" err="1"/>
              <a:t>наказания</a:t>
            </a:r>
            <a:r>
              <a:rPr lang="en-US" sz="2400" dirty="0"/>
              <a:t>, </a:t>
            </a:r>
            <a:r>
              <a:rPr lang="en-US" sz="2400" dirty="0" err="1"/>
              <a:t>узаконенного</a:t>
            </a:r>
            <a:r>
              <a:rPr lang="en-US" sz="2400" dirty="0"/>
              <a:t> </a:t>
            </a:r>
            <a:r>
              <a:rPr lang="en-US" sz="2400" dirty="0" err="1"/>
              <a:t>государством</a:t>
            </a:r>
            <a:r>
              <a:rPr lang="en-US" sz="2400" dirty="0"/>
              <a:t> и </a:t>
            </a:r>
            <a:r>
              <a:rPr lang="en-US" sz="2400" dirty="0" err="1"/>
              <a:t>осуществляемого</a:t>
            </a:r>
            <a:r>
              <a:rPr lang="en-US" sz="2400" dirty="0"/>
              <a:t> </a:t>
            </a:r>
            <a:r>
              <a:rPr lang="en-US" sz="2400" dirty="0" err="1"/>
              <a:t>по</a:t>
            </a:r>
            <a:r>
              <a:rPr lang="en-US" sz="2400" dirty="0"/>
              <a:t> </a:t>
            </a:r>
            <a:r>
              <a:rPr lang="en-US" sz="2400" dirty="0" err="1"/>
              <a:t>вступившему</a:t>
            </a:r>
            <a:r>
              <a:rPr lang="en-US" sz="2400" dirty="0"/>
              <a:t> в </a:t>
            </a:r>
            <a:r>
              <a:rPr lang="en-US" sz="2400" dirty="0" err="1"/>
              <a:t>силу</a:t>
            </a:r>
            <a:r>
              <a:rPr lang="en-US" sz="2400" dirty="0"/>
              <a:t> </a:t>
            </a:r>
            <a:r>
              <a:rPr lang="en-US" sz="2400" dirty="0" err="1"/>
              <a:t>приговору</a:t>
            </a:r>
            <a:r>
              <a:rPr lang="en-US" sz="2400" dirty="0"/>
              <a:t> </a:t>
            </a:r>
            <a:r>
              <a:rPr lang="en-US" sz="2400" dirty="0" err="1"/>
              <a:t>суда</a:t>
            </a:r>
            <a:r>
              <a:rPr lang="en-US" sz="2400" dirty="0"/>
              <a:t> </a:t>
            </a:r>
            <a:r>
              <a:rPr lang="en-US" sz="2400" dirty="0" err="1"/>
              <a:t>или</a:t>
            </a:r>
            <a:r>
              <a:rPr lang="en-US" sz="2400" dirty="0"/>
              <a:t> (</a:t>
            </a:r>
            <a:r>
              <a:rPr lang="en-US" sz="2400" dirty="0" err="1"/>
              <a:t>исторически</a:t>
            </a:r>
            <a:r>
              <a:rPr lang="en-US" sz="2400" dirty="0"/>
              <a:t>) </a:t>
            </a:r>
            <a:r>
              <a:rPr lang="en-US" sz="2400" dirty="0" err="1"/>
              <a:t>по</a:t>
            </a:r>
            <a:r>
              <a:rPr lang="en-US" sz="2400" dirty="0"/>
              <a:t> </a:t>
            </a:r>
            <a:r>
              <a:rPr lang="en-US" sz="2400" dirty="0" err="1"/>
              <a:t>решению</a:t>
            </a:r>
            <a:r>
              <a:rPr lang="en-US" sz="2400" dirty="0"/>
              <a:t> </a:t>
            </a:r>
            <a:r>
              <a:rPr lang="en-US" sz="2400" dirty="0" err="1"/>
              <a:t>иных</a:t>
            </a:r>
            <a:r>
              <a:rPr lang="en-US" sz="2400" dirty="0"/>
              <a:t> </a:t>
            </a:r>
            <a:r>
              <a:rPr lang="en-US" sz="2400" dirty="0" err="1"/>
              <a:t>государственных</a:t>
            </a:r>
            <a:r>
              <a:rPr lang="en-US" sz="2400" dirty="0"/>
              <a:t> </a:t>
            </a:r>
            <a:r>
              <a:rPr lang="en-US" sz="2400" dirty="0" err="1"/>
              <a:t>или</a:t>
            </a:r>
            <a:r>
              <a:rPr lang="en-US" sz="2400" dirty="0"/>
              <a:t> </a:t>
            </a:r>
            <a:r>
              <a:rPr lang="en-US" sz="2400" dirty="0" err="1"/>
              <a:t>военных</a:t>
            </a:r>
            <a:r>
              <a:rPr lang="en-US" sz="2400" dirty="0"/>
              <a:t> </a:t>
            </a:r>
            <a:r>
              <a:rPr lang="en-US" sz="2400" dirty="0" err="1"/>
              <a:t>органов</a:t>
            </a:r>
            <a:r>
              <a:rPr lang="en-US" sz="2400" dirty="0"/>
              <a:t>.</a:t>
            </a:r>
          </a:p>
          <a:p>
            <a:pPr algn="ctr"/>
            <a:endParaRPr lang="en-US" sz="1300"/>
          </a:p>
          <a:p>
            <a:pPr algn="ctr"/>
            <a:endParaRPr lang="en-US" sz="13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p:nvPr/>
        </p:nvPicPr>
        <p:blipFill>
          <a:blip r:embed="rId3"/>
          <a:srcRect/>
          <a:stretch>
            <a:fillRect/>
          </a:stretch>
        </p:blipFill>
        <p:spPr>
          <a:xfrm>
            <a:off x="594210" y="368415"/>
            <a:ext cx="10604355" cy="596495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a:cs typeface="Calibri Light" panose="020F0302020204030204"/>
              </a:rPr>
              <a:t>Смертная казнь на 2018 год:</a:t>
            </a:r>
            <a:endParaRPr lang="ru-RU"/>
          </a:p>
        </p:txBody>
      </p:sp>
      <p:sp>
        <p:nvSpPr>
          <p:cNvPr id="3" name="Объект 2"/>
          <p:cNvSpPr>
            <a:spLocks noGrp="1" noEditPoints="1"/>
          </p:cNvSpPr>
          <p:nvPr>
            <p:ph idx="1"/>
          </p:nvPr>
        </p:nvSpPr>
        <p:spPr/>
        <p:txBody>
          <a:bodyPr vert="horz" lIns="91440" tIns="45720" rIns="91440" bIns="45720" rtlCol="0" anchor="t">
            <a:normAutofit fontScale="77500" lnSpcReduction="20000"/>
          </a:bodyPr>
          <a:lstStyle/>
          <a:p>
            <a:r>
              <a:rPr lang="ru-RU" sz="2800">
                <a:latin typeface="Cambria Math" pitchFamily="18" charset="0"/>
                <a:ea typeface="Cambria Math" pitchFamily="18" charset="0"/>
                <a:cs typeface="Cambria Math" pitchFamily="18" charset="0"/>
              </a:rPr>
              <a:t>Согласно данным организации Amnesty International, в 2018 году число казней сократилось на 31% и составило 690 случаев. Это наименьший показатель за последнее десятилетие, максимум приходится на 2015 год (свыше 1600 казней). В 2017 году к исполнению привели 993 приговора.В частности, в Ираке их число выросло с 65 в 2017 году до 217 в 2018-м. В Египте в прошлом году вынесли 717 смертных приговоров, а в 2017-м – 402. </a:t>
            </a:r>
          </a:p>
          <a:p>
            <a:r>
              <a:rPr lang="ru-RU" sz="2800">
                <a:latin typeface="Cambria Math" pitchFamily="18" charset="0"/>
                <a:ea typeface="Cambria Math" pitchFamily="18" charset="0"/>
                <a:cs typeface="Cambria Math" pitchFamily="18" charset="0"/>
              </a:rPr>
              <a:t>В список стран, где в 2018 году казнили больше всего осужденных, вошли Иран (как минимум 253), Саудовская Аравия (149), Вьетнам (как минимум 85) и Ирак (как минимум 52).</a:t>
            </a:r>
          </a:p>
          <a:p>
            <a:r>
              <a:rPr lang="ru-RU" sz="2800">
                <a:latin typeface="Cambria Math" pitchFamily="18" charset="0"/>
                <a:ea typeface="Cambria Math" pitchFamily="18" charset="0"/>
                <a:cs typeface="Cambria Math" pitchFamily="18" charset="0"/>
              </a:rPr>
              <a:t>При этом в Amnesty International считают, что «рекорд» по этому показателю принадлежит Китаю. В организации полагают, что в поднебесной ежегодно выносят смертные приговоры тысячам людей. Но общее число казней в стране неизвестно, информация о них является государственной тайной. При подсчете количества казней в мире по итогам 2018 года использованы сведения только об известных фактах исполнения приговора (за исключением Китая).</a:t>
            </a:r>
          </a:p>
          <a:p>
            <a:endParaRPr lang="ru-RU" sz="2800" dirty="0">
              <a:latin typeface="Cambria Math" pitchFamily="18" charset="0"/>
              <a:ea typeface="Cambria Math" pitchFamily="18" charset="0"/>
              <a:cs typeface="Cambria Math"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a:cs typeface="Calibri Light" panose="020F0302020204030204"/>
              </a:rPr>
              <a:t>Использованная литература</a:t>
            </a:r>
            <a:endParaRPr lang="ru-RU"/>
          </a:p>
        </p:txBody>
      </p:sp>
      <p:sp>
        <p:nvSpPr>
          <p:cNvPr id="3" name="Объект 2"/>
          <p:cNvSpPr>
            <a:spLocks noGrp="1" noEditPoints="1"/>
          </p:cNvSpPr>
          <p:nvPr>
            <p:ph idx="1"/>
          </p:nvPr>
        </p:nvSpPr>
        <p:spPr>
          <a:xfrm>
            <a:off x="838200" y="1825625"/>
            <a:ext cx="10515600" cy="4648078"/>
          </a:xfrm>
        </p:spPr>
        <p:txBody>
          <a:bodyPr vert="horz" lIns="91440" tIns="45720" rIns="91440" bIns="45720" rtlCol="0" anchor="t">
            <a:normAutofit fontScale="85000" lnSpcReduction="20000"/>
          </a:bodyPr>
          <a:lstStyle/>
          <a:p>
            <a:r>
              <a:rPr lang="ru-RU" dirty="0">
                <a:ea typeface="+mn-lt"/>
                <a:cs typeface="+mn-lt"/>
                <a:hlinkClick r:id="rId3"/>
              </a:rPr>
              <a:t>https://pravo.ru/news/210700/</a:t>
            </a:r>
            <a:endParaRPr lang="ru-RU">
              <a:ea typeface="+mn-lt"/>
              <a:cs typeface="+mn-lt"/>
            </a:endParaRPr>
          </a:p>
          <a:p>
            <a:r>
              <a:rPr lang="ru-RU" dirty="0">
                <a:ea typeface="+mn-lt"/>
                <a:cs typeface="+mn-lt"/>
                <a:hlinkClick r:id="rId4"/>
              </a:rPr>
              <a:t>https://infourok.ru/prezentaciya-po-obschestvoznaniyu-na-temu-smertnaya-kazn-za-i-protiv-2123406.html</a:t>
            </a:r>
            <a:endParaRPr lang="ru-RU" dirty="0">
              <a:ea typeface="+mn-lt"/>
              <a:cs typeface="+mn-lt"/>
            </a:endParaRPr>
          </a:p>
          <a:p>
            <a:r>
              <a:rPr lang="ru-RU" dirty="0">
                <a:ea typeface="+mn-lt"/>
                <a:cs typeface="+mn-lt"/>
                <a:hlinkClick r:id="rId5"/>
              </a:rPr>
              <a:t>https://ru.wikipedia.org/wiki/Смертная_казнь</a:t>
            </a:r>
            <a:endParaRPr lang="ru-RU" dirty="0">
              <a:ea typeface="+mn-lt"/>
              <a:cs typeface="+mn-lt"/>
            </a:endParaRPr>
          </a:p>
          <a:p>
            <a:r>
              <a:rPr lang="ru-RU" dirty="0">
                <a:ea typeface="+mn-lt"/>
                <a:cs typeface="+mn-lt"/>
                <a:hlinkClick r:id="rId6"/>
              </a:rPr>
              <a:t>https://kaktus.media/doc/343112_v_kakih_stranah_i_za_chto_primeniaetsia_smertnaia_kazn.html</a:t>
            </a:r>
          </a:p>
          <a:p>
            <a:r>
              <a:rPr lang="ru-RU" dirty="0">
                <a:ea typeface="+mn-lt"/>
                <a:cs typeface="+mn-lt"/>
                <a:hlinkClick r:id="rId7"/>
              </a:rPr>
              <a:t>https://quibbll.com/chtivo/prestupleniya-za-kotorye-v-ssha-prigovarivayut-k-smertnoj-kazni/33830/</a:t>
            </a:r>
            <a:endParaRPr lang="ru-RU" dirty="0">
              <a:cs typeface="Calibri" panose="020F0502020204030204"/>
            </a:endParaRPr>
          </a:p>
          <a:p>
            <a:r>
              <a:rPr lang="ru-RU" dirty="0">
                <a:ea typeface="+mn-lt"/>
                <a:cs typeface="+mn-lt"/>
                <a:hlinkClick r:id="rId8"/>
              </a:rPr>
              <a:t>https://ru.qwertyu.wiki/wiki/Capital_punishment_in_Israel</a:t>
            </a:r>
            <a:endParaRPr lang="ru-RU" dirty="0">
              <a:cs typeface="Calibri" panose="020F0502020204030204"/>
            </a:endParaRPr>
          </a:p>
          <a:p>
            <a:r>
              <a:rPr lang="ru-RU" dirty="0">
                <a:ea typeface="+mn-lt"/>
                <a:cs typeface="+mn-lt"/>
                <a:hlinkClick r:id="rId9"/>
              </a:rPr>
              <a:t>https://fb.ru/article/58467/smertnaya-kazn-v-kitae-za-kakie-prestupleniya-vyinositsya-takoy-prigovor</a:t>
            </a:r>
            <a:r>
              <a:rPr lang="ru-RU" dirty="0">
                <a:ea typeface="+mn-lt"/>
                <a:cs typeface="+mn-lt"/>
              </a:rPr>
              <a:t> </a:t>
            </a:r>
            <a:endParaRPr lang="ru-RU" dirty="0">
              <a:cs typeface="Calibri" panose="020F0502020204030204"/>
            </a:endParaRPr>
          </a:p>
          <a:p>
            <a:r>
              <a:rPr lang="ru-RU" dirty="0">
                <a:ea typeface="+mn-lt"/>
                <a:cs typeface="+mn-lt"/>
                <a:hlinkClick r:id="rId10"/>
              </a:rPr>
              <a:t>https://www.pravda.ru/accidents/1171212-died/</a:t>
            </a:r>
            <a:endParaRPr lang="ru-RU" dirty="0">
              <a:cs typeface="Calibri" panose="020F0502020204030204"/>
            </a:endParaRPr>
          </a:p>
          <a:p>
            <a:r>
              <a:rPr lang="ru-RU" dirty="0">
                <a:cs typeface="Calibri" panose="020F0502020204030204"/>
                <a:hlinkClick r:id="rId11"/>
              </a:rPr>
              <a:t>https://fishki.net/1868775-10-argumentov-za-i-protiv-smertnoj-kazni.htm</a:t>
            </a:r>
            <a:endParaRPr lang="ru-RU" dirty="0">
              <a:cs typeface="Calibri" panose="020F0502020204030204"/>
            </a:endParaRPr>
          </a:p>
          <a:p>
            <a:endParaRPr lang="ru-RU" dirty="0">
              <a:cs typeface="Calibri" panose="020F0502020204030204"/>
            </a:endParaRPr>
          </a:p>
          <a:p>
            <a:endParaRPr lang="ru-RU" dirty="0">
              <a:cs typeface="Calibri" panose="020F0502020204030204"/>
            </a:endParaRPr>
          </a:p>
          <a:p>
            <a:endParaRPr lang="ru-RU" dirty="0">
              <a:cs typeface="Calibri" panose="020F0502020204030204"/>
            </a:endParaRPr>
          </a:p>
          <a:p>
            <a:endParaRPr lang="ru-RU" dirty="0">
              <a:cs typeface="Calibri" panose="020F0502020204030204"/>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p:cNvPicPr/>
          <p:nvPr/>
        </p:nvPicPr>
        <p:blipFill>
          <a:blip r:embed="rId3"/>
          <a:srcRect/>
          <a:stretch>
            <a:fillRect/>
          </a:stretch>
        </p:blipFill>
        <p:spPr>
          <a:xfrm>
            <a:off x="1492756" y="0"/>
            <a:ext cx="8815941" cy="661195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b="1" dirty="0">
                <a:highlight>
                  <a:srgbClr val="C0C0C0"/>
                </a:highlight>
                <a:cs typeface="Calibri Light" panose="020F0302020204030204"/>
              </a:rPr>
              <a:t>Виды казни</a:t>
            </a:r>
            <a:endParaRPr lang="ru-RU" b="1" dirty="0">
              <a:highlight>
                <a:srgbClr val="C0C0C0"/>
              </a:highlight>
            </a:endParaRPr>
          </a:p>
        </p:txBody>
      </p:sp>
      <p:sp>
        <p:nvSpPr>
          <p:cNvPr id="6" name="Овал 5"/>
          <p:cNvSpPr/>
          <p:nvPr/>
        </p:nvSpPr>
        <p:spPr>
          <a:xfrm>
            <a:off x="8454965" y="3343815"/>
            <a:ext cx="1639018" cy="1538376"/>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cs typeface="Calibri" panose="020F0502020204030204"/>
            </a:endParaRPr>
          </a:p>
          <a:p>
            <a:pPr algn="ctr"/>
            <a:r>
              <a:rPr lang="ru-RU" dirty="0">
                <a:solidFill>
                  <a:schemeClr val="tx1"/>
                </a:solidFill>
                <a:cs typeface="Calibri" panose="020F0502020204030204"/>
              </a:rPr>
              <a:t>Распятие</a:t>
            </a:r>
          </a:p>
        </p:txBody>
      </p:sp>
      <p:sp>
        <p:nvSpPr>
          <p:cNvPr id="7" name="Овал 6"/>
          <p:cNvSpPr/>
          <p:nvPr/>
        </p:nvSpPr>
        <p:spPr>
          <a:xfrm>
            <a:off x="9863046" y="4996311"/>
            <a:ext cx="1739660" cy="155275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cs typeface="Calibri" panose="020F0502020204030204"/>
              </a:rPr>
              <a:t>Утопление</a:t>
            </a:r>
            <a:endParaRPr lang="ru-RU" dirty="0">
              <a:solidFill>
                <a:schemeClr val="tx1"/>
              </a:solidFill>
            </a:endParaRPr>
          </a:p>
        </p:txBody>
      </p:sp>
      <p:sp>
        <p:nvSpPr>
          <p:cNvPr id="8" name="Овал 7"/>
          <p:cNvSpPr/>
          <p:nvPr/>
        </p:nvSpPr>
        <p:spPr>
          <a:xfrm>
            <a:off x="5376414" y="2393114"/>
            <a:ext cx="1984073" cy="181154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cs typeface="Calibri" panose="020F0502020204030204"/>
              </a:rPr>
              <a:t>Забивания палками</a:t>
            </a:r>
            <a:endParaRPr lang="ru-RU" dirty="0">
              <a:solidFill>
                <a:schemeClr val="tx1"/>
              </a:solidFill>
            </a:endParaRPr>
          </a:p>
        </p:txBody>
      </p:sp>
      <p:sp>
        <p:nvSpPr>
          <p:cNvPr id="9" name="Овал 8"/>
          <p:cNvSpPr/>
          <p:nvPr/>
        </p:nvSpPr>
        <p:spPr>
          <a:xfrm>
            <a:off x="10091288" y="2607874"/>
            <a:ext cx="1667772" cy="1408979"/>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a:solidFill>
                  <a:schemeClr val="tx1"/>
                </a:solidFill>
                <a:cs typeface="Calibri" panose="020F0502020204030204"/>
              </a:rPr>
              <a:t>Залитие</a:t>
            </a:r>
            <a:r>
              <a:rPr lang="ru-RU" dirty="0">
                <a:solidFill>
                  <a:schemeClr val="tx1"/>
                </a:solidFill>
                <a:cs typeface="Calibri" panose="020F0502020204030204"/>
              </a:rPr>
              <a:t> горла</a:t>
            </a:r>
            <a:endParaRPr lang="ru-RU" dirty="0">
              <a:solidFill>
                <a:schemeClr val="tx1"/>
              </a:solidFill>
            </a:endParaRPr>
          </a:p>
        </p:txBody>
      </p:sp>
      <p:sp>
        <p:nvSpPr>
          <p:cNvPr id="10" name="Овал 9"/>
          <p:cNvSpPr/>
          <p:nvPr/>
        </p:nvSpPr>
        <p:spPr>
          <a:xfrm>
            <a:off x="4339446" y="4691691"/>
            <a:ext cx="1912188" cy="1567130"/>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cs typeface="Calibri" panose="020F0502020204030204"/>
              </a:rPr>
              <a:t>Сожжение</a:t>
            </a:r>
          </a:p>
        </p:txBody>
      </p:sp>
      <p:sp>
        <p:nvSpPr>
          <p:cNvPr id="11" name="Овал 10"/>
          <p:cNvSpPr/>
          <p:nvPr/>
        </p:nvSpPr>
        <p:spPr>
          <a:xfrm>
            <a:off x="7314660" y="1556529"/>
            <a:ext cx="2099092" cy="1667772"/>
          </a:xfrm>
          <a:prstGeom prst="ellipse">
            <a:avLst/>
          </a:prstGeom>
          <a:solidFill>
            <a:schemeClr val="accent3"/>
          </a:solidFill>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ea typeface="+mn-lt"/>
                <a:cs typeface="+mn-lt"/>
              </a:rPr>
              <a:t>Закапывание живьем </a:t>
            </a:r>
            <a:endParaRPr lang="ru-RU">
              <a:solidFill>
                <a:schemeClr val="tx1"/>
              </a:solidFill>
            </a:endParaRPr>
          </a:p>
        </p:txBody>
      </p:sp>
      <p:sp>
        <p:nvSpPr>
          <p:cNvPr id="4" name="Овал 3"/>
          <p:cNvSpPr/>
          <p:nvPr/>
        </p:nvSpPr>
        <p:spPr>
          <a:xfrm>
            <a:off x="887083" y="1483743"/>
            <a:ext cx="2516035" cy="1825923"/>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ea typeface="+mn-lt"/>
                <a:cs typeface="+mn-lt"/>
              </a:rPr>
              <a:t>Подвешивание ребром</a:t>
            </a:r>
            <a:endParaRPr lang="ru-RU">
              <a:solidFill>
                <a:schemeClr val="tx1"/>
              </a:solidFill>
            </a:endParaRPr>
          </a:p>
        </p:txBody>
      </p:sp>
      <p:sp>
        <p:nvSpPr>
          <p:cNvPr id="5" name="Овал 4"/>
          <p:cNvSpPr/>
          <p:nvPr/>
        </p:nvSpPr>
        <p:spPr>
          <a:xfrm>
            <a:off x="3042789" y="3049976"/>
            <a:ext cx="1797168" cy="155275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ea typeface="+mn-lt"/>
                <a:cs typeface="+mn-lt"/>
              </a:rPr>
              <a:t>Поедание крысой</a:t>
            </a:r>
            <a:endParaRPr lang="ru-RU">
              <a:solidFill>
                <a:schemeClr val="tx1"/>
              </a:solidFill>
            </a:endParaRPr>
          </a:p>
        </p:txBody>
      </p:sp>
      <p:sp>
        <p:nvSpPr>
          <p:cNvPr id="12" name="Овал 11"/>
          <p:cNvSpPr/>
          <p:nvPr/>
        </p:nvSpPr>
        <p:spPr>
          <a:xfrm>
            <a:off x="4522757" y="590550"/>
            <a:ext cx="1912187" cy="1696527"/>
          </a:xfrm>
          <a:prstGeom prst="ellipse">
            <a:avLst/>
          </a:prstGeom>
          <a:solidFill>
            <a:schemeClr val="accent3"/>
          </a:solidFill>
          <a:ln>
            <a:solidFill>
              <a:srgbClr val="4472C4"/>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ru-RU">
                <a:latin typeface="Calibri" panose="020F0502020204030204"/>
              </a:rPr>
              <a:t>Посажение на кол</a:t>
            </a:r>
            <a:endParaRPr lang="ru-RU"/>
          </a:p>
        </p:txBody>
      </p:sp>
      <p:sp>
        <p:nvSpPr>
          <p:cNvPr id="13" name="Овал 12"/>
          <p:cNvSpPr/>
          <p:nvPr/>
        </p:nvSpPr>
        <p:spPr>
          <a:xfrm>
            <a:off x="1157557" y="4600936"/>
            <a:ext cx="2429773" cy="2055959"/>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latin typeface="Calibri" panose="020F0502020204030204"/>
                <a:ea typeface="Calibri" panose="020F0502020204030204"/>
                <a:cs typeface="Calibri" panose="020F0502020204030204"/>
              </a:rPr>
              <a:t>Четвертование</a:t>
            </a:r>
            <a:r>
              <a:rPr lang="ru-RU" dirty="0">
                <a:latin typeface="Calibri" panose="020F0502020204030204"/>
                <a:ea typeface="Calibri" panose="020F0502020204030204"/>
                <a:cs typeface="Calibri" panose="020F0502020204030204"/>
              </a:rPr>
              <a:t> </a:t>
            </a:r>
            <a:endParaRPr lang="ru-RU" dirty="0"/>
          </a:p>
        </p:txBody>
      </p:sp>
      <p:sp>
        <p:nvSpPr>
          <p:cNvPr id="15" name="Овал 14"/>
          <p:cNvSpPr/>
          <p:nvPr/>
        </p:nvSpPr>
        <p:spPr>
          <a:xfrm>
            <a:off x="9509005" y="487214"/>
            <a:ext cx="2099093" cy="2027204"/>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solidFill>
                  <a:schemeClr val="tx1"/>
                </a:solidFill>
                <a:latin typeface="Calibri" panose="020F0502020204030204"/>
                <a:ea typeface="Calibri" panose="020F0502020204030204"/>
                <a:cs typeface="Calibri" panose="020F0502020204030204"/>
              </a:rPr>
              <a:t>Замораживание</a:t>
            </a:r>
            <a:endParaRPr lang="ru-RU">
              <a:solidFill>
                <a:schemeClr val="tx1"/>
              </a:solidFill>
            </a:endParaRPr>
          </a:p>
        </p:txBody>
      </p:sp>
      <p:sp>
        <p:nvSpPr>
          <p:cNvPr id="16" name="Овал 15"/>
          <p:cNvSpPr/>
          <p:nvPr/>
        </p:nvSpPr>
        <p:spPr>
          <a:xfrm>
            <a:off x="6778206" y="4600036"/>
            <a:ext cx="2027204" cy="1653394"/>
          </a:xfrm>
          <a:prstGeom prst="ellipse">
            <a:avLst/>
          </a:prstGeom>
          <a:solidFill>
            <a:schemeClr val="accent3"/>
          </a:solidFill>
          <a:ln>
            <a:solidFill>
              <a:srgbClr val="4472C4"/>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ru-RU">
                <a:latin typeface="Calibri" panose="020F0502020204030204"/>
                <a:ea typeface="Calibri" panose="020F0502020204030204"/>
                <a:cs typeface="Calibri" panose="020F0502020204030204"/>
              </a:rPr>
              <a:t>Растворение в кислоте </a:t>
            </a: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a:t>Кто применяет смертную казнь?</a:t>
            </a:r>
          </a:p>
          <a:p>
            <a:endParaRPr lang="ru-RU" dirty="0">
              <a:cs typeface="Calibri Light" panose="020F0302020204030204"/>
            </a:endParaRPr>
          </a:p>
        </p:txBody>
      </p:sp>
      <p:sp>
        <p:nvSpPr>
          <p:cNvPr id="3" name="Объект 2"/>
          <p:cNvSpPr>
            <a:spLocks noGrp="1" noEditPoints="1"/>
          </p:cNvSpPr>
          <p:nvPr>
            <p:ph idx="1"/>
          </p:nvPr>
        </p:nvSpPr>
        <p:spPr/>
        <p:txBody>
          <a:bodyPr vert="horz" lIns="91440" tIns="45720" rIns="91440" bIns="45720" rtlCol="0" anchor="t">
            <a:normAutofit/>
          </a:bodyPr>
          <a:lstStyle/>
          <a:p>
            <a:r>
              <a:rPr lang="ru-RU">
                <a:ea typeface="+mn-lt"/>
                <a:cs typeface="+mn-lt"/>
              </a:rPr>
              <a:t>В зависимости от законодательства каждой из стран их можно поделить на четыре группы:</a:t>
            </a:r>
            <a:endParaRPr lang="ru-RU">
              <a:cs typeface="Calibri" panose="020F0502020204030204"/>
            </a:endParaRPr>
          </a:p>
          <a:p>
            <a:r>
              <a:rPr lang="ru-RU" b="1">
                <a:ea typeface="+mn-lt"/>
                <a:cs typeface="+mn-lt"/>
              </a:rPr>
              <a:t>58</a:t>
            </a:r>
            <a:r>
              <a:rPr lang="ru-RU">
                <a:ea typeface="+mn-lt"/>
                <a:cs typeface="+mn-lt"/>
              </a:rPr>
              <a:t> стран сохраняют смертную казнь в рамках закона.</a:t>
            </a:r>
            <a:endParaRPr lang="ru-RU"/>
          </a:p>
          <a:p>
            <a:r>
              <a:rPr lang="ru-RU" b="1">
                <a:ea typeface="+mn-lt"/>
                <a:cs typeface="+mn-lt"/>
              </a:rPr>
              <a:t>98</a:t>
            </a:r>
            <a:r>
              <a:rPr lang="ru-RU">
                <a:ea typeface="+mn-lt"/>
                <a:cs typeface="+mn-lt"/>
              </a:rPr>
              <a:t> отменили этот вид наказания.</a:t>
            </a:r>
            <a:endParaRPr lang="ru-RU"/>
          </a:p>
          <a:p>
            <a:r>
              <a:rPr lang="ru-RU" b="1">
                <a:ea typeface="+mn-lt"/>
                <a:cs typeface="+mn-lt"/>
              </a:rPr>
              <a:t>7</a:t>
            </a:r>
            <a:r>
              <a:rPr lang="ru-RU">
                <a:ea typeface="+mn-lt"/>
                <a:cs typeface="+mn-lt"/>
              </a:rPr>
              <a:t> отменили только за общеуголовные преступления.</a:t>
            </a:r>
            <a:endParaRPr lang="ru-RU"/>
          </a:p>
          <a:p>
            <a:r>
              <a:rPr lang="ru-RU" b="1">
                <a:ea typeface="+mn-lt"/>
                <a:cs typeface="+mn-lt"/>
              </a:rPr>
              <a:t>35 </a:t>
            </a:r>
            <a:r>
              <a:rPr lang="ru-RU">
                <a:ea typeface="+mn-lt"/>
                <a:cs typeface="+mn-lt"/>
              </a:rPr>
              <a:t>не применяют ее на практике.</a:t>
            </a:r>
            <a:endParaRPr lang="ru-RU"/>
          </a:p>
          <a:p>
            <a:endParaRPr lang="ru-RU" dirty="0">
              <a:cs typeface="Calibri" panose="020F0502020204030204"/>
            </a:endParaRPr>
          </a:p>
          <a:p>
            <a:endParaRPr lang="ru-RU" dirty="0">
              <a:cs typeface="Calibri" panose="020F050202020403020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b="1">
                <a:ea typeface="+mj-lt"/>
                <a:cs typeface="+mj-lt"/>
              </a:rPr>
              <a:t>Страны, где сохраняется смертная казнь:</a:t>
            </a:r>
            <a:endParaRPr lang="ru-RU"/>
          </a:p>
        </p:txBody>
      </p:sp>
      <p:sp>
        <p:nvSpPr>
          <p:cNvPr id="3" name="Объект 2"/>
          <p:cNvSpPr>
            <a:spLocks noGrp="1" noEditPoints="1"/>
          </p:cNvSpPr>
          <p:nvPr>
            <p:ph idx="1"/>
          </p:nvPr>
        </p:nvSpPr>
        <p:spPr/>
        <p:txBody>
          <a:bodyPr vert="horz" lIns="91440" tIns="45720" rIns="91440" bIns="45720" rtlCol="0" anchor="t">
            <a:normAutofit fontScale="92500" lnSpcReduction="10000"/>
          </a:bodyPr>
          <a:lstStyle/>
          <a:p>
            <a:pPr marL="0" indent="0">
              <a:buNone/>
            </a:pPr>
            <a:endParaRPr lang="ru-RU" b="1" dirty="0">
              <a:cs typeface="Calibri" panose="020F0502020204030204"/>
            </a:endParaRPr>
          </a:p>
          <a:p>
            <a:r>
              <a:rPr lang="ru-RU">
                <a:ea typeface="+mn-lt"/>
                <a:cs typeface="+mn-lt"/>
              </a:rPr>
              <a:t>Антигуа и Барбуда, Афганистан, Багамы, Бангладеш, Барбадос, Бахрейн, Белоруссия, Белиз, Ботсвана, Вьетнам, Гайана, Гамбия, Демократическая Республика Конго, Доминика, Египет, Зимбабве, Индия, Индонезия, Иордания, Ирак, Иран, Йемен, Катар, Китай, Коморские Острова, Куба, Кувейт, Лесото, Ливан, Ливия, Малайзия, Нигерия, Объединенные Арабские Эмираты, Оман, Пакистан, Палестина (государство), Саудовская Аравия, Северная Корея (Корейская Народно-Демократическая Республика), Сент-Винсент и Гренадины, Сент-Китс и Невис, Сент-Люсия, Сингапур, Сирия, Сомали, Судан, США, Таиланд, Тайвань, Тринидад и Тобаго, Уганда, Чад, Экваториальная Гвинея, Эфиопия, Южный Судан, Ямайка, Япония.</a:t>
            </a:r>
            <a:endParaRPr lang="ru-RU"/>
          </a:p>
          <a:p>
            <a:endParaRPr lang="ru-RU" dirty="0">
              <a:cs typeface="Calibri" panose="020F0502020204030204"/>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b="1">
                <a:ea typeface="+mj-lt"/>
                <a:cs typeface="+mj-lt"/>
              </a:rPr>
              <a:t>Страны, где смертная казнь не применяется на практике:</a:t>
            </a:r>
            <a:endParaRPr lang="ru-RU"/>
          </a:p>
        </p:txBody>
      </p:sp>
      <p:sp>
        <p:nvSpPr>
          <p:cNvPr id="3" name="Объект 2"/>
          <p:cNvSpPr>
            <a:spLocks noGrp="1" noEditPoints="1"/>
          </p:cNvSpPr>
          <p:nvPr>
            <p:ph idx="1"/>
          </p:nvPr>
        </p:nvSpPr>
        <p:spPr/>
        <p:txBody>
          <a:bodyPr vert="horz" lIns="91440" tIns="45720" rIns="91440" bIns="45720" rtlCol="0" anchor="t">
            <a:normAutofit lnSpcReduction="10000"/>
          </a:bodyPr>
          <a:lstStyle/>
          <a:p>
            <a:pPr marL="0" indent="0">
              <a:buNone/>
            </a:pPr>
            <a:endParaRPr lang="ru-RU" b="1" dirty="0">
              <a:cs typeface="Calibri" panose="020F0502020204030204"/>
            </a:endParaRPr>
          </a:p>
          <a:p>
            <a:r>
              <a:rPr lang="ru-RU">
                <a:ea typeface="+mn-lt"/>
                <a:cs typeface="+mn-lt"/>
              </a:rPr>
              <a:t>В следующих государствах исключительная мера наказания сохраняется за общеуголовные преступления (например, убийство), но на практике в них не применяли смертную казнь в течение последних 10 лет: Алжир, Бруней-Даруссалам, Гана, Гренада, Замбия, Камерун, Кения, Королевство Тонга, Лаос, Либерия, Мавритания, Малави, Мали, Мальдивы, Марокко/Западная Сахара, Мьянма, Нигер, Папуа – Новая Гвинея, Российская Федерация, Сьерра-Леоне, Таджикистан, Танзания, Тунис, Центрально-Африканская Республика, Шри-Ланка, Эритрея, Эсватини (бывший Свазиленд), Южная Корея (Республика Корея).</a:t>
            </a:r>
            <a:endParaRPr lang="ru-RU"/>
          </a:p>
          <a:p>
            <a:endParaRPr lang="ru-RU" dirty="0">
              <a:cs typeface="Calibri" panose="020F0502020204030204"/>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b="1">
                <a:latin typeface="Calibri" panose="020F0502020204030204"/>
                <a:cs typeface="Calibri" panose="020F0502020204030204"/>
              </a:rPr>
              <a:t>Страны, где смертная казнь отменена за общеуголовные преступления:</a:t>
            </a:r>
            <a:endParaRPr lang="ru-RU"/>
          </a:p>
        </p:txBody>
      </p:sp>
      <p:sp>
        <p:nvSpPr>
          <p:cNvPr id="3" name="Объект 2"/>
          <p:cNvSpPr>
            <a:spLocks noGrp="1" noEditPoints="1"/>
          </p:cNvSpPr>
          <p:nvPr>
            <p:ph idx="1"/>
          </p:nvPr>
        </p:nvSpPr>
        <p:spPr/>
        <p:txBody>
          <a:bodyPr vert="horz" lIns="91440" tIns="45720" rIns="91440" bIns="45720" rtlCol="0" anchor="t">
            <a:normAutofit/>
          </a:bodyPr>
          <a:lstStyle/>
          <a:p>
            <a:pPr marL="0" indent="0">
              <a:buNone/>
            </a:pPr>
            <a:endParaRPr lang="ru-RU" b="1" dirty="0">
              <a:cs typeface="Calibri" panose="020F0502020204030204"/>
            </a:endParaRPr>
          </a:p>
          <a:p>
            <a:r>
              <a:rPr lang="ru-RU">
                <a:ea typeface="+mn-lt"/>
                <a:cs typeface="+mn-lt"/>
              </a:rPr>
              <a:t>Законодательство этих стран предполагает вынесение смертных приговоров только за исключительные преступления, например за преступления в рамках военного права: Бразилия, Буркина-Фасо, Гватемала, Израиль, Казахстан, Перу, Сальвадор, Чили.</a:t>
            </a:r>
            <a:endParaRPr lang="ru-RU"/>
          </a:p>
          <a:p>
            <a:endParaRPr lang="ru-RU" dirty="0">
              <a:cs typeface="Calibri" panose="020F0502020204030204"/>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b="1">
                <a:ea typeface="+mj-lt"/>
                <a:cs typeface="+mj-lt"/>
              </a:rPr>
              <a:t>Страны, где смертная казнь полностью отменена:</a:t>
            </a:r>
            <a:endParaRPr lang="ru-RU"/>
          </a:p>
        </p:txBody>
      </p:sp>
      <p:sp>
        <p:nvSpPr>
          <p:cNvPr id="3" name="Объект 2"/>
          <p:cNvSpPr>
            <a:spLocks noGrp="1" noEditPoints="1"/>
          </p:cNvSpPr>
          <p:nvPr>
            <p:ph idx="1"/>
          </p:nvPr>
        </p:nvSpPr>
        <p:spPr/>
        <p:txBody>
          <a:bodyPr vert="horz" lIns="91440" tIns="45720" rIns="91440" bIns="45720" rtlCol="0" anchor="t">
            <a:normAutofit fontScale="77500" lnSpcReduction="20000"/>
          </a:bodyPr>
          <a:lstStyle/>
          <a:p>
            <a:r>
              <a:rPr lang="ru-RU">
                <a:ea typeface="+mn-lt"/>
                <a:cs typeface="+mn-lt"/>
              </a:rPr>
              <a:t>Австралия, Австрия, Азербайджан, Албания, Ангола, Андорра, Аргентина, Армения, Бельгия, Бенин, Болгария, Боливия, Босния и Герцеговина, Бурунди, Бутан, Вануату, Великобритания, Венгрия, Венесуэла, Габон, Гаити, Гвинея, Гвинея-Биссау, Германия, Гондурас, Греция, Грузия, Дания, Джибути, Доминиканская Республика, Ирландия, Исландия, Испания, Италия, Кабо-Верде, Камбоджа, Канада, Кипр, Кирибати, Колумбия, Конго (Республика), Коста-Рика, Кот-д'Ивуар, Кыргызстан, Латвия, Литва, Лихтенштейн, Люксембург, Маврикий, Мадагаскар, Мальта, Маршалловы Острова, Мексика, Микронезия, Мозамбик, Молдова, Монако, Монголия, Намибия, Науру, Непал, Нидерланды, Никарагуа, Ниуэ, Новая Зеландия, Норвегия, Острова Кука, Палау, Панама, Парагвай, Польша, Португалия, Руанда, Румыния, Самоа, Сан-Марино, Сан-Томе и Принсипи, Святой Престол, Северная Македония, Сейшельские Острова, Сенегал, Сербия (включая Косово), Словакия, Словения, Соломоновы Острова, Суринам, Тимор-Лесте, Того, Тувалу, Туркменистан, Турция, Узбекистан, Украина, Уругвай, Фиджи, Филиппины, Финляндия, Франция, Хорватия, Черногория, Чешская Республика, Швейцария, Швеция, Эквадор, Эстония, Южно-Африканская Республика.</a:t>
            </a: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noEditPoints="1"/>
          </p:cNvSpPr>
          <p:nvPr>
            <p:ph type="title"/>
          </p:nvPr>
        </p:nvSpPr>
        <p:spPr/>
        <p:txBody>
          <a:bodyPr/>
          <a:lstStyle/>
          <a:p>
            <a:r>
              <a:rPr lang="ru-RU">
                <a:cs typeface="Calibri Light" panose="020F0302020204030204"/>
              </a:rPr>
              <a:t>За что применяют  смертную казнь :</a:t>
            </a:r>
            <a:endParaRPr lang="ru-RU"/>
          </a:p>
        </p:txBody>
      </p:sp>
      <p:sp>
        <p:nvSpPr>
          <p:cNvPr id="3" name="Объект 2"/>
          <p:cNvSpPr>
            <a:spLocks noGrp="1" noEditPoints="1"/>
          </p:cNvSpPr>
          <p:nvPr>
            <p:ph idx="1"/>
          </p:nvPr>
        </p:nvSpPr>
        <p:spPr/>
        <p:txBody>
          <a:bodyPr vert="horz" lIns="91440" tIns="45720" rIns="91440" bIns="45720" rtlCol="0" anchor="t">
            <a:normAutofit/>
          </a:bodyPr>
          <a:lstStyle/>
          <a:p>
            <a:r>
              <a:rPr lang="ru-RU">
                <a:ea typeface="+mn-lt"/>
                <a:cs typeface="+mn-lt"/>
              </a:rPr>
              <a:t>В США смертная казнь разрешена в нескольких штатах. В зависимости от штата, приговоренного могут казнить через расстрел, смертельную инъекцию, повешение, электрический стул или газовую камеру. Приговорить к смерти могут за убийство, государственную измену и террористическую деятельность,</a:t>
            </a:r>
            <a:r>
              <a:rPr lang="ru-RU"/>
              <a:t>шпионаж,продажа нарктоков, покушение на убийство присяжного или свидетеля,угон самолета (в штатах Джорджия и Миссури),пытки, приведшие к смерти.</a:t>
            </a:r>
          </a:p>
          <a:p>
            <a:endParaRPr lang="ru-RU" dirty="0">
              <a:cs typeface="Calibri" panose="020F0502020204030204"/>
            </a:endParaRPr>
          </a:p>
          <a:p>
            <a:endParaRPr lang="ru-RU" dirty="0">
              <a:cs typeface="Calibri" panose="020F0502020204030204"/>
            </a:endParaRPr>
          </a:p>
          <a:p>
            <a:endParaRPr lang="ru-RU" dirty="0">
              <a:cs typeface="Calibri" panose="020F0502020204030204"/>
            </a:endParaRPr>
          </a:p>
          <a:p>
            <a:endParaRPr lang="ru-RU" dirty="0">
              <a:cs typeface="Calibri" panose="020F0502020204030204"/>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Notes Theme">
  <a:themeElements>
    <a:clrScheme name="Office Notes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Notes Theme">
      <a:majorFont>
        <a:latin typeface="Calibri"/>
        <a:ea typeface=""/>
        <a:cs typeface=""/>
      </a:majorFont>
      <a:minorFont>
        <a:latin typeface="Calibri"/>
        <a:ea typeface=""/>
        <a:cs typeface=""/>
      </a:minorFont>
    </a:fontScheme>
    <a:fmtScheme name="Office Notes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1"/>
        </a:gradFill>
      </a:fillStyleLst>
      <a:lnStyleLst>
        <a:ln w="9525" cap="flat" cmpd="sng">
          <a:solidFill>
            <a:schemeClr val="phClr">
              <a:shade val="95000"/>
              <a:satMod val="105000"/>
            </a:schemeClr>
          </a:solidFill>
          <a:prstDash val="solid"/>
        </a:ln>
        <a:ln w="25400" cap="flat" cmpd="sng">
          <a:solidFill>
            <a:schemeClr val="phClr"/>
          </a:solidFill>
          <a:prstDash val="solid"/>
        </a:ln>
        <a:ln w="38100" cap="flat" cmpd="sng">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1614</Words>
  <Application>Microsoft Office PowerPoint</Application>
  <PresentationFormat>Широкоэкранный</PresentationFormat>
  <Paragraphs>110</Paragraphs>
  <Slides>23</Slides>
  <Notes>23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23</vt:i4>
      </vt:variant>
    </vt:vector>
  </HeadingPairs>
  <TitlesOfParts>
    <vt:vector size="28" baseType="lpstr">
      <vt:lpstr>Arial</vt:lpstr>
      <vt:lpstr>Calibri</vt:lpstr>
      <vt:lpstr>Calibri Light</vt:lpstr>
      <vt:lpstr>Cambria Math</vt:lpstr>
      <vt:lpstr>Office Theme</vt:lpstr>
      <vt:lpstr>Презентация по праву на тему: Смертная казнь</vt:lpstr>
      <vt:lpstr>    Сме́ртная казнь — лишение человека жизни в качестве наказания, узаконенного государством и осуществляемого по вступившему в силу приговору суда или (исторически) по решению иных государственных или военных органов.  </vt:lpstr>
      <vt:lpstr>Виды казни</vt:lpstr>
      <vt:lpstr>Кто применяет смертную казнь? </vt:lpstr>
      <vt:lpstr>Страны, где сохраняется смертная казнь:</vt:lpstr>
      <vt:lpstr>Страны, где смертная казнь не применяется на практике:</vt:lpstr>
      <vt:lpstr>Страны, где смертная казнь отменена за общеуголовные преступления:</vt:lpstr>
      <vt:lpstr>Страны, где смертная казнь полностью отменена:</vt:lpstr>
      <vt:lpstr>За что применяют  смертную казнь :</vt:lpstr>
      <vt:lpstr>В Израиле:</vt:lpstr>
      <vt:lpstr>В Китае и Японии:</vt:lpstr>
      <vt:lpstr>В Арабских странах: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Смертная казнь на 2018 год:</vt:lpstr>
      <vt:lpstr>Использованная литература</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Наталия Александровна</dc:creator>
  <cp:lastModifiedBy>Панова Наталья Александровна</cp:lastModifiedBy>
  <cp:revision>497</cp:revision>
  <cp:lastPrinted>2020-09-18T14:28:58Z</cp:lastPrinted>
  <dcterms:created xsi:type="dcterms:W3CDTF">2019-11-30T19:17:44Z</dcterms:created>
  <dcterms:modified xsi:type="dcterms:W3CDTF">2020-09-18T14:30:50Z</dcterms:modified>
</cp:coreProperties>
</file>