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0" r:id="rId15"/>
    <p:sldId id="277" r:id="rId16"/>
    <p:sldId id="276" r:id="rId17"/>
    <p:sldId id="275" r:id="rId18"/>
    <p:sldId id="274" r:id="rId19"/>
    <p:sldId id="273" r:id="rId20"/>
    <p:sldId id="272" r:id="rId21"/>
    <p:sldId id="26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715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54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11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96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966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00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58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898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929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32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153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68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DE4F8-7360-4A49-9BA5-FB3CF1F7D126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54836-A45D-440D-BC7B-2C6821F63F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245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0271" y="892098"/>
            <a:ext cx="914399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общения и речи детей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подготовительной группы на примере технологии развития </a:t>
            </a:r>
          </a:p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ечевого творчества </a:t>
            </a:r>
            <a:endParaRPr lang="en-US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высшей категории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№452 «Теремок»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Юдина Н.В.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4099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28800" y="981307"/>
            <a:ext cx="9896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Творческая мастерская-  </a:t>
            </a:r>
            <a:r>
              <a:rPr lang="ru-RU" sz="3200" dirty="0" smtClean="0">
                <a:solidFill>
                  <a:srgbClr val="002060"/>
                </a:solidFill>
              </a:rPr>
              <a:t>одна из самых демократичных форм организации </a:t>
            </a:r>
            <a:r>
              <a:rPr lang="ru-RU" sz="3200" dirty="0" err="1" smtClean="0">
                <a:solidFill>
                  <a:srgbClr val="002060"/>
                </a:solidFill>
              </a:rPr>
              <a:t>воспитательно</a:t>
            </a:r>
            <a:r>
              <a:rPr lang="ru-RU" sz="3200" dirty="0" smtClean="0">
                <a:solidFill>
                  <a:srgbClr val="002060"/>
                </a:solidFill>
              </a:rPr>
              <a:t>- образовательного процесса, поскольку каждому ребенку предоставляется возможность для удовлетворения своих желаний и потребностей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в</a:t>
            </a:r>
            <a:r>
              <a:rPr lang="ru-RU" sz="3200" dirty="0" smtClean="0">
                <a:solidFill>
                  <a:srgbClr val="002060"/>
                </a:solidFill>
              </a:rPr>
              <a:t> творческой деятельности.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Цель- </a:t>
            </a:r>
            <a:r>
              <a:rPr lang="ru-RU" sz="3200" dirty="0" smtClean="0">
                <a:solidFill>
                  <a:srgbClr val="002060"/>
                </a:solidFill>
              </a:rPr>
              <a:t> овладение детьми дошкольного возраста творческой продуктивной речевой деятельностью.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2037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422910"/>
            <a:ext cx="101803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Особенности творческой мастерской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как формы работы с детьми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Творческое начало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Импровизационный характер деятельности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Игровой стиль поведения всех участников, включая педагога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Партнерские взаимоотношения педагога и ребенка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Атмосфера эмоционального подъема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Намеренное отсутствие детального планирования и выстраивания перспективы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Открытие нового смысла процесса обучения: ребенок обучает себя сам, опираясь на свой творческий потенциал.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Быстрый и эффективный способ приобретения навыков и умений, способ обучения, незаметный для самого ребенка.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2511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3999" y="144967"/>
            <a:ext cx="10262839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Особенности творческой мастерской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как формы работы с </a:t>
            </a:r>
            <a:r>
              <a:rPr lang="ru-RU" sz="2800" b="1" dirty="0" smtClean="0">
                <a:solidFill>
                  <a:srgbClr val="002060"/>
                </a:solidFill>
              </a:rPr>
              <a:t>детьми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9. Педагогу нужно уметь: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Не мешать ребенку творить, быть рядом с ним в этом процессе, принять и понять его позицию;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Довериться ребенку в минуты творческого поиска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Самому быть творцом и бережно относиться к результатам детского творческого труда.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10. При такой форме организации речевой деятельности дети «играют первую скрипку»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11. Ребенок реализует свои интересы через собственную инициативу.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12. Дети делают то, что хотят.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13.Атмосфера психологической свободы.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14.Отсутствие шаблонов.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Tx/>
              <a:buChar char="-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Tx/>
              <a:buChar char="-"/>
            </a:pP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427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4195" y="367990"/>
            <a:ext cx="821844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Этапы работы творческой мастерской</a:t>
            </a:r>
          </a:p>
          <a:p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1 этап-</a:t>
            </a:r>
            <a:r>
              <a:rPr lang="ru-RU" sz="2800" dirty="0" smtClean="0">
                <a:solidFill>
                  <a:srgbClr val="002060"/>
                </a:solidFill>
              </a:rPr>
              <a:t> дети сочиняют сказку, сказочную историю, фантастический рассказ, используя прием, который им «покажет» воспитатель. Взрослый благодаря приему «письменной речи» записывает сказку»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 этап- </a:t>
            </a:r>
            <a:r>
              <a:rPr lang="ru-RU" sz="2800" dirty="0" smtClean="0">
                <a:solidFill>
                  <a:srgbClr val="002060"/>
                </a:solidFill>
              </a:rPr>
              <a:t>дети, используя те навыки, которые у них сформировались в изобразительной деятельности, делают зарисовки выбранных фрагментов своей сказки. Воспитатель продумывает, как более правильно в каждом случае наложить текст на рисунок.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647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84917" y="234177"/>
            <a:ext cx="877601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Творческая </a:t>
            </a: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мастерская «Играем 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со сказкой</a:t>
            </a: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»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Ход творческой мастерской</a:t>
            </a:r>
          </a:p>
          <a:p>
            <a:r>
              <a:rPr lang="ru-RU" altLang="ru-RU" b="1" i="1" dirty="0">
                <a:solidFill>
                  <a:srgbClr val="002060"/>
                </a:solidFill>
                <a:latin typeface="Arial" panose="020B0604020202020204" pitchFamily="34" charset="0"/>
              </a:rPr>
              <a:t>1. Рассказ воспитателя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Воспитатель. 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Ребята, мне сегодня утром принесли огромный пакет, а в нем вот этот рисунок. </a:t>
            </a:r>
            <a:r>
              <a:rPr lang="ru-RU" altLang="ru-RU" i="1" dirty="0">
                <a:solidFill>
                  <a:srgbClr val="002060"/>
                </a:solidFill>
                <a:latin typeface="Arial" panose="020B0604020202020204" pitchFamily="34" charset="0"/>
              </a:rPr>
              <a:t>(Дети рассматривают грустную девочку, предлагают свои доводы, почему она грустит.)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Воспитатель. 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В конверт был вложен еще один листок с историей,  которая случилась с этой девочкой. Вот послушайте.</a:t>
            </a:r>
            <a:r>
              <a:rPr lang="ru-RU" altLang="ru-RU" i="1" dirty="0">
                <a:solidFill>
                  <a:srgbClr val="002060"/>
                </a:solidFill>
                <a:latin typeface="Arial" panose="020B0604020202020204" pitchFamily="34" charset="0"/>
              </a:rPr>
              <a:t>(Воспитатель читает сказку Л. </a:t>
            </a:r>
            <a:r>
              <a:rPr lang="ru-RU" altLang="ru-RU" i="1" dirty="0" err="1">
                <a:solidFill>
                  <a:srgbClr val="002060"/>
                </a:solidFill>
                <a:latin typeface="Arial" panose="020B0604020202020204" pitchFamily="34" charset="0"/>
              </a:rPr>
              <a:t>Березнякова</a:t>
            </a:r>
            <a:r>
              <a:rPr lang="ru-RU" altLang="ru-RU" i="1" dirty="0">
                <a:solidFill>
                  <a:srgbClr val="002060"/>
                </a:solidFill>
                <a:latin typeface="Arial" panose="020B0604020202020204" pitchFamily="34" charset="0"/>
              </a:rPr>
              <a:t>  «Хозяйка леса»)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</a:rPr>
              <a:t>«Хозяйка леса»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altLang="ru-RU" i="1" dirty="0">
                <a:solidFill>
                  <a:srgbClr val="002060"/>
                </a:solidFill>
                <a:latin typeface="Arial" panose="020B0604020202020204" pitchFamily="34" charset="0"/>
              </a:rPr>
              <a:t>Одна девочка взяла лист бумаги, карандаши и нарисовала березку. Так хорошо получилось, что березка соскочила с листа бумаги и в лес убежала. Нарисовала девочка елку, и опять хорошо получилось. И елка с бумаги в лес убежала. Она  дубок нарисовала. И дубок в лес удрал. Долго думала девочка. Что нарисовать, и придумала – ежа. Еж получился, как живой, и топ- топ в лес. Она – зайца и заяц в лес ускакал. Она – медведя, и медведь в лес побрел. Опять задумалась девочка. Думала- думала – придумала: себя нарисовала очень похоже. Только сама с бумаги никуда не убежала. Этот рисунок у девочки остался,  только ей грустно стало. И тогда сделала девочка под рисунком такую подпись: «Хозяйка леса».</a:t>
            </a:r>
            <a:endParaRPr lang="ru-RU" altLang="ru-RU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6760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1" y="228124"/>
            <a:ext cx="95714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</a:rPr>
              <a:t>2. Формулировка творческого задания.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Воспитатель.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Ребята, я знаю. Что вы любите не только слушать, но и сочинять сказки. А давайте, мы поможем девочке стать настоящей хозяйкой леса. Как вы думаете, почему девочке грустно? Что нужно нам с вами сделать, чтобы  у нас все получилось? </a:t>
            </a: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</a:rPr>
              <a:t>(Ответы детей: вернуть зверей  обратно в рисунок.)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</a:rPr>
              <a:t>3. Обучение последовательному изложению сюжета сказки.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Воспитатель.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Давайте еще раз послушаем начало сказки, а вот как вернуть девочке зверей и деревья, и сделать хозяйкой леса, вы придумаете сами. Я думаю что, прежде всего, надо девочке придумать имя. А чтобы вам легче было сочинять, предлагаю вам вот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такой план: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1. Кто мог бы помочь девочке вернуть зверей и деревья?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2. Что нужно сделать девочке, чтобы вернулись все?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3. Смогла ли девочка стать хозяйкой леса?</a:t>
            </a:r>
          </a:p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</a:rPr>
              <a:t>Воспитатель дает детям немного времени для обдумывания, предлагается рассказать свои варианты, не повторяя рассказы своих товарищей.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768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751344"/>
            <a:ext cx="95045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</a:rPr>
              <a:t>4. Рассказы детей.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400" i="1" dirty="0">
                <a:solidFill>
                  <a:srgbClr val="002060"/>
                </a:solidFill>
                <a:latin typeface="Arial" panose="020B0604020202020204" pitchFamily="34" charset="0"/>
              </a:rPr>
              <a:t>2-3 ребенка рассказывают свои варианты продолжения сказки, остальные - при желании в свободное время.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</a:rPr>
              <a:t>Варианты продолжения сказки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400" i="1" dirty="0">
                <a:solidFill>
                  <a:srgbClr val="002060"/>
                </a:solidFill>
                <a:latin typeface="Arial" panose="020B0604020202020204" pitchFamily="34" charset="0"/>
              </a:rPr>
              <a:t>1. …Заплакала Аня,  когда  осталась на рисунке одна. Стала думать, что  делать. Думала, думала и наконец, придумала. Нарисовала она добрую волшебницу Фею и попросила, чтобы Фея помогла ей в беде. Фея была не только добрая, но и умная. Взмахнула она своей волшебной палочкой и сразу же появилась волшебная кисточка. Поблагодарила Аня Фею и стала рисовать деревья, зверей и даже птиц и цветы. Все сразу ожило вокруг. Птицы пели, бабочки летали, звери бегали, прыгали и скакали, и всем хотелось остаться в Анином новом лесу. Так волшебная кисточка и добрая Фея помогли стать Ане настоящей хозяйкой леса. 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r">
              <a:spcBef>
                <a:spcPct val="0"/>
              </a:spcBef>
            </a:pPr>
            <a:r>
              <a:rPr lang="ru-RU" altLang="ru-RU" sz="2400" i="1" dirty="0">
                <a:solidFill>
                  <a:srgbClr val="002060"/>
                </a:solidFill>
                <a:latin typeface="Arial" panose="020B0604020202020204" pitchFamily="34" charset="0"/>
              </a:rPr>
              <a:t>Арина И. 6лет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673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751344"/>
            <a:ext cx="102516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</a:rPr>
              <a:t>4. Рассказы детей.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sz="2400" i="1" dirty="0">
                <a:solidFill>
                  <a:srgbClr val="002060"/>
                </a:solidFill>
                <a:latin typeface="Arial" panose="020B0604020202020204" pitchFamily="34" charset="0"/>
              </a:rPr>
              <a:t>2-3 ребенка рассказывают свои варианты продолжения сказки, остальные - при желании в свободное время.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</a:rPr>
              <a:t>Варианты продолжения сказки</a:t>
            </a:r>
          </a:p>
          <a:p>
            <a:r>
              <a:rPr lang="ru-RU" altLang="ru-RU" sz="2400" i="1" dirty="0">
                <a:solidFill>
                  <a:srgbClr val="002060"/>
                </a:solidFill>
                <a:latin typeface="Arial" panose="020B0604020202020204" pitchFamily="34" charset="0"/>
              </a:rPr>
              <a:t>2. …Осталась Аня одна на рисунке, стало ей очень грустно. Стала она думать, как вернуть всех в нарисованный лес обратно. Спрыгнула Аня с рисунка и пошла в старый дремучий лес, в котором стоял большой красивый замок. Зашла в него девочка и увидела, сидит в одной комнате Алладин, а рядом с ним стоит его волшебная лампа. Спросил Аню Алладин: «Что тебе надобно, девочка?». Рассказала  про свое горе Аня Алладину. Тогда Алладин, взял свою старую лампу, потер рукой об нее, и загадала девочка свое желание, чтобы все деревья и звери обратно вернулись в свой рисунок. Так все и вышло. Теперь Аня - самая настоящая хозяйка леса.         (Савелий О. 6 лет)</a:t>
            </a: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542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1" y="490654"/>
            <a:ext cx="9894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Arial" panose="020B0604020202020204" pitchFamily="34" charset="0"/>
              </a:rPr>
              <a:t>5. Знакомство с авторским концом сказки.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Подведение итогов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I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этапа работы творческой мастерской.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Для закрепления творческого навыка в дальнейшем можно использовать, можно использовать самые разнообразные тексты, </a:t>
            </a:r>
            <a:r>
              <a:rPr lang="ru-RU" sz="2400" dirty="0" err="1">
                <a:solidFill>
                  <a:srgbClr val="002060"/>
                </a:solidFill>
                <a:latin typeface="Arial" panose="020B0604020202020204" pitchFamily="34" charset="0"/>
              </a:rPr>
              <a:t>недорассказанные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 или недочитанные детям до конца, например: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«Котенок» Л. Толстого;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- «Приключения Васи в лесу; </a:t>
            </a:r>
          </a:p>
          <a:p>
            <a:pPr marL="342900" indent="-342900">
              <a:buFontTx/>
              <a:buChar char="-"/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Как Миша потерял варежку» и т.п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endParaRPr lang="en-US" sz="2400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endParaRPr 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II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 половина дня – II этап работы творческой мастерской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В свободной деятельности дети иллюстрируют сюжет сказки с разными вариантами концовки текста. Воспитатель предлагает детям сшить иллюстрации, наложив на них, используя метод аппликации, отрывки текста.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Дети рисуют обложку, воспитатель сшивает книжку.</a:t>
            </a:r>
          </a:p>
        </p:txBody>
      </p:sp>
    </p:spTree>
    <p:extLst>
      <p:ext uri="{BB962C8B-B14F-4D97-AF65-F5344CB8AC3E}">
        <p14:creationId xmlns:p14="http://schemas.microsoft.com/office/powerpoint/2010/main" xmlns="" val="1623910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3834" y="524107"/>
            <a:ext cx="919975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Виды деятельности в ходе реализации технологии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«Детское речевое творчество на основе сказочного сюжета»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Пересказ с элементами сочинительства (например «Хитрый кот- добрый кот»)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Придумывание конца сказки («Как Медвежонок сапожки потерял» </a:t>
            </a:r>
            <a:r>
              <a:rPr lang="ru-RU" sz="2400" dirty="0" err="1" smtClean="0">
                <a:solidFill>
                  <a:srgbClr val="002060"/>
                </a:solidFill>
              </a:rPr>
              <a:t>О.Соловьева</a:t>
            </a:r>
            <a:r>
              <a:rPr lang="ru-RU" sz="2400" dirty="0" smtClean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Моделирование нового сказочного сюжета на основе знакомой детям сказки (</a:t>
            </a:r>
            <a:r>
              <a:rPr lang="ru-RU" sz="2400" dirty="0" err="1" smtClean="0">
                <a:solidFill>
                  <a:srgbClr val="002060"/>
                </a:solidFill>
              </a:rPr>
              <a:t>р.н.с</a:t>
            </a:r>
            <a:r>
              <a:rPr lang="ru-RU" sz="2400" dirty="0" smtClean="0">
                <a:solidFill>
                  <a:srgbClr val="002060"/>
                </a:solidFill>
              </a:rPr>
              <a:t>. «Солнце, Месяц и Ворон </a:t>
            </a:r>
            <a:r>
              <a:rPr lang="ru-RU" sz="2400" dirty="0" err="1" smtClean="0">
                <a:solidFill>
                  <a:srgbClr val="002060"/>
                </a:solidFill>
              </a:rPr>
              <a:t>Воронович</a:t>
            </a:r>
            <a:r>
              <a:rPr lang="ru-RU" sz="2400" dirty="0" smtClean="0">
                <a:solidFill>
                  <a:srgbClr val="002060"/>
                </a:solidFill>
              </a:rPr>
              <a:t>»)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Знакомые герои в новых обстоятельствах («Приключения на Счастливом острове»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Составление рассказов- рассуждений (сказка </a:t>
            </a:r>
            <a:r>
              <a:rPr lang="ru-RU" sz="2400" dirty="0" err="1" smtClean="0">
                <a:solidFill>
                  <a:srgbClr val="002060"/>
                </a:solidFill>
              </a:rPr>
              <a:t>В.Катаева</a:t>
            </a:r>
            <a:r>
              <a:rPr lang="ru-RU" sz="2400" dirty="0" smtClean="0">
                <a:solidFill>
                  <a:srgbClr val="002060"/>
                </a:solidFill>
              </a:rPr>
              <a:t> «Цветик- </a:t>
            </a:r>
            <a:r>
              <a:rPr lang="ru-RU" sz="2400" dirty="0" err="1" smtClean="0">
                <a:solidFill>
                  <a:srgbClr val="002060"/>
                </a:solidFill>
              </a:rPr>
              <a:t>семицветик</a:t>
            </a:r>
            <a:r>
              <a:rPr lang="ru-RU" sz="2400" dirty="0" smtClean="0">
                <a:solidFill>
                  <a:srgbClr val="002060"/>
                </a:solidFill>
              </a:rPr>
              <a:t>»)</a:t>
            </a:r>
          </a:p>
          <a:p>
            <a:pPr marL="457200" indent="-457200">
              <a:buAutoNum type="arabicPeriod"/>
            </a:pP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904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06498" y="479502"/>
            <a:ext cx="91663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200" b="1" i="1" dirty="0">
                <a:solidFill>
                  <a:srgbClr val="002060"/>
                </a:solidFill>
              </a:rPr>
              <a:t>Развитие речи и языка должно лежать в основе </a:t>
            </a:r>
            <a:r>
              <a:rPr lang="ru-RU" altLang="ru-RU" sz="3200" b="1" i="1" dirty="0" smtClean="0">
                <a:solidFill>
                  <a:srgbClr val="002060"/>
                </a:solidFill>
              </a:rPr>
              <a:t>всей </a:t>
            </a:r>
            <a:r>
              <a:rPr lang="ru-RU" altLang="ru-RU" sz="3200" b="1" i="1" dirty="0">
                <a:solidFill>
                  <a:srgbClr val="002060"/>
                </a:solidFill>
              </a:rPr>
              <a:t>системы воспитания в детском саду»</a:t>
            </a:r>
            <a:endParaRPr lang="ru-RU" altLang="ru-RU" sz="3200" i="1" dirty="0">
              <a:solidFill>
                <a:srgbClr val="002060"/>
              </a:solidFill>
            </a:endParaRPr>
          </a:p>
          <a:p>
            <a:pPr algn="r">
              <a:buFontTx/>
              <a:buNone/>
            </a:pPr>
            <a:r>
              <a:rPr lang="ru-RU" altLang="ru-RU" sz="3200" b="1" i="1" dirty="0">
                <a:solidFill>
                  <a:srgbClr val="002060"/>
                </a:solidFill>
              </a:rPr>
              <a:t>Елизавета Ивановна Тихеева.</a:t>
            </a:r>
          </a:p>
          <a:p>
            <a:pPr algn="r">
              <a:buFontTx/>
              <a:buNone/>
            </a:pPr>
            <a:endParaRPr lang="en-US" altLang="ru-RU" sz="3200" i="1" dirty="0" smtClean="0">
              <a:solidFill>
                <a:srgbClr val="002060"/>
              </a:solidFill>
            </a:endParaRPr>
          </a:p>
          <a:p>
            <a:pPr algn="r">
              <a:buFontTx/>
              <a:buNone/>
            </a:pPr>
            <a:endParaRPr lang="ru-RU" altLang="ru-RU" sz="3200" i="1" dirty="0">
              <a:solidFill>
                <a:srgbClr val="002060"/>
              </a:solidFill>
            </a:endParaRPr>
          </a:p>
          <a:p>
            <a:r>
              <a:rPr lang="ru-RU" alt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Основная цель  речевого развития-</a:t>
            </a: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развитие свободного общения с взрослыми и детьми, овладение конструктивными способами и средствами взаимодействия с окружающими.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180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122363"/>
            <a:ext cx="99974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Вывод: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Речь сопровождает практически каждую деятельность ребенка,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совершенствует ее и обогащается сама. Организация творческой продуктивной деятельности в условиях детского сада, с одной стороны, способствует формированию коммуникативных способностей детей старшего дошкольного возраста, с другой- обеспечивает каждому ребенку его коммуникативные права: право на систему ценностей, право на индивидуальность и своеобразие, право на свою мысль и право на отстаивание своих прав.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9198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824" y="2032506"/>
            <a:ext cx="9500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217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18371" y="613318"/>
            <a:ext cx="887637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по ФГОС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включает:</a:t>
            </a:r>
            <a:endParaRPr lang="en-US" alt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речью как средством общения и культуры.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активного словаря.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связной, грамматически правильной диалогической и монологической речи.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речевого творчества.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звуковой аналитико-синтетической активности как предпосылки обучения грамоте.</a:t>
            </a:r>
          </a:p>
          <a:p>
            <a:pPr>
              <a:buFontTx/>
              <a:buAutoNum type="arabicPeriod"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звуковой и интонационной культуры, фонематического слуха.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269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85638" y="546410"/>
            <a:ext cx="889867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Актуальность </a:t>
            </a:r>
            <a:r>
              <a:rPr lang="ru-RU" sz="2800" b="1" dirty="0" smtClean="0">
                <a:solidFill>
                  <a:srgbClr val="002060"/>
                </a:solidFill>
              </a:rPr>
              <a:t>проблемы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Массовое явление, связанное с низким уровнем речевого развития детей обусловлено серьезными причинами: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Компьютер, гаджеты;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Дети мало общаются, речевой опыт детей ограничен, языковые средства несовершенны;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Разговорная речь бедна, малословна;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Резко снизился интерес детей к чтению;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Социальные проблемы общества </a:t>
            </a:r>
            <a:r>
              <a:rPr lang="ru-RU" sz="2800" dirty="0" err="1" smtClean="0">
                <a:solidFill>
                  <a:srgbClr val="002060"/>
                </a:solidFill>
              </a:rPr>
              <a:t>и.т.д</a:t>
            </a: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>
              <a:buFontTx/>
              <a:buChar char="-"/>
            </a:pP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618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0" y="301083"/>
            <a:ext cx="90473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Связность речи- это связность мысли.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«Речь ребенка развивается в единстве с формированием его мышления»</a:t>
            </a:r>
          </a:p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Елена Ивановна Тихеева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«Постепенное овладение связной речью существенно влияет на интеллектуальное развитие малыша, он все совершеннее пользуется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речью как средством общения и мыслительно- познавательной деятельности».</a:t>
            </a:r>
          </a:p>
          <a:p>
            <a:pPr algn="r"/>
            <a:r>
              <a:rPr lang="ru-RU" sz="3200" b="1" dirty="0" smtClean="0">
                <a:solidFill>
                  <a:srgbClr val="002060"/>
                </a:solidFill>
              </a:rPr>
              <a:t>Даниил Борисович </a:t>
            </a:r>
            <a:r>
              <a:rPr lang="ru-RU" sz="3200" b="1" dirty="0" err="1" smtClean="0">
                <a:solidFill>
                  <a:srgbClr val="002060"/>
                </a:solidFill>
              </a:rPr>
              <a:t>Эльконин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72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50380" y="1122363"/>
            <a:ext cx="92443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подготовительной к школе группы используются:</a:t>
            </a:r>
          </a:p>
          <a:p>
            <a:pPr marL="285750" indent="-285750">
              <a:buFontTx/>
              <a:buChar char="-"/>
            </a:pPr>
            <a:r>
              <a:rPr lang="ru-RU" sz="3200" dirty="0" smtClean="0">
                <a:solidFill>
                  <a:srgbClr val="002060"/>
                </a:solidFill>
              </a:rPr>
              <a:t>пересказ;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рассказывание с использованием игрушек и предметов, по картине, на темы из личного опыта;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solidFill>
                  <a:srgbClr val="002060"/>
                </a:solidFill>
              </a:rPr>
              <a:t>з</a:t>
            </a:r>
            <a:r>
              <a:rPr lang="ru-RU" sz="3200" dirty="0" smtClean="0">
                <a:solidFill>
                  <a:srgbClr val="002060"/>
                </a:solidFill>
              </a:rPr>
              <a:t>анятия по составлению </a:t>
            </a:r>
            <a:r>
              <a:rPr lang="ru-RU" sz="3200" b="1" dirty="0" smtClean="0">
                <a:solidFill>
                  <a:srgbClr val="002060"/>
                </a:solidFill>
              </a:rPr>
              <a:t>творческих рассказов на основе сказочного сюжета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059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83834" y="234175"/>
            <a:ext cx="78281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2060"/>
                </a:solidFill>
              </a:rPr>
              <a:t>Авторская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технология «Детское </a:t>
            </a:r>
            <a:r>
              <a:rPr lang="ru-RU" altLang="ru-RU" sz="3600" b="1" dirty="0">
                <a:solidFill>
                  <a:srgbClr val="002060"/>
                </a:solidFill>
              </a:rPr>
              <a:t>речевое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творчество </a:t>
            </a:r>
            <a:r>
              <a:rPr lang="ru-RU" altLang="ru-RU" sz="3600" b="1" dirty="0">
                <a:solidFill>
                  <a:srgbClr val="002060"/>
                </a:solidFill>
              </a:rPr>
              <a:t>на основе сказочного сюжета»</a:t>
            </a:r>
            <a:br>
              <a:rPr lang="ru-RU" altLang="ru-RU" sz="3600" b="1" dirty="0">
                <a:solidFill>
                  <a:srgbClr val="002060"/>
                </a:solidFill>
              </a:rPr>
            </a:br>
            <a:r>
              <a:rPr lang="ru-RU" altLang="ru-RU" sz="3600" b="1" dirty="0">
                <a:solidFill>
                  <a:srgbClr val="002060"/>
                </a:solidFill>
              </a:rPr>
              <a:t>О.М. Ельцовой, Л.В.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Прокопьевой</a:t>
            </a:r>
          </a:p>
          <a:p>
            <a:pPr algn="ctr"/>
            <a:endParaRPr lang="ru-RU" altLang="ru-RU" sz="3600" b="1" dirty="0" smtClean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Цель: </a:t>
            </a:r>
            <a:r>
              <a:rPr lang="ru-RU" altLang="ru-RU" sz="3600" dirty="0" smtClean="0">
                <a:solidFill>
                  <a:srgbClr val="002060"/>
                </a:solidFill>
              </a:rPr>
              <a:t>выявление индивидуальных способностей детей в речевой деятельности и развитие творчества.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63818" y="3509963"/>
            <a:ext cx="2414091" cy="314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2091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7289" y="289932"/>
            <a:ext cx="95454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Краткая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аннотация технологии: 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Авторская технология «Детское речевой творчество на основе сказочного сюжета»  отражает основные положения и идеи в области современной теории и методики речевого развития старших дошкольников.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Каждый ребенок старшего дошкольного возраста должен научиться содержательно, грамматически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правильно и последовательно излагать свои мысли. 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</a:rPr>
              <a:t>Обучение творческому рассказыванию на основе предложенного педагогом сюжета или выбранной детьми сказки – сложный этап работы по формированию связной речи. Дети в рамках предложенного сюжета учатся придумывать завязку, ход события и развязку, описывать место и время действия, соблюдать логику развития сюжета, правдиво изображать действительность в рассказах на реалистические темы, эмоционально передавать переживание действующих лиц. </a:t>
            </a:r>
          </a:p>
        </p:txBody>
      </p:sp>
    </p:spTree>
    <p:extLst>
      <p:ext uri="{BB962C8B-B14F-4D97-AF65-F5344CB8AC3E}">
        <p14:creationId xmlns:p14="http://schemas.microsoft.com/office/powerpoint/2010/main" xmlns="" val="140740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1893" y="490655"/>
            <a:ext cx="940047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</a:rPr>
              <a:t>Взаимосвязь авторской технологии с образовательной программой:</a:t>
            </a:r>
            <a:r>
              <a:rPr lang="ru-RU" altLang="ru-RU" sz="2400" dirty="0">
                <a:solidFill>
                  <a:srgbClr val="002060"/>
                </a:solidFill>
              </a:rPr>
              <a:t> в основе технологии лежит практико-ориентированная творческая речевая деятельность, направленная на освоение детьми содержания образовательной области «Речевое развитие» (ФГОС ДО). </a:t>
            </a:r>
            <a:endParaRPr lang="ru-RU" altLang="ru-RU" sz="2400" dirty="0" smtClean="0">
              <a:solidFill>
                <a:srgbClr val="002060"/>
              </a:solidFill>
            </a:endParaRPr>
          </a:p>
          <a:p>
            <a:pPr>
              <a:buFontTx/>
              <a:buNone/>
            </a:pPr>
            <a:endParaRPr lang="ru-RU" altLang="ru-RU" sz="2400" dirty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</a:rPr>
              <a:t>Возраст детей: </a:t>
            </a:r>
            <a:r>
              <a:rPr lang="ru-RU" altLang="ru-RU" sz="2400" dirty="0">
                <a:solidFill>
                  <a:srgbClr val="002060"/>
                </a:solidFill>
              </a:rPr>
              <a:t>авторская технология реализуется в группах детей старшего дошкольного возраста (от пяти до семи лет</a:t>
            </a:r>
            <a:r>
              <a:rPr lang="ru-RU" altLang="ru-RU" sz="2400" dirty="0" smtClean="0">
                <a:solidFill>
                  <a:srgbClr val="002060"/>
                </a:solidFill>
              </a:rPr>
              <a:t>).</a:t>
            </a:r>
          </a:p>
          <a:p>
            <a:pPr>
              <a:buFontTx/>
              <a:buNone/>
            </a:pPr>
            <a:endParaRPr lang="ru-RU" altLang="ru-RU" sz="2400" dirty="0">
              <a:solidFill>
                <a:srgbClr val="002060"/>
              </a:solidFill>
            </a:endParaRPr>
          </a:p>
          <a:p>
            <a:pPr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</a:rPr>
              <a:t>Место авторской технологии в образовательном процессе: </a:t>
            </a:r>
            <a:r>
              <a:rPr lang="ru-RU" altLang="ru-RU" sz="2400" dirty="0">
                <a:solidFill>
                  <a:srgbClr val="002060"/>
                </a:solidFill>
              </a:rPr>
              <a:t>система работы по реализации данной технологии спроектирована в эффективной и демократичной </a:t>
            </a:r>
            <a:r>
              <a:rPr lang="ru-RU" altLang="ru-RU" sz="2400" b="1" dirty="0">
                <a:solidFill>
                  <a:srgbClr val="002060"/>
                </a:solidFill>
              </a:rPr>
              <a:t>форме образовательной деятельности </a:t>
            </a:r>
            <a:r>
              <a:rPr lang="ru-RU" altLang="ru-RU" sz="2400" b="1" dirty="0" smtClean="0">
                <a:solidFill>
                  <a:srgbClr val="002060"/>
                </a:solidFill>
              </a:rPr>
              <a:t>педагога </a:t>
            </a:r>
            <a:r>
              <a:rPr lang="ru-RU" altLang="ru-RU" sz="2400" b="1" dirty="0">
                <a:solidFill>
                  <a:srgbClr val="002060"/>
                </a:solidFill>
              </a:rPr>
              <a:t>с детьми – творческой мастерской</a:t>
            </a:r>
            <a:r>
              <a:rPr lang="ru-RU" altLang="ru-RU" sz="2400" dirty="0">
                <a:solidFill>
                  <a:srgbClr val="002060"/>
                </a:solidFill>
              </a:rPr>
              <a:t>, которая планируется 1-2 </a:t>
            </a:r>
            <a:r>
              <a:rPr lang="ru-RU" altLang="ru-RU" sz="2400" dirty="0" smtClean="0">
                <a:solidFill>
                  <a:srgbClr val="002060"/>
                </a:solidFill>
              </a:rPr>
              <a:t>раза в </a:t>
            </a:r>
            <a:r>
              <a:rPr lang="ru-RU" altLang="ru-RU" sz="2400" dirty="0">
                <a:solidFill>
                  <a:srgbClr val="002060"/>
                </a:solidFill>
              </a:rPr>
              <a:t>месяц, охватывая как непосредственно </a:t>
            </a:r>
            <a:r>
              <a:rPr lang="ru-RU" altLang="ru-RU" sz="2400" dirty="0" smtClean="0">
                <a:solidFill>
                  <a:srgbClr val="002060"/>
                </a:solidFill>
              </a:rPr>
              <a:t>образовательную </a:t>
            </a:r>
            <a:r>
              <a:rPr lang="ru-RU" altLang="ru-RU" sz="2400" dirty="0">
                <a:solidFill>
                  <a:srgbClr val="002060"/>
                </a:solidFill>
              </a:rPr>
              <a:t>деятельность, так и деятельность в ходе режимных моментов.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207962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1733</Words>
  <Application>Microsoft Office PowerPoint</Application>
  <PresentationFormat>Произвольный</PresentationFormat>
  <Paragraphs>124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Rodion</dc:creator>
  <cp:lastModifiedBy>тс</cp:lastModifiedBy>
  <cp:revision>23</cp:revision>
  <dcterms:created xsi:type="dcterms:W3CDTF">2020-02-06T09:37:49Z</dcterms:created>
  <dcterms:modified xsi:type="dcterms:W3CDTF">2020-09-18T03:11:02Z</dcterms:modified>
</cp:coreProperties>
</file>