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314" r:id="rId2"/>
    <p:sldId id="349" r:id="rId3"/>
    <p:sldId id="350" r:id="rId4"/>
    <p:sldId id="365" r:id="rId5"/>
    <p:sldId id="353" r:id="rId6"/>
    <p:sldId id="351" r:id="rId7"/>
    <p:sldId id="352" r:id="rId8"/>
    <p:sldId id="359" r:id="rId9"/>
    <p:sldId id="360" r:id="rId10"/>
    <p:sldId id="361" r:id="rId11"/>
    <p:sldId id="362" r:id="rId12"/>
    <p:sldId id="363" r:id="rId13"/>
    <p:sldId id="364" r:id="rId14"/>
    <p:sldId id="36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66"/>
    <a:srgbClr val="B1C4ED"/>
    <a:srgbClr val="BBE0E3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43" autoAdjust="0"/>
    <p:restoredTop sz="94660"/>
  </p:normalViewPr>
  <p:slideViewPr>
    <p:cSldViewPr>
      <p:cViewPr>
        <p:scale>
          <a:sx n="75" d="100"/>
          <a:sy n="75" d="100"/>
        </p:scale>
        <p:origin x="-128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28D01F0B-F262-4889-8ABD-19096A0D9388}" type="datetimeFigureOut">
              <a:rPr lang="ru-RU" altLang="ru-RU"/>
              <a:pPr>
                <a:defRPr/>
              </a:pPr>
              <a:t>11.10.2019</a:t>
            </a:fld>
            <a:endParaRPr lang="ru-RU" altLang="ru-RU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472F25FB-B20D-43C8-846B-F4A1FD3398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8B582-5E55-40A3-B1F9-1C677C6603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EEF11-37C4-4B3C-BB9C-64843047AD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59177-1DD3-46C9-8826-F73109342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C8979-DFF4-4A11-8BE3-82E029CF86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B184E-5609-4CFA-8112-8887C498B0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4B163-31BD-40D3-B0D5-2365AA998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33856-149A-4794-8E43-4A9BB5CC12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71BA9-8335-4E0C-B605-E19BAD7CE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F060A-0CB9-485E-A738-2CA11EEC1E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AFFA0-E3C8-4DA7-87AB-D5A9146D34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FC201-7439-4169-A32E-00D86A8250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A2E021C-CD6E-4FF0-AE18-1D54EE82E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u.spb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7" descr="ФОН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79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50825" y="1628775"/>
            <a:ext cx="849788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altLang="ru-RU" sz="3600" b="1" dirty="0" smtClean="0"/>
              <a:t>Организация приема </a:t>
            </a:r>
          </a:p>
          <a:p>
            <a:pPr algn="ctr"/>
            <a:r>
              <a:rPr lang="ru-RU" altLang="ru-RU" sz="3600" b="1" dirty="0" smtClean="0"/>
              <a:t>в </a:t>
            </a:r>
            <a:r>
              <a:rPr lang="ru-RU" altLang="ru-RU" sz="3600" b="1" dirty="0"/>
              <a:t>первые </a:t>
            </a:r>
            <a:r>
              <a:rPr lang="ru-RU" altLang="ru-RU" sz="3600" b="1" dirty="0" smtClean="0"/>
              <a:t>классы</a:t>
            </a:r>
            <a:endParaRPr lang="ru-RU" altLang="ru-RU" sz="3600" b="1" dirty="0"/>
          </a:p>
          <a:p>
            <a:pPr algn="ctr"/>
            <a:r>
              <a:rPr lang="ru-RU" altLang="ru-RU" sz="3600" b="1" dirty="0"/>
              <a:t>в </a:t>
            </a:r>
            <a:r>
              <a:rPr lang="ru-RU" altLang="ru-RU" sz="3600" b="1" dirty="0" smtClean="0"/>
              <a:t>2019/2020 </a:t>
            </a:r>
            <a:r>
              <a:rPr lang="ru-RU" altLang="ru-RU" sz="3600" b="1" dirty="0"/>
              <a:t>учебном году</a:t>
            </a:r>
            <a:r>
              <a:rPr lang="ru-RU" altLang="ru-RU" sz="3600" dirty="0"/>
              <a:t> </a:t>
            </a:r>
            <a:r>
              <a:rPr lang="ru-RU" altLang="ko-KR" sz="3600" dirty="0"/>
              <a:t> </a:t>
            </a:r>
            <a:endParaRPr lang="ru-RU" altLang="ru-RU" sz="3600" dirty="0"/>
          </a:p>
        </p:txBody>
      </p:sp>
      <p:pic>
        <p:nvPicPr>
          <p:cNvPr id="2052" name="Picture 4" descr="Панорама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37112"/>
            <a:ext cx="9144000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7" descr="ФОН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 t="1001"/>
          <a:stretch>
            <a:fillRect/>
          </a:stretch>
        </p:blipFill>
        <p:spPr bwMode="auto">
          <a:xfrm>
            <a:off x="0" y="674688"/>
            <a:ext cx="9144000" cy="618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7950" y="981075"/>
            <a:ext cx="8785225" cy="1152525"/>
          </a:xfrm>
        </p:spPr>
        <p:txBody>
          <a:bodyPr/>
          <a:lstStyle/>
          <a:p>
            <a:pPr eaLnBrk="1" hangingPunct="1"/>
            <a:endParaRPr lang="ru-RU" altLang="ru-RU" sz="3200" b="1" dirty="0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2349500"/>
            <a:ext cx="8785225" cy="3671788"/>
          </a:xfrm>
        </p:spPr>
        <p:txBody>
          <a:bodyPr/>
          <a:lstStyle/>
          <a:p>
            <a:pPr lvl="0">
              <a:spcBef>
                <a:spcPct val="0"/>
              </a:spcBef>
            </a:pP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медицинское заключение о состоянии здоровья ребенка;</a:t>
            </a:r>
          </a:p>
          <a:p>
            <a:pPr lvl="0">
              <a:spcBef>
                <a:spcPct val="0"/>
              </a:spcBef>
              <a:buNone/>
            </a:pPr>
            <a:endParaRPr lang="ru-RU" sz="2400" dirty="0" smtClean="0"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СНИЛС ребенка;</a:t>
            </a:r>
          </a:p>
          <a:p>
            <a:pPr lvl="0">
              <a:spcBef>
                <a:spcPct val="0"/>
              </a:spcBef>
            </a:pPr>
            <a:endParaRPr lang="ru-RU" sz="2400" dirty="0" smtClean="0"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sz="2400" dirty="0" smtClean="0">
                <a:ea typeface="Calibri" pitchFamily="34" charset="0"/>
                <a:cs typeface="Times New Roman" pitchFamily="18" charset="0"/>
              </a:rPr>
              <a:t>свидетельство об инвалидности (при наличии);</a:t>
            </a:r>
          </a:p>
          <a:p>
            <a:pPr lvl="0">
              <a:spcBef>
                <a:spcPct val="0"/>
              </a:spcBef>
              <a:buNone/>
            </a:pPr>
            <a:endParaRPr lang="ru-RU" sz="24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sz="24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медицинская карта ребенка и сертификат о прививках (на медицинский осмотр в августе)</a:t>
            </a:r>
            <a:endParaRPr lang="ru-RU" sz="2400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7" descr="ФОН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 t="1001"/>
          <a:stretch>
            <a:fillRect/>
          </a:stretch>
        </p:blipFill>
        <p:spPr bwMode="auto">
          <a:xfrm>
            <a:off x="0" y="674688"/>
            <a:ext cx="9144000" cy="618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7950" y="981075"/>
            <a:ext cx="8785225" cy="1152525"/>
          </a:xfrm>
        </p:spPr>
        <p:txBody>
          <a:bodyPr/>
          <a:lstStyle/>
          <a:p>
            <a:pPr lvl="0" eaLnBrk="1" hangingPunct="1"/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</a:rPr>
              <a:t>Вакантные места в 1 классы</a:t>
            </a:r>
            <a:r>
              <a:rPr lang="ru-RU" sz="3200" b="1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3200" b="1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ru-RU" altLang="ru-RU" sz="3200" b="1" dirty="0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2349500"/>
            <a:ext cx="8785225" cy="424815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ru-RU" altLang="ru-RU" sz="2400" dirty="0" smtClean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83568" y="2924944"/>
          <a:ext cx="7776864" cy="1962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8552"/>
                <a:gridCol w="280831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latin typeface="+mn-lt"/>
                          <a:ea typeface="Calibri"/>
                          <a:cs typeface="Times New Roman"/>
                        </a:rPr>
                        <a:t>Класс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>
                          <a:latin typeface="+mn-lt"/>
                          <a:ea typeface="Calibri"/>
                          <a:cs typeface="Times New Roman"/>
                        </a:rPr>
                        <a:t>Кол-во мест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latin typeface="+mn-lt"/>
                          <a:ea typeface="Calibri"/>
                          <a:cs typeface="Times New Roman"/>
                        </a:rPr>
                        <a:t>1 а </a:t>
                      </a:r>
                      <a:r>
                        <a:rPr lang="ru-RU" sz="2800" b="0" dirty="0" smtClean="0">
                          <a:latin typeface="+mn-lt"/>
                          <a:ea typeface="Calibri"/>
                          <a:cs typeface="Times New Roman"/>
                        </a:rPr>
                        <a:t>(7.2)</a:t>
                      </a:r>
                      <a:endParaRPr lang="ru-RU" sz="2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latin typeface="+mn-lt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dirty="0" smtClean="0">
                          <a:latin typeface="+mn-lt"/>
                          <a:ea typeface="Calibri"/>
                          <a:cs typeface="Times New Roman"/>
                        </a:rPr>
                        <a:t>1доп. б (8.2)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 smtClean="0">
                          <a:latin typeface="+mn-lt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2800" b="0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latin typeface="+mn-lt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2800" b="0" dirty="0" smtClean="0">
                          <a:latin typeface="+mn-lt"/>
                          <a:ea typeface="Calibri"/>
                          <a:cs typeface="Times New Roman"/>
                        </a:rPr>
                        <a:t>доп.в (8.1)</a:t>
                      </a:r>
                      <a:endParaRPr lang="ru-RU" sz="28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0" dirty="0">
                          <a:latin typeface="+mn-lt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7" descr="ФОН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 t="1001"/>
          <a:stretch>
            <a:fillRect/>
          </a:stretch>
        </p:blipFill>
        <p:spPr bwMode="auto">
          <a:xfrm>
            <a:off x="0" y="332656"/>
            <a:ext cx="9144000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r="18104" b="5333"/>
          <a:stretch>
            <a:fillRect/>
          </a:stretch>
        </p:blipFill>
        <p:spPr bwMode="auto">
          <a:xfrm>
            <a:off x="395536" y="980728"/>
            <a:ext cx="8428525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Прямая со стрелкой 13"/>
          <p:cNvCxnSpPr/>
          <p:nvPr/>
        </p:nvCxnSpPr>
        <p:spPr>
          <a:xfrm>
            <a:off x="251520" y="2167339"/>
            <a:ext cx="792088" cy="901621"/>
          </a:xfrm>
          <a:prstGeom prst="straightConnector1">
            <a:avLst/>
          </a:prstGeom>
          <a:ln w="539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9552" y="260648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</a:rPr>
              <a:t>Сайт школы</a:t>
            </a:r>
            <a:endParaRPr lang="ru-RU" sz="32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71800" y="1412776"/>
            <a:ext cx="4752528" cy="36933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+mn-lt"/>
                <a:cs typeface="Times New Roman" pitchFamily="18" charset="0"/>
              </a:rPr>
              <a:t>www.skc432.narod.ru</a:t>
            </a:r>
            <a:endParaRPr lang="ru-RU" b="1" dirty="0"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7" descr="ФОН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 t="1001"/>
          <a:stretch>
            <a:fillRect/>
          </a:stretch>
        </p:blipFill>
        <p:spPr bwMode="auto">
          <a:xfrm>
            <a:off x="0" y="260648"/>
            <a:ext cx="9144000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981075"/>
            <a:ext cx="8713663" cy="791741"/>
          </a:xfrm>
        </p:spPr>
        <p:txBody>
          <a:bodyPr/>
          <a:lstStyle/>
          <a:p>
            <a:pPr algn="l" eaLnBrk="1" hangingPunct="1"/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32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tx2">
                    <a:satMod val="130000"/>
                  </a:schemeClr>
                </a:solidFill>
                <a:latin typeface="+mn-lt"/>
                <a:cs typeface="Times New Roman" pitchFamily="18" charset="0"/>
              </a:rPr>
              <a:t>График работы комиссии:</a:t>
            </a:r>
            <a:r>
              <a:rPr lang="ru-RU" sz="3200" b="1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  <a:cs typeface="Times New Roman" pitchFamily="18" charset="0"/>
              </a:rPr>
              <a:t/>
            </a:r>
            <a:br>
              <a:rPr lang="ru-RU" sz="3200" b="1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  <a:cs typeface="Times New Roman" pitchFamily="18" charset="0"/>
              </a:rPr>
            </a:br>
            <a:r>
              <a:rPr lang="ru-RU" sz="3200" b="1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3200" b="1" kern="12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ru-RU" altLang="ru-RU" sz="3200" b="1" dirty="0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772816"/>
            <a:ext cx="8785225" cy="4752528"/>
          </a:xfrm>
        </p:spPr>
        <p:txBody>
          <a:bodyPr/>
          <a:lstStyle/>
          <a:p>
            <a:pPr lvl="0">
              <a:spcBef>
                <a:spcPct val="0"/>
              </a:spcBef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  <a:buNone/>
            </a:pP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с </a:t>
            </a: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15.12.2019  </a:t>
            </a: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по Вт. 15.00-17.30</a:t>
            </a:r>
            <a:endParaRPr lang="ru-RU" sz="2400" b="1" dirty="0" smtClean="0">
              <a:cs typeface="Times New Roman" pitchFamily="18" charset="0"/>
            </a:endParaRPr>
          </a:p>
          <a:p>
            <a:pPr lvl="0">
              <a:spcBef>
                <a:spcPct val="0"/>
              </a:spcBef>
              <a:buNone/>
            </a:pPr>
            <a:endParaRPr lang="ru-RU" sz="2400" b="1" dirty="0" smtClean="0">
              <a:ea typeface="Calibri" pitchFamily="34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endParaRPr lang="ru-RU" sz="2400" b="1" dirty="0" smtClean="0">
              <a:ea typeface="Calibri" pitchFamily="34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endParaRPr lang="ru-RU" sz="2400" b="1" dirty="0" smtClean="0">
              <a:ea typeface="Calibri" pitchFamily="34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  <a:buNone/>
            </a:pPr>
            <a:endParaRPr lang="ru-RU" sz="2400" b="1" u="sng" dirty="0" smtClean="0">
              <a:ea typeface="Calibri" pitchFamily="34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  <a:buNone/>
            </a:pPr>
            <a:r>
              <a:rPr lang="ru-RU" sz="2400" b="1" u="sng" dirty="0" smtClean="0">
                <a:ea typeface="Calibri" pitchFamily="34" charset="0"/>
                <a:cs typeface="Times New Roman" pitchFamily="18" charset="0"/>
              </a:rPr>
              <a:t>Состав комиссии по организации приема в 1 классы</a:t>
            </a:r>
          </a:p>
          <a:p>
            <a:pPr lvl="0">
              <a:spcBef>
                <a:spcPct val="0"/>
              </a:spcBef>
            </a:pPr>
            <a:endParaRPr lang="ru-RU" sz="2400" b="1" u="sng" dirty="0" smtClean="0"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Александрова Е.А. – директор;</a:t>
            </a:r>
            <a:endParaRPr lang="ru-RU" sz="2400" b="1" dirty="0" smtClean="0"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Мухина З.А – заместитель директора по УВР;</a:t>
            </a:r>
            <a:endParaRPr lang="ru-RU" sz="2400" b="1" dirty="0" smtClean="0"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sz="2400" b="1" dirty="0" err="1" smtClean="0">
                <a:ea typeface="Calibri" pitchFamily="34" charset="0"/>
                <a:cs typeface="Times New Roman" pitchFamily="18" charset="0"/>
              </a:rPr>
              <a:t>Бойкова</a:t>
            </a: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 О.В. – заместитель директора по ВР;</a:t>
            </a:r>
            <a:endParaRPr lang="ru-RU" sz="2400" b="1" dirty="0" smtClean="0">
              <a:cs typeface="Times New Roman" pitchFamily="18" charset="0"/>
            </a:endParaRPr>
          </a:p>
          <a:p>
            <a:pPr lvl="0">
              <a:spcBef>
                <a:spcPct val="0"/>
              </a:spcBef>
            </a:pPr>
            <a:r>
              <a:rPr lang="ru-RU" sz="2400" b="1" dirty="0" err="1" smtClean="0">
                <a:ea typeface="Calibri" pitchFamily="34" charset="0"/>
                <a:cs typeface="Times New Roman" pitchFamily="18" charset="0"/>
              </a:rPr>
              <a:t>Даморатская</a:t>
            </a:r>
            <a:r>
              <a:rPr lang="ru-RU" sz="2400" b="1" dirty="0" smtClean="0">
                <a:ea typeface="Calibri" pitchFamily="34" charset="0"/>
                <a:cs typeface="Times New Roman" pitchFamily="18" charset="0"/>
              </a:rPr>
              <a:t> И.А. - заместитель директора по УВР;</a:t>
            </a:r>
          </a:p>
          <a:p>
            <a:pPr lvl="0">
              <a:spcBef>
                <a:spcPct val="0"/>
              </a:spcBef>
            </a:pPr>
            <a:r>
              <a:rPr lang="ru-RU" sz="2400" b="1" dirty="0" smtClean="0">
                <a:cs typeface="Times New Roman" pitchFamily="18" charset="0"/>
              </a:rPr>
              <a:t>Изотова А.А. – социальный педагог.</a:t>
            </a:r>
          </a:p>
          <a:p>
            <a:pPr>
              <a:lnSpc>
                <a:spcPct val="90000"/>
              </a:lnSpc>
            </a:pPr>
            <a:endParaRPr lang="ru-RU" altLang="ru-RU" sz="2400" dirty="0" smtClean="0"/>
          </a:p>
        </p:txBody>
      </p:sp>
      <p:pic>
        <p:nvPicPr>
          <p:cNvPr id="11" name="Рисунок 10" descr="Choosing-the-right-Promotional-Pen-Main-Image-e13057470984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1772816"/>
            <a:ext cx="1669538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ФОН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 t="1001"/>
          <a:stretch>
            <a:fillRect/>
          </a:stretch>
        </p:blipFill>
        <p:spPr bwMode="auto">
          <a:xfrm>
            <a:off x="0" y="260648"/>
            <a:ext cx="9144000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27584" y="2564904"/>
            <a:ext cx="7344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7030A0"/>
                </a:solidFill>
              </a:rPr>
              <a:t>Спасибо за внимание!</a:t>
            </a:r>
            <a:endParaRPr lang="ru-RU" sz="4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7" descr="ФОН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 t="1001"/>
          <a:stretch>
            <a:fillRect/>
          </a:stretch>
        </p:blipFill>
        <p:spPr bwMode="auto">
          <a:xfrm>
            <a:off x="0" y="836712"/>
            <a:ext cx="9144000" cy="618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188640"/>
            <a:ext cx="8785225" cy="1296144"/>
          </a:xfrm>
        </p:spPr>
        <p:txBody>
          <a:bodyPr/>
          <a:lstStyle/>
          <a:p>
            <a:pPr algn="l" eaLnBrk="1" hangingPunct="1"/>
            <a:r>
              <a:rPr lang="ru-RU" sz="2400" dirty="0" smtClean="0"/>
              <a:t>Прием в первые классы образовательных организаций Санкт-Петербурга включает</a:t>
            </a:r>
            <a:r>
              <a:rPr lang="ru-RU" sz="2400" b="1" dirty="0" smtClean="0"/>
              <a:t> три процедуры</a:t>
            </a:r>
            <a:r>
              <a:rPr lang="ru-RU" sz="2400" dirty="0" smtClean="0"/>
              <a:t>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altLang="ru-RU" sz="3200" b="1" dirty="0" smtClean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772816"/>
            <a:ext cx="8785225" cy="4248472"/>
          </a:xfrm>
        </p:spPr>
        <p:txBody>
          <a:bodyPr/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- подача электронного заявления родителями (законными представителями) детей;</a:t>
            </a:r>
          </a:p>
          <a:p>
            <a:pPr>
              <a:buNone/>
            </a:pPr>
            <a:r>
              <a:rPr lang="ru-RU" sz="2400" dirty="0" smtClean="0"/>
              <a:t>- предоставление документов в образовательную организацию;</a:t>
            </a:r>
          </a:p>
          <a:p>
            <a:pPr>
              <a:buNone/>
            </a:pPr>
            <a:r>
              <a:rPr lang="ru-RU" sz="2400" dirty="0" smtClean="0"/>
              <a:t>- принятие образовательной организацией решения о зачислении ребенка в первый класс или об отказе в зачислении.</a:t>
            </a:r>
          </a:p>
          <a:p>
            <a:pPr marL="609600" indent="-609600">
              <a:lnSpc>
                <a:spcPct val="90000"/>
              </a:lnSpc>
            </a:pPr>
            <a:endParaRPr lang="ru-RU" alt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7" descr="ФОН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 t="1001"/>
          <a:stretch>
            <a:fillRect/>
          </a:stretch>
        </p:blipFill>
        <p:spPr bwMode="auto">
          <a:xfrm>
            <a:off x="0" y="674688"/>
            <a:ext cx="9144000" cy="618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404664"/>
            <a:ext cx="8785225" cy="1440160"/>
          </a:xfrm>
        </p:spPr>
        <p:txBody>
          <a:bodyPr/>
          <a:lstStyle/>
          <a:p>
            <a:pPr algn="l" eaLnBrk="1" hangingPunct="1"/>
            <a:r>
              <a:rPr lang="en-US" altLang="ru-RU" sz="2800" b="1" dirty="0" smtClean="0"/>
              <a:t/>
            </a:r>
            <a:br>
              <a:rPr lang="en-US" altLang="ru-RU" sz="2800" b="1" dirty="0" smtClean="0"/>
            </a:br>
            <a:r>
              <a:rPr lang="ru-RU" altLang="ru-RU" sz="2800" b="1" dirty="0" smtClean="0"/>
              <a:t>Прием электронных заявлений</a:t>
            </a:r>
            <a:r>
              <a:rPr lang="ru-RU" altLang="ru-RU" sz="2800" dirty="0" smtClean="0"/>
              <a:t> и последующее предоставление документов в образовательную организацию осуществляется </a:t>
            </a:r>
            <a:r>
              <a:rPr lang="ru-RU" altLang="ru-RU" sz="2800" b="1" dirty="0" smtClean="0"/>
              <a:t>в три этапа:</a:t>
            </a:r>
            <a:br>
              <a:rPr lang="ru-RU" altLang="ru-RU" sz="2800" b="1" dirty="0" smtClean="0"/>
            </a:br>
            <a:endParaRPr lang="ru-RU" altLang="ru-RU" sz="2800" b="1" dirty="0" smtClean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2492896"/>
            <a:ext cx="8785225" cy="3528963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None/>
            </a:pPr>
            <a:endParaRPr lang="en-US" altLang="ru-RU" sz="2400" b="1" dirty="0" smtClean="0"/>
          </a:p>
          <a:p>
            <a:pPr marL="609600" indent="-609600">
              <a:lnSpc>
                <a:spcPct val="90000"/>
              </a:lnSpc>
            </a:pPr>
            <a:r>
              <a:rPr lang="ru-RU" altLang="ru-RU" sz="2400" b="1" dirty="0" smtClean="0"/>
              <a:t>1 этап (</a:t>
            </a:r>
            <a:r>
              <a:rPr lang="ru-RU" altLang="ru-RU" sz="2400" b="1" dirty="0" smtClean="0"/>
              <a:t>15.12.2019-19.01.2020) </a:t>
            </a:r>
            <a:r>
              <a:rPr lang="ru-RU" altLang="ru-RU" sz="2400" b="1" dirty="0" smtClean="0"/>
              <a:t>– </a:t>
            </a:r>
            <a:r>
              <a:rPr lang="ru-RU" altLang="ru-RU" sz="2400" dirty="0" smtClean="0"/>
              <a:t>подача заявлений гражданами, чьи дети имеют преимущественное право при приеме в образовательную организацию.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2400" b="1" dirty="0" smtClean="0"/>
              <a:t>2 этап (</a:t>
            </a:r>
            <a:r>
              <a:rPr lang="ru-RU" altLang="ru-RU" sz="2400" b="1" dirty="0" smtClean="0"/>
              <a:t>20.01.2020-30.06.201920) </a:t>
            </a:r>
            <a:r>
              <a:rPr lang="ru-RU" altLang="ru-RU" sz="2400" dirty="0" smtClean="0"/>
              <a:t>– подача заявлений гражданами, чьи дети проживают на закрепленной территории (Колпинский район).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2400" b="1" dirty="0" smtClean="0"/>
              <a:t>3 этап (с </a:t>
            </a:r>
            <a:r>
              <a:rPr lang="ru-RU" altLang="ru-RU" sz="2400" b="1" dirty="0" smtClean="0"/>
              <a:t>01.07.2020) </a:t>
            </a:r>
            <a:r>
              <a:rPr lang="ru-RU" altLang="ru-RU" sz="2400" dirty="0" smtClean="0"/>
              <a:t>– подача заявлений гражданами, чьи дети не проживают на закрепленной территории.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ФОН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 t="1001"/>
          <a:stretch>
            <a:fillRect/>
          </a:stretch>
        </p:blipFill>
        <p:spPr bwMode="auto">
          <a:xfrm>
            <a:off x="0" y="674688"/>
            <a:ext cx="9144000" cy="618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764704"/>
            <a:ext cx="864096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j-lt"/>
                <a:cs typeface="Times New Roman" pitchFamily="18" charset="0"/>
              </a:rPr>
              <a:t>Подача заявлений осуществляется </a:t>
            </a:r>
            <a:r>
              <a:rPr lang="ru-RU" sz="2400" b="1" dirty="0" smtClean="0">
                <a:latin typeface="+mj-lt"/>
                <a:cs typeface="Times New Roman" pitchFamily="18" charset="0"/>
              </a:rPr>
              <a:t>в электронном виде</a:t>
            </a:r>
          </a:p>
          <a:p>
            <a:endParaRPr lang="ru-RU" sz="2400" b="1" dirty="0" smtClean="0">
              <a:latin typeface="+mj-lt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+mj-lt"/>
                <a:cs typeface="Times New Roman" pitchFamily="18" charset="0"/>
              </a:rPr>
              <a:t> в структурные подразделения СПб ГКУ «Многофункциональный центр предоставления государственных и муниципальных услуг» (МФЦ) 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>
              <a:latin typeface="+mj-lt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+mj-lt"/>
                <a:cs typeface="Times New Roman" pitchFamily="18" charset="0"/>
              </a:rPr>
              <a:t>через портал «Государственные и муниципальные услуги (функции) в Санкт-Петербурге» </a:t>
            </a:r>
            <a:r>
              <a:rPr lang="ru-RU" sz="3600" b="1" dirty="0" smtClean="0">
                <a:latin typeface="+mj-lt"/>
                <a:cs typeface="Times New Roman" pitchFamily="18" charset="0"/>
              </a:rPr>
              <a:t>(</a:t>
            </a:r>
            <a:r>
              <a:rPr lang="ru-RU" sz="3600" b="1" u="sng" dirty="0" err="1" smtClean="0">
                <a:solidFill>
                  <a:schemeClr val="tx2"/>
                </a:solidFill>
                <a:latin typeface="+mj-lt"/>
                <a:cs typeface="Times New Roman" pitchFamily="18" charset="0"/>
                <a:hlinkClick r:id="rId3"/>
              </a:rPr>
              <a:t>www.gu.spb.ru</a:t>
            </a:r>
            <a:r>
              <a:rPr lang="ru-RU" sz="3600" b="1" dirty="0" smtClean="0">
                <a:latin typeface="+mj-lt"/>
                <a:cs typeface="Times New Roman" pitchFamily="18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>
              <a:latin typeface="+mj-lt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400" dirty="0" smtClean="0">
              <a:latin typeface="+mj-lt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ru-RU" sz="2400" dirty="0" smtClean="0">
              <a:latin typeface="+mj-lt"/>
              <a:cs typeface="Times New Roman" pitchFamily="18" charset="0"/>
            </a:endParaRPr>
          </a:p>
          <a:p>
            <a:r>
              <a:rPr lang="ru-RU" sz="2400" dirty="0" smtClean="0">
                <a:latin typeface="+mj-lt"/>
                <a:cs typeface="Times New Roman" pitchFamily="18" charset="0"/>
              </a:rPr>
              <a:t>Непосредственно в ОУ в </a:t>
            </a:r>
            <a:r>
              <a:rPr lang="ru-RU" sz="2400" b="1" dirty="0" smtClean="0">
                <a:latin typeface="+mj-lt"/>
                <a:cs typeface="Times New Roman" pitchFamily="18" charset="0"/>
              </a:rPr>
              <a:t>письменном виде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7" descr="ФОН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 t="1001"/>
          <a:stretch>
            <a:fillRect/>
          </a:stretch>
        </p:blipFill>
        <p:spPr bwMode="auto">
          <a:xfrm>
            <a:off x="0" y="674688"/>
            <a:ext cx="9144000" cy="618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260648"/>
            <a:ext cx="8785225" cy="865188"/>
          </a:xfrm>
        </p:spPr>
        <p:txBody>
          <a:bodyPr/>
          <a:lstStyle/>
          <a:p>
            <a:pPr eaLnBrk="1" hangingPunct="1"/>
            <a:r>
              <a:rPr lang="ru-RU" altLang="ru-RU" sz="3200" b="1" dirty="0" smtClean="0"/>
              <a:t/>
            </a:r>
            <a:br>
              <a:rPr lang="ru-RU" altLang="ru-RU" sz="3200" b="1" dirty="0" smtClean="0"/>
            </a:br>
            <a:r>
              <a:rPr lang="ru-RU" altLang="ru-RU" sz="3200" b="1" dirty="0" smtClean="0"/>
              <a:t>Критерии принятия решения: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484784"/>
            <a:ext cx="8785225" cy="4824412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ru-RU" altLang="ru-RU" sz="2400" b="1" dirty="0" smtClean="0"/>
              <a:t>1 этап. </a:t>
            </a:r>
            <a:r>
              <a:rPr lang="ru-RU" altLang="ru-RU" sz="2400" dirty="0" smtClean="0"/>
              <a:t>Для региональных льготников: обучение </a:t>
            </a:r>
            <a:br>
              <a:rPr lang="ru-RU" altLang="ru-RU" sz="2400" dirty="0" smtClean="0"/>
            </a:br>
            <a:r>
              <a:rPr lang="ru-RU" altLang="ru-RU" sz="2400" dirty="0" smtClean="0"/>
              <a:t>в данной ОО старших братьев или сестер, штатная должность родителя (законного представителя) </a:t>
            </a:r>
            <a:br>
              <a:rPr lang="ru-RU" altLang="ru-RU" sz="2400" dirty="0" smtClean="0"/>
            </a:br>
            <a:r>
              <a:rPr lang="ru-RU" altLang="ru-RU" sz="2400" dirty="0" smtClean="0"/>
              <a:t>в данной ОО. Для федеральных льготников: место жительства семьи в микрорайоне, закрепленном администрациями районов для проведения первичного учета детей. 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2400" b="1" dirty="0" smtClean="0"/>
              <a:t>2 этап.</a:t>
            </a:r>
            <a:r>
              <a:rPr lang="ru-RU" altLang="ru-RU" sz="2400" dirty="0" smtClean="0"/>
              <a:t> Территориальная доступность, то есть проживание ребенка в микрорайоне, закрепленном администрациями районов для проведения первичного учета детей. </a:t>
            </a:r>
            <a:r>
              <a:rPr lang="ru-RU" altLang="ru-RU" sz="2400" b="1" dirty="0" smtClean="0"/>
              <a:t>Дата и время подачи заявления </a:t>
            </a:r>
            <a:br>
              <a:rPr lang="ru-RU" altLang="ru-RU" sz="2400" b="1" dirty="0" smtClean="0"/>
            </a:br>
            <a:r>
              <a:rPr lang="ru-RU" altLang="ru-RU" sz="2400" b="1" dirty="0" smtClean="0"/>
              <a:t>не являются критерием при принятии решения.</a:t>
            </a:r>
          </a:p>
          <a:p>
            <a:pPr marL="609600" indent="-609600">
              <a:lnSpc>
                <a:spcPct val="90000"/>
              </a:lnSpc>
            </a:pPr>
            <a:r>
              <a:rPr lang="ru-RU" altLang="ru-RU" sz="2400" b="1" dirty="0" smtClean="0"/>
              <a:t>3 этап.</a:t>
            </a:r>
            <a:r>
              <a:rPr lang="ru-RU" altLang="ru-RU" sz="2400" dirty="0" smtClean="0"/>
              <a:t> Наличие свободных мест, дата подачи заявления.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7" descr="ФОН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 t="1001"/>
          <a:stretch>
            <a:fillRect/>
          </a:stretch>
        </p:blipFill>
        <p:spPr bwMode="auto">
          <a:xfrm>
            <a:off x="0" y="674688"/>
            <a:ext cx="9144000" cy="618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476672"/>
            <a:ext cx="8785225" cy="1079500"/>
          </a:xfrm>
        </p:spPr>
        <p:txBody>
          <a:bodyPr/>
          <a:lstStyle/>
          <a:p>
            <a:pPr eaLnBrk="1" hangingPunct="1"/>
            <a:r>
              <a:rPr lang="ru-RU" altLang="ru-RU" sz="3200" b="1" dirty="0" smtClean="0"/>
              <a:t>Предоставление документов </a:t>
            </a:r>
            <a:br>
              <a:rPr lang="ru-RU" altLang="ru-RU" sz="3200" b="1" dirty="0" smtClean="0"/>
            </a:br>
            <a:r>
              <a:rPr lang="ru-RU" altLang="ru-RU" sz="3200" b="1" dirty="0" smtClean="0"/>
              <a:t>в образовательную организацию</a:t>
            </a:r>
            <a:r>
              <a:rPr lang="ru-RU" altLang="ru-RU" sz="3200" dirty="0" smtClean="0"/>
              <a:t> 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2205038"/>
            <a:ext cx="8785225" cy="43926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400" smtClean="0"/>
              <a:t>Предоставление документов в образовательную организацию осуществляется после получения родителем </a:t>
            </a:r>
            <a:r>
              <a:rPr lang="ru-RU" altLang="ru-RU" sz="2400" b="1" smtClean="0"/>
              <a:t>приглашения в образовательную организацию с указанием даты и времени приема документов </a:t>
            </a:r>
            <a:r>
              <a:rPr lang="ru-RU" altLang="ru-RU" sz="2400" smtClean="0"/>
              <a:t>в следующие сроки:</a:t>
            </a:r>
          </a:p>
          <a:p>
            <a:pPr>
              <a:lnSpc>
                <a:spcPct val="90000"/>
              </a:lnSpc>
            </a:pPr>
            <a:r>
              <a:rPr lang="ru-RU" altLang="ru-RU" sz="2400" smtClean="0"/>
              <a:t>на 1 этапе – не ранее 10 дней с даты начала приема, </a:t>
            </a:r>
            <a:br>
              <a:rPr lang="ru-RU" altLang="ru-RU" sz="2400" smtClean="0"/>
            </a:br>
            <a:r>
              <a:rPr lang="ru-RU" altLang="ru-RU" sz="2400" smtClean="0"/>
              <a:t>но не позднее 30 дней со дня подачи заявления;</a:t>
            </a:r>
          </a:p>
          <a:p>
            <a:pPr>
              <a:lnSpc>
                <a:spcPct val="90000"/>
              </a:lnSpc>
            </a:pPr>
            <a:r>
              <a:rPr lang="ru-RU" altLang="ru-RU" sz="2400" smtClean="0"/>
              <a:t>на 2 этапе – не ранее 30 дней с даты начала приема, </a:t>
            </a:r>
            <a:br>
              <a:rPr lang="ru-RU" altLang="ru-RU" sz="2400" smtClean="0"/>
            </a:br>
            <a:r>
              <a:rPr lang="ru-RU" altLang="ru-RU" sz="2400" smtClean="0"/>
              <a:t>но не позднее 45 дней со дня подачи заявления;</a:t>
            </a:r>
          </a:p>
          <a:p>
            <a:pPr>
              <a:lnSpc>
                <a:spcPct val="90000"/>
              </a:lnSpc>
            </a:pPr>
            <a:r>
              <a:rPr lang="ru-RU" altLang="ru-RU" sz="2400" smtClean="0"/>
              <a:t>на 3 этапе – не ранее 10 дней с даты начала приема, </a:t>
            </a:r>
            <a:br>
              <a:rPr lang="ru-RU" altLang="ru-RU" sz="2400" smtClean="0"/>
            </a:br>
            <a:r>
              <a:rPr lang="ru-RU" altLang="ru-RU" sz="2400" smtClean="0"/>
              <a:t>но не позднее 30 дней со дня подачи заявления.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7" descr="ФОН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 t="1001"/>
          <a:stretch>
            <a:fillRect/>
          </a:stretch>
        </p:blipFill>
        <p:spPr bwMode="auto">
          <a:xfrm>
            <a:off x="0" y="674688"/>
            <a:ext cx="9144000" cy="618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476672"/>
            <a:ext cx="8785225" cy="1152525"/>
          </a:xfrm>
        </p:spPr>
        <p:txBody>
          <a:bodyPr/>
          <a:lstStyle/>
          <a:p>
            <a:pPr eaLnBrk="1" hangingPunct="1"/>
            <a:r>
              <a:rPr lang="ru-RU" altLang="ru-RU" sz="3200" b="1" dirty="0" smtClean="0"/>
              <a:t>Принятие решения о приеме </a:t>
            </a:r>
            <a:br>
              <a:rPr lang="ru-RU" altLang="ru-RU" sz="3200" b="1" dirty="0" smtClean="0"/>
            </a:br>
            <a:r>
              <a:rPr lang="ru-RU" altLang="ru-RU" sz="3200" b="1" dirty="0" smtClean="0"/>
              <a:t>или об отказе в приеме в первый класс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2349500"/>
            <a:ext cx="8785225" cy="302371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400" b="1" dirty="0" smtClean="0"/>
              <a:t>Зачисление</a:t>
            </a:r>
            <a:r>
              <a:rPr lang="ru-RU" altLang="ru-RU" sz="2400" dirty="0" smtClean="0"/>
              <a:t> в первый класс образовательной организации оформляется приказом в течение </a:t>
            </a:r>
            <a:br>
              <a:rPr lang="ru-RU" altLang="ru-RU" sz="2400" dirty="0" smtClean="0"/>
            </a:br>
            <a:r>
              <a:rPr lang="ru-RU" altLang="ru-RU" sz="2400" b="1" dirty="0" smtClean="0"/>
              <a:t>7 рабочих дней после приема документов</a:t>
            </a:r>
            <a:r>
              <a:rPr lang="ru-RU" altLang="ru-RU" sz="24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ru-RU" altLang="ru-RU" sz="2400" dirty="0" smtClean="0"/>
              <a:t>При принятии решения </a:t>
            </a:r>
            <a:r>
              <a:rPr lang="ru-RU" altLang="ru-RU" sz="2400" b="1" dirty="0" smtClean="0"/>
              <a:t>об отказе</a:t>
            </a:r>
            <a:r>
              <a:rPr lang="ru-RU" altLang="ru-RU" sz="2400" dirty="0" smtClean="0"/>
              <a:t> в зачислении </a:t>
            </a:r>
            <a:br>
              <a:rPr lang="ru-RU" altLang="ru-RU" sz="2400" dirty="0" smtClean="0"/>
            </a:br>
            <a:r>
              <a:rPr lang="ru-RU" altLang="ru-RU" sz="2400" b="1" dirty="0" smtClean="0"/>
              <a:t>в течение 3 рабочих дней</a:t>
            </a:r>
            <a:r>
              <a:rPr lang="ru-RU" altLang="ru-RU" sz="2400" dirty="0" smtClean="0"/>
              <a:t> направляется родителю уведомление об отказе в зачислении.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7" descr="ФОН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 t="1001"/>
          <a:stretch>
            <a:fillRect/>
          </a:stretch>
        </p:blipFill>
        <p:spPr bwMode="auto">
          <a:xfrm>
            <a:off x="0" y="674688"/>
            <a:ext cx="9144000" cy="618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476672"/>
            <a:ext cx="8785225" cy="1296144"/>
          </a:xfrm>
        </p:spPr>
        <p:txBody>
          <a:bodyPr/>
          <a:lstStyle/>
          <a:p>
            <a:pPr algn="l" eaLnBrk="1" hangingPunct="1"/>
            <a:r>
              <a:rPr lang="ru-RU" altLang="ru-RU" sz="2400" b="1" dirty="0" smtClean="0"/>
              <a:t>Документы </a:t>
            </a:r>
            <a:r>
              <a:rPr lang="ru-RU" altLang="ru-RU" sz="2400" dirty="0" smtClean="0"/>
              <a:t>предоставляются </a:t>
            </a:r>
            <a:r>
              <a:rPr lang="ru-RU" altLang="ru-RU" sz="2400" b="1" dirty="0" smtClean="0"/>
              <a:t>лично </a:t>
            </a:r>
            <a:r>
              <a:rPr lang="ru-RU" altLang="ru-RU" sz="2400" dirty="0" smtClean="0"/>
              <a:t>родителем (законным представителем) ребенка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при предъявлении  оригинала документа, удостоверяющего личность родителя (законного представителя);</a:t>
            </a:r>
            <a:endParaRPr lang="ru-RU" altLang="ru-RU" sz="2400" dirty="0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358775" y="2276872"/>
            <a:ext cx="8785225" cy="3528070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- заключение ПМПК; </a:t>
            </a:r>
          </a:p>
          <a:p>
            <a:pPr>
              <a:buNone/>
            </a:pPr>
            <a:r>
              <a:rPr lang="ru-RU" sz="2000" dirty="0" smtClean="0"/>
              <a:t>- свидетельство о рождении ребенка;</a:t>
            </a:r>
          </a:p>
          <a:p>
            <a:pPr>
              <a:buNone/>
            </a:pPr>
            <a:r>
              <a:rPr lang="ru-RU" sz="2000" dirty="0" smtClean="0"/>
              <a:t>- свидетельство о регистрации ребенка по месту жительства или по месту пребывания на закрепленной территории или документ, содержащий сведения о регистрации ребенка по месту жительства или по месту пребывания на закрепленной территории;</a:t>
            </a:r>
          </a:p>
          <a:p>
            <a:pPr>
              <a:buNone/>
            </a:pPr>
            <a:r>
              <a:rPr lang="ru-RU" sz="2000" dirty="0" smtClean="0"/>
              <a:t>- документы, подтверждающие преимущественное право зачисления граждан на обучение в образовательную организацию (при наличии).</a:t>
            </a:r>
          </a:p>
          <a:p>
            <a:pPr>
              <a:lnSpc>
                <a:spcPct val="90000"/>
              </a:lnSpc>
              <a:buNone/>
            </a:pPr>
            <a:endParaRPr lang="ru-RU" altLang="ru-RU" sz="2400" dirty="0" smtClean="0"/>
          </a:p>
        </p:txBody>
      </p:sp>
      <p:sp>
        <p:nvSpPr>
          <p:cNvPr id="5" name="Управляющая кнопка: справка 4">
            <a:hlinkClick r:id="" action="ppaction://hlinkshowjump?jump=nextslide" highlightClick="1"/>
          </p:cNvPr>
          <p:cNvSpPr/>
          <p:nvPr/>
        </p:nvSpPr>
        <p:spPr>
          <a:xfrm>
            <a:off x="7452320" y="3933056"/>
            <a:ext cx="648072" cy="43204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7" descr="ФОН-1"/>
          <p:cNvPicPr>
            <a:picLocks noChangeAspect="1" noChangeArrowheads="1"/>
          </p:cNvPicPr>
          <p:nvPr/>
        </p:nvPicPr>
        <p:blipFill>
          <a:blip r:embed="rId2" cstate="print">
            <a:lum bright="6000"/>
          </a:blip>
          <a:srcRect t="1001"/>
          <a:stretch>
            <a:fillRect/>
          </a:stretch>
        </p:blipFill>
        <p:spPr bwMode="auto">
          <a:xfrm>
            <a:off x="0" y="674688"/>
            <a:ext cx="9144000" cy="618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260648"/>
            <a:ext cx="8785225" cy="648073"/>
          </a:xfrm>
        </p:spPr>
        <p:txBody>
          <a:bodyPr/>
          <a:lstStyle/>
          <a:p>
            <a:pPr eaLnBrk="1" hangingPunct="1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Документами, подтверждающими проживание ребенка на закрепленной территории, являются:</a:t>
            </a:r>
            <a:br>
              <a:rPr lang="ru-RU" sz="2800" dirty="0" smtClean="0"/>
            </a:br>
            <a:endParaRPr lang="ru-RU" altLang="ru-RU" sz="2800" b="1" dirty="0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340768"/>
            <a:ext cx="8785225" cy="5112568"/>
          </a:xfrm>
        </p:spPr>
        <p:txBody>
          <a:bodyPr/>
          <a:lstStyle/>
          <a:p>
            <a:pPr>
              <a:buNone/>
            </a:pPr>
            <a:r>
              <a:rPr lang="ru-RU" sz="1600" dirty="0" smtClean="0"/>
              <a:t>- </a:t>
            </a:r>
            <a:r>
              <a:rPr lang="ru-RU" sz="1800" dirty="0" smtClean="0"/>
              <a:t>свидетельство о регистрации ребенка по месту жительства (</a:t>
            </a:r>
            <a:r>
              <a:rPr lang="ru-RU" sz="1800" b="1" dirty="0" smtClean="0"/>
              <a:t>форма № 8</a:t>
            </a:r>
            <a:r>
              <a:rPr lang="ru-RU" sz="1800" dirty="0" smtClean="0"/>
              <a:t>);</a:t>
            </a:r>
          </a:p>
          <a:p>
            <a:pPr>
              <a:buNone/>
            </a:pPr>
            <a:r>
              <a:rPr lang="ru-RU" sz="1800" dirty="0" smtClean="0"/>
              <a:t>- свидетельство о регистрации ребенка по месту пребывания (</a:t>
            </a:r>
            <a:r>
              <a:rPr lang="ru-RU" sz="1800" b="1" dirty="0" smtClean="0"/>
              <a:t>форма № 3</a:t>
            </a:r>
            <a:r>
              <a:rPr lang="ru-RU" sz="1800" dirty="0" smtClean="0"/>
              <a:t>);</a:t>
            </a:r>
          </a:p>
          <a:p>
            <a:pPr>
              <a:buNone/>
            </a:pPr>
            <a:r>
              <a:rPr lang="ru-RU" sz="1800" dirty="0" smtClean="0"/>
              <a:t>- </a:t>
            </a:r>
            <a:r>
              <a:rPr lang="ru-RU" sz="1800" b="1" dirty="0" smtClean="0"/>
              <a:t>паспорт</a:t>
            </a:r>
            <a:r>
              <a:rPr lang="ru-RU" sz="1800" dirty="0" smtClean="0"/>
              <a:t> одного из родителей (законных представителей) с отметкой о регистрации по месту жительства;</a:t>
            </a:r>
          </a:p>
          <a:p>
            <a:pPr>
              <a:buNone/>
            </a:pPr>
            <a:r>
              <a:rPr lang="ru-RU" sz="1800" dirty="0" smtClean="0"/>
              <a:t>- справка о регистрации по </a:t>
            </a:r>
            <a:r>
              <a:rPr lang="ru-RU" sz="1800" b="1" dirty="0" smtClean="0"/>
              <a:t>форме № 9 </a:t>
            </a:r>
            <a:r>
              <a:rPr lang="ru-RU" sz="1800" dirty="0" smtClean="0"/>
              <a:t>(равнозначно выписка из домовой книги) с данными о регистрации ребенка и (или) его родителя (законного представителя) и (или) данными о правоустанавливающих документах на жилое помещение, выданных на имя ребенка и (или) его родителя (законного представителя);</a:t>
            </a:r>
          </a:p>
          <a:p>
            <a:pPr>
              <a:buNone/>
            </a:pPr>
            <a:r>
              <a:rPr lang="ru-RU" sz="1800" dirty="0" smtClean="0"/>
              <a:t>- документы, подтверждающие право пользования жилым помещением ребенком и (или) его родителем (законным представителем) (свидетельство о государственной регистрации права собственности на жилое помещение, договор безвозмездного пользования жилого помещения и др.).</a:t>
            </a:r>
            <a:endParaRPr lang="ru-RU" sz="16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Родители (законные представители) представляют </a:t>
            </a:r>
            <a:r>
              <a:rPr lang="ru-RU" sz="1800" b="1" dirty="0" smtClean="0"/>
              <a:t>один </a:t>
            </a:r>
            <a:r>
              <a:rPr lang="ru-RU" sz="1800" dirty="0" smtClean="0"/>
              <a:t>из перечисленных  документов.</a:t>
            </a: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2123728" y="5949280"/>
            <a:ext cx="432048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2256</TotalTime>
  <Words>570</Words>
  <Application>Microsoft Office PowerPoint</Application>
  <PresentationFormat>Экран (4:3)</PresentationFormat>
  <Paragraphs>80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Оформление по умолчанию</vt:lpstr>
      <vt:lpstr>Слайд 1</vt:lpstr>
      <vt:lpstr>Прием в первые классы образовательных организаций Санкт-Петербурга включает три процедуры: </vt:lpstr>
      <vt:lpstr> Прием электронных заявлений и последующее предоставление документов в образовательную организацию осуществляется в три этапа: </vt:lpstr>
      <vt:lpstr>Слайд 4</vt:lpstr>
      <vt:lpstr> Критерии принятия решения:</vt:lpstr>
      <vt:lpstr>Предоставление документов  в образовательную организацию </vt:lpstr>
      <vt:lpstr>Принятие решения о приеме  или об отказе в приеме в первый класс</vt:lpstr>
      <vt:lpstr>Документы предоставляются лично родителем (законным представителем) ребенка при предъявлении  оригинала документа, удостоверяющего личность родителя (законного представителя);</vt:lpstr>
      <vt:lpstr> Документами, подтверждающими проживание ребенка на закрепленной территории, являются: </vt:lpstr>
      <vt:lpstr>Слайд 10</vt:lpstr>
      <vt:lpstr>Вакантные места в 1 классы </vt:lpstr>
      <vt:lpstr>Слайд 12</vt:lpstr>
      <vt:lpstr>  График работы комиссии:  </vt:lpstr>
      <vt:lpstr>Слайд 14</vt:lpstr>
    </vt:vector>
  </TitlesOfParts>
  <Company>VVN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</dc:creator>
  <cp:lastModifiedBy>777</cp:lastModifiedBy>
  <cp:revision>240</cp:revision>
  <dcterms:created xsi:type="dcterms:W3CDTF">2013-03-05T17:35:16Z</dcterms:created>
  <dcterms:modified xsi:type="dcterms:W3CDTF">2019-10-11T05:39:49Z</dcterms:modified>
</cp:coreProperties>
</file>