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0" r:id="rId3"/>
    <p:sldId id="288" r:id="rId4"/>
    <p:sldId id="281" r:id="rId5"/>
    <p:sldId id="262" r:id="rId6"/>
    <p:sldId id="282" r:id="rId7"/>
    <p:sldId id="289" r:id="rId8"/>
    <p:sldId id="290" r:id="rId9"/>
    <p:sldId id="286" r:id="rId10"/>
    <p:sldId id="284" r:id="rId11"/>
    <p:sldId id="266" r:id="rId12"/>
    <p:sldId id="271" r:id="rId13"/>
    <p:sldId id="273" r:id="rId14"/>
    <p:sldId id="291" r:id="rId15"/>
    <p:sldId id="276" r:id="rId16"/>
    <p:sldId id="285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63" autoAdjust="0"/>
    <p:restoredTop sz="94595" autoAdjust="0"/>
  </p:normalViewPr>
  <p:slideViewPr>
    <p:cSldViewPr>
      <p:cViewPr varScale="1">
        <p:scale>
          <a:sx n="90" d="100"/>
          <a:sy n="90" d="100"/>
        </p:scale>
        <p:origin x="-96" y="-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2;&#1072;&#1088;&#1080;&#1085;&#1072;\Desktop\&#1044;&#1048;&#1040;&#1043;&#1053;&#1054;&#1057;&#1058;&#1048;&#1050;&#1040;%20&#1050;&#1091;&#1082;&#1091;&#1096;&#1082;&#1080;&#1085;&#1072;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диагн!$B$3</c:f>
              <c:strCache>
                <c:ptCount val="1"/>
                <c:pt idx="0">
                  <c:v>минимальный</c:v>
                </c:pt>
              </c:strCache>
            </c:strRef>
          </c:tx>
          <c:cat>
            <c:strRef>
              <c:f>диагн!$A$4:$A$11</c:f>
              <c:strCache>
                <c:ptCount val="8"/>
                <c:pt idx="0">
                  <c:v>теоретические знания</c:v>
                </c:pt>
                <c:pt idx="1">
                  <c:v>владение специальной терминологией</c:v>
                </c:pt>
                <c:pt idx="2">
                  <c:v>практические умения и навыки</c:v>
                </c:pt>
                <c:pt idx="3">
                  <c:v>творческие навыки</c:v>
                </c:pt>
                <c:pt idx="4">
                  <c:v>учебнно-коммуникативные умения</c:v>
                </c:pt>
                <c:pt idx="5">
                  <c:v>организационно-волевые навыки</c:v>
                </c:pt>
                <c:pt idx="6">
                  <c:v>интерес к занятиям</c:v>
                </c:pt>
                <c:pt idx="7">
                  <c:v>поведнеческие качества</c:v>
                </c:pt>
              </c:strCache>
            </c:strRef>
          </c:cat>
          <c:val>
            <c:numRef>
              <c:f>диагн!$B$4:$B$11</c:f>
              <c:numCache>
                <c:formatCode>General</c:formatCode>
                <c:ptCount val="8"/>
              </c:numCache>
            </c:numRef>
          </c:val>
        </c:ser>
        <c:ser>
          <c:idx val="1"/>
          <c:order val="1"/>
          <c:tx>
            <c:strRef>
              <c:f>диагн!$C$3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диагн!$A$4:$A$11</c:f>
              <c:strCache>
                <c:ptCount val="8"/>
                <c:pt idx="0">
                  <c:v>теоретические знания</c:v>
                </c:pt>
                <c:pt idx="1">
                  <c:v>владение специальной терминологией</c:v>
                </c:pt>
                <c:pt idx="2">
                  <c:v>практические умения и навыки</c:v>
                </c:pt>
                <c:pt idx="3">
                  <c:v>творческие навыки</c:v>
                </c:pt>
                <c:pt idx="4">
                  <c:v>учебнно-коммуникативные умения</c:v>
                </c:pt>
                <c:pt idx="5">
                  <c:v>организационно-волевые навыки</c:v>
                </c:pt>
                <c:pt idx="6">
                  <c:v>интерес к занятиям</c:v>
                </c:pt>
                <c:pt idx="7">
                  <c:v>поведнеческие качества</c:v>
                </c:pt>
              </c:strCache>
            </c:strRef>
          </c:cat>
          <c:val>
            <c:numRef>
              <c:f>диагн!$C$4:$C$11</c:f>
              <c:numCache>
                <c:formatCode>General</c:formatCode>
                <c:ptCount val="8"/>
                <c:pt idx="0">
                  <c:v>83</c:v>
                </c:pt>
                <c:pt idx="1">
                  <c:v>92</c:v>
                </c:pt>
                <c:pt idx="2">
                  <c:v>92</c:v>
                </c:pt>
                <c:pt idx="3">
                  <c:v>68</c:v>
                </c:pt>
                <c:pt idx="4">
                  <c:v>93</c:v>
                </c:pt>
                <c:pt idx="5">
                  <c:v>67</c:v>
                </c:pt>
                <c:pt idx="6">
                  <c:v>35</c:v>
                </c:pt>
                <c:pt idx="7">
                  <c:v>25</c:v>
                </c:pt>
              </c:numCache>
            </c:numRef>
          </c:val>
        </c:ser>
        <c:ser>
          <c:idx val="2"/>
          <c:order val="2"/>
          <c:tx>
            <c:strRef>
              <c:f>диагн!$D$3</c:f>
              <c:strCache>
                <c:ptCount val="1"/>
                <c:pt idx="0">
                  <c:v>максимальный</c:v>
                </c:pt>
              </c:strCache>
            </c:strRef>
          </c:tx>
          <c:cat>
            <c:strRef>
              <c:f>диагн!$A$4:$A$11</c:f>
              <c:strCache>
                <c:ptCount val="8"/>
                <c:pt idx="0">
                  <c:v>теоретические знания</c:v>
                </c:pt>
                <c:pt idx="1">
                  <c:v>владение специальной терминологией</c:v>
                </c:pt>
                <c:pt idx="2">
                  <c:v>практические умения и навыки</c:v>
                </c:pt>
                <c:pt idx="3">
                  <c:v>творческие навыки</c:v>
                </c:pt>
                <c:pt idx="4">
                  <c:v>учебнно-коммуникативные умения</c:v>
                </c:pt>
                <c:pt idx="5">
                  <c:v>организационно-волевые навыки</c:v>
                </c:pt>
                <c:pt idx="6">
                  <c:v>интерес к занятиям</c:v>
                </c:pt>
                <c:pt idx="7">
                  <c:v>поведнеческие качества</c:v>
                </c:pt>
              </c:strCache>
            </c:strRef>
          </c:cat>
          <c:val>
            <c:numRef>
              <c:f>диагн!$D$4:$D$11</c:f>
              <c:numCache>
                <c:formatCode>General</c:formatCode>
                <c:ptCount val="8"/>
                <c:pt idx="0">
                  <c:v>17</c:v>
                </c:pt>
                <c:pt idx="1">
                  <c:v>8</c:v>
                </c:pt>
                <c:pt idx="2">
                  <c:v>8</c:v>
                </c:pt>
                <c:pt idx="3">
                  <c:v>32</c:v>
                </c:pt>
                <c:pt idx="4">
                  <c:v>7</c:v>
                </c:pt>
                <c:pt idx="5">
                  <c:v>33</c:v>
                </c:pt>
                <c:pt idx="6">
                  <c:v>65</c:v>
                </c:pt>
                <c:pt idx="7">
                  <c:v>75</c:v>
                </c:pt>
              </c:numCache>
            </c:numRef>
          </c:val>
        </c:ser>
        <c:axId val="68909312"/>
        <c:axId val="69070848"/>
      </c:barChart>
      <c:catAx>
        <c:axId val="68909312"/>
        <c:scaling>
          <c:orientation val="minMax"/>
        </c:scaling>
        <c:axPos val="b"/>
        <c:tickLblPos val="nextTo"/>
        <c:crossAx val="69070848"/>
        <c:crosses val="autoZero"/>
        <c:auto val="1"/>
        <c:lblAlgn val="ctr"/>
        <c:lblOffset val="100"/>
      </c:catAx>
      <c:valAx>
        <c:axId val="69070848"/>
        <c:scaling>
          <c:orientation val="minMax"/>
        </c:scaling>
        <c:axPos val="l"/>
        <c:majorGridlines/>
        <c:numFmt formatCode="General" sourceLinked="1"/>
        <c:tickLblPos val="nextTo"/>
        <c:crossAx val="689093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805590734724589"/>
          <c:y val="0.75637875059751436"/>
          <c:w val="0.10866403937270079"/>
          <c:h val="0.17859542540384671"/>
        </c:manualLayout>
      </c:layout>
    </c:legend>
    <c:plotVisOnly val="1"/>
  </c:chart>
  <c:spPr>
    <a:ln>
      <a:noFill/>
    </a:ln>
  </c:sp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AA6E69-4B6B-4E49-812B-17EB13B73808}" type="doc">
      <dgm:prSet loTypeId="urn:microsoft.com/office/officeart/2005/8/layout/cycle3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8D1AD692-E1C0-4627-8547-A333206D2C62}">
      <dgm:prSet/>
      <dgm:spPr/>
      <dgm:t>
        <a:bodyPr/>
        <a:lstStyle/>
        <a:p>
          <a:pPr rtl="0"/>
          <a:r>
            <a:rPr lang="ru-RU" b="1" dirty="0" smtClean="0"/>
            <a:t>ГБОУ Свердловской области «Центр психолого – медико – социального сопровождения «Эхо»</a:t>
          </a:r>
          <a:endParaRPr lang="ru-RU" dirty="0"/>
        </a:p>
      </dgm:t>
    </dgm:pt>
    <dgm:pt modelId="{008FDA30-EC93-47A3-AD5F-EA66E761B80A}" type="parTrans" cxnId="{E3DCA2E4-09A2-4604-9A5F-929883728AE0}">
      <dgm:prSet/>
      <dgm:spPr/>
      <dgm:t>
        <a:bodyPr/>
        <a:lstStyle/>
        <a:p>
          <a:endParaRPr lang="ru-RU"/>
        </a:p>
      </dgm:t>
    </dgm:pt>
    <dgm:pt modelId="{524752B5-DAC5-41C4-9D0B-30660535EFBE}" type="sibTrans" cxnId="{E3DCA2E4-09A2-4604-9A5F-929883728AE0}">
      <dgm:prSet/>
      <dgm:spPr/>
      <dgm:t>
        <a:bodyPr/>
        <a:lstStyle/>
        <a:p>
          <a:endParaRPr lang="ru-RU" dirty="0"/>
        </a:p>
      </dgm:t>
    </dgm:pt>
    <dgm:pt modelId="{532BDF45-6EEB-48CD-B6ED-54E8A8FA797B}">
      <dgm:prSet/>
      <dgm:spPr/>
      <dgm:t>
        <a:bodyPr/>
        <a:lstStyle/>
        <a:p>
          <a:pPr rtl="0"/>
          <a:r>
            <a:rPr lang="ru-RU" b="1" dirty="0" smtClean="0"/>
            <a:t>Музей </a:t>
          </a:r>
        </a:p>
        <a:p>
          <a:pPr rtl="0"/>
          <a:r>
            <a:rPr lang="ru-RU" b="1" dirty="0" smtClean="0"/>
            <a:t>природы Урала</a:t>
          </a:r>
          <a:endParaRPr lang="ru-RU" b="1" dirty="0"/>
        </a:p>
      </dgm:t>
    </dgm:pt>
    <dgm:pt modelId="{AC72A5E3-EE27-46EC-893B-028BE7C2371C}" type="parTrans" cxnId="{5433319E-7727-4553-AF3A-053EA3638099}">
      <dgm:prSet/>
      <dgm:spPr/>
      <dgm:t>
        <a:bodyPr/>
        <a:lstStyle/>
        <a:p>
          <a:endParaRPr lang="ru-RU"/>
        </a:p>
      </dgm:t>
    </dgm:pt>
    <dgm:pt modelId="{9D5976C4-938C-430E-A2D4-FED42803540A}" type="sibTrans" cxnId="{5433319E-7727-4553-AF3A-053EA3638099}">
      <dgm:prSet/>
      <dgm:spPr/>
      <dgm:t>
        <a:bodyPr/>
        <a:lstStyle/>
        <a:p>
          <a:endParaRPr lang="ru-RU"/>
        </a:p>
      </dgm:t>
    </dgm:pt>
    <dgm:pt modelId="{5B0AB575-6FEC-4FD4-8A71-8843D31D442B}">
      <dgm:prSet/>
      <dgm:spPr/>
      <dgm:t>
        <a:bodyPr/>
        <a:lstStyle/>
        <a:p>
          <a:pPr rtl="0"/>
          <a:r>
            <a:rPr lang="ru-RU" b="1" dirty="0" smtClean="0"/>
            <a:t>Ботанический сад</a:t>
          </a:r>
        </a:p>
        <a:p>
          <a:pPr rtl="0"/>
          <a:r>
            <a:rPr lang="ru-RU" b="1" dirty="0" smtClean="0"/>
            <a:t> УрО РАН</a:t>
          </a:r>
          <a:endParaRPr lang="ru-RU" b="1" dirty="0"/>
        </a:p>
      </dgm:t>
    </dgm:pt>
    <dgm:pt modelId="{D2A23B41-B580-40D7-BD18-3300B7E5B5DE}" type="parTrans" cxnId="{F0201461-99D8-429D-9718-332BD87BF5DA}">
      <dgm:prSet/>
      <dgm:spPr/>
      <dgm:t>
        <a:bodyPr/>
        <a:lstStyle/>
        <a:p>
          <a:endParaRPr lang="ru-RU"/>
        </a:p>
      </dgm:t>
    </dgm:pt>
    <dgm:pt modelId="{F835FAD5-4CC2-46EA-B450-14558A068430}" type="sibTrans" cxnId="{F0201461-99D8-429D-9718-332BD87BF5DA}">
      <dgm:prSet/>
      <dgm:spPr/>
      <dgm:t>
        <a:bodyPr/>
        <a:lstStyle/>
        <a:p>
          <a:endParaRPr lang="ru-RU"/>
        </a:p>
      </dgm:t>
    </dgm:pt>
    <dgm:pt modelId="{D47C63E4-E1BD-4B9F-A01D-D4B4A64F11A6}">
      <dgm:prSet/>
      <dgm:spPr/>
      <dgm:t>
        <a:bodyPr/>
        <a:lstStyle/>
        <a:p>
          <a:pPr rtl="0"/>
          <a:r>
            <a:rPr lang="ru-RU" b="1" dirty="0" smtClean="0"/>
            <a:t>Дендропарк</a:t>
          </a:r>
          <a:endParaRPr lang="ru-RU" b="1" dirty="0"/>
        </a:p>
      </dgm:t>
    </dgm:pt>
    <dgm:pt modelId="{6374C92A-9862-4ABE-B81C-11490B4EF5A6}" type="parTrans" cxnId="{142EAADC-571E-4265-A8A5-9BCA1BAAA5D1}">
      <dgm:prSet/>
      <dgm:spPr/>
      <dgm:t>
        <a:bodyPr/>
        <a:lstStyle/>
        <a:p>
          <a:endParaRPr lang="ru-RU"/>
        </a:p>
      </dgm:t>
    </dgm:pt>
    <dgm:pt modelId="{F7EA62EA-E755-4275-ADCD-DD7154C1F91F}" type="sibTrans" cxnId="{142EAADC-571E-4265-A8A5-9BCA1BAAA5D1}">
      <dgm:prSet/>
      <dgm:spPr/>
      <dgm:t>
        <a:bodyPr/>
        <a:lstStyle/>
        <a:p>
          <a:endParaRPr lang="ru-RU"/>
        </a:p>
      </dgm:t>
    </dgm:pt>
    <dgm:pt modelId="{2D768348-FCB5-4014-B58D-EC4A31E73ADB}">
      <dgm:prSet/>
      <dgm:spPr/>
      <dgm:t>
        <a:bodyPr/>
        <a:lstStyle/>
        <a:p>
          <a:pPr rtl="0"/>
          <a:r>
            <a:rPr lang="ru-RU" b="1" dirty="0" smtClean="0"/>
            <a:t>Зоопарк</a:t>
          </a:r>
          <a:endParaRPr lang="ru-RU" b="1" dirty="0"/>
        </a:p>
      </dgm:t>
    </dgm:pt>
    <dgm:pt modelId="{71BDFDCF-5F8D-4A9D-9A4D-A9D7E365EB4E}" type="parTrans" cxnId="{AFB8DE34-1101-4819-8040-D4CDB0381867}">
      <dgm:prSet/>
      <dgm:spPr/>
      <dgm:t>
        <a:bodyPr/>
        <a:lstStyle/>
        <a:p>
          <a:endParaRPr lang="ru-RU"/>
        </a:p>
      </dgm:t>
    </dgm:pt>
    <dgm:pt modelId="{F62ACD11-D4FC-47D7-BB4B-3D9903C32D55}" type="sibTrans" cxnId="{AFB8DE34-1101-4819-8040-D4CDB0381867}">
      <dgm:prSet/>
      <dgm:spPr/>
      <dgm:t>
        <a:bodyPr/>
        <a:lstStyle/>
        <a:p>
          <a:endParaRPr lang="ru-RU"/>
        </a:p>
      </dgm:t>
    </dgm:pt>
    <dgm:pt modelId="{7187BFCA-B2D8-4A77-BB39-2EDC1EC38F12}">
      <dgm:prSet/>
      <dgm:spPr/>
      <dgm:t>
        <a:bodyPr/>
        <a:lstStyle/>
        <a:p>
          <a:pPr rtl="0"/>
          <a:r>
            <a:rPr lang="ru-RU" b="1" dirty="0" smtClean="0"/>
            <a:t>РЦ «Луна»</a:t>
          </a:r>
          <a:endParaRPr lang="ru-RU" b="1" dirty="0"/>
        </a:p>
      </dgm:t>
    </dgm:pt>
    <dgm:pt modelId="{3D8649A4-9566-4CC3-9C56-EC003607CA06}" type="parTrans" cxnId="{00741849-F4AA-4704-9157-5978D8886BA6}">
      <dgm:prSet/>
      <dgm:spPr/>
      <dgm:t>
        <a:bodyPr/>
        <a:lstStyle/>
        <a:p>
          <a:endParaRPr lang="ru-RU"/>
        </a:p>
      </dgm:t>
    </dgm:pt>
    <dgm:pt modelId="{C5C54FC1-59EA-4F29-818D-818127BFEA77}" type="sibTrans" cxnId="{00741849-F4AA-4704-9157-5978D8886BA6}">
      <dgm:prSet/>
      <dgm:spPr/>
      <dgm:t>
        <a:bodyPr/>
        <a:lstStyle/>
        <a:p>
          <a:endParaRPr lang="ru-RU"/>
        </a:p>
      </dgm:t>
    </dgm:pt>
    <dgm:pt modelId="{572C86CE-CAED-4DE8-870E-29FEDA2153D6}">
      <dgm:prSet/>
      <dgm:spPr/>
      <dgm:t>
        <a:bodyPr/>
        <a:lstStyle/>
        <a:p>
          <a:r>
            <a:rPr lang="ru-RU" dirty="0" smtClean="0"/>
            <a:t>МБУ ДО Дом детского творчества Ленинского района </a:t>
          </a:r>
        </a:p>
        <a:p>
          <a:r>
            <a:rPr lang="ru-RU" dirty="0" smtClean="0"/>
            <a:t>г. Екатеринбурга</a:t>
          </a:r>
          <a:endParaRPr lang="ru-RU" dirty="0"/>
        </a:p>
      </dgm:t>
    </dgm:pt>
    <dgm:pt modelId="{6D830487-53E3-41C4-98FC-CAFC6A76F655}" type="parTrans" cxnId="{F08691BF-59F4-4F28-A8EF-54F7D8BAC7C2}">
      <dgm:prSet/>
      <dgm:spPr/>
      <dgm:t>
        <a:bodyPr/>
        <a:lstStyle/>
        <a:p>
          <a:endParaRPr lang="ru-RU"/>
        </a:p>
      </dgm:t>
    </dgm:pt>
    <dgm:pt modelId="{E5C22394-1AB4-47EB-B1C1-5BCA2286070C}" type="sibTrans" cxnId="{F08691BF-59F4-4F28-A8EF-54F7D8BAC7C2}">
      <dgm:prSet/>
      <dgm:spPr/>
      <dgm:t>
        <a:bodyPr/>
        <a:lstStyle/>
        <a:p>
          <a:endParaRPr lang="ru-RU" dirty="0"/>
        </a:p>
      </dgm:t>
    </dgm:pt>
    <dgm:pt modelId="{9387112B-08E0-4072-8DF9-090CB0F593D2}" type="pres">
      <dgm:prSet presAssocID="{00AA6E69-4B6B-4E49-812B-17EB13B7380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AC6972F-1D5A-4FCD-9C28-BF73F57F9C8C}" type="pres">
      <dgm:prSet presAssocID="{00AA6E69-4B6B-4E49-812B-17EB13B73808}" presName="cycle" presStyleCnt="0"/>
      <dgm:spPr/>
    </dgm:pt>
    <dgm:pt modelId="{D66B8B15-6640-47F7-A2EC-5FD548976404}" type="pres">
      <dgm:prSet presAssocID="{572C86CE-CAED-4DE8-870E-29FEDA2153D6}" presName="nodeFirstNode" presStyleLbl="node1" presStyleIdx="0" presStyleCnt="7" custScaleX="118476" custScaleY="1332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CA9ED3-A1F1-4356-BD5A-1ACC6FF25EC5}" type="pres">
      <dgm:prSet presAssocID="{E5C22394-1AB4-47EB-B1C1-5BCA2286070C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CB76F53D-50BC-4E54-B1A6-EEB131D98214}" type="pres">
      <dgm:prSet presAssocID="{8D1AD692-E1C0-4627-8547-A333206D2C62}" presName="nodeFollowingNodes" presStyleLbl="node1" presStyleIdx="1" presStyleCnt="7" custRadScaleRad="108804" custRadScaleInc="268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B88A57-F841-4370-A304-2C03A5592FFB}" type="pres">
      <dgm:prSet presAssocID="{532BDF45-6EEB-48CD-B6ED-54E8A8FA797B}" presName="nodeFollowingNodes" presStyleLbl="node1" presStyleIdx="2" presStyleCnt="7" custScaleX="73658" custScaleY="92675" custRadScaleRad="93319" custRadScaleInc="153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37430B-5E8F-4568-B168-AC7748A2CCFB}" type="pres">
      <dgm:prSet presAssocID="{5B0AB575-6FEC-4FD4-8A71-8843D31D442B}" presName="nodeFollowingNodes" presStyleLbl="node1" presStyleIdx="3" presStyleCnt="7" custScaleX="77236" custScaleY="79668" custRadScaleRad="95910" custRadScaleInc="470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02D0D1-01A5-44E6-9A4F-3C0AB138E53C}" type="pres">
      <dgm:prSet presAssocID="{D47C63E4-E1BD-4B9F-A01D-D4B4A64F11A6}" presName="nodeFollowingNodes" presStyleLbl="node1" presStyleIdx="4" presStyleCnt="7" custScaleX="88614" custScaleY="80655" custRadScaleRad="102856" custRadScaleInc="377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29BCAC-5D8A-4EC4-983A-20557D38ACE5}" type="pres">
      <dgm:prSet presAssocID="{2D768348-FCB5-4014-B58D-EC4A31E73ADB}" presName="nodeFollowingNodes" presStyleLbl="node1" presStyleIdx="5" presStyleCnt="7" custScaleX="51528" custScaleY="70657" custRadScaleRad="102881" custRadScaleInc="260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9E0257-39F8-4206-AB99-4A9C5A9018AF}" type="pres">
      <dgm:prSet presAssocID="{7187BFCA-B2D8-4A77-BB39-2EDC1EC38F12}" presName="nodeFollowingNodes" presStyleLbl="node1" presStyleIdx="6" presStyleCnt="7" custScaleX="75527" custScaleY="86751" custRadScaleRad="111308" custRadScaleInc="-48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B0D51A2-9B51-4F8B-B8B7-301608F42998}" type="presOf" srcId="{D47C63E4-E1BD-4B9F-A01D-D4B4A64F11A6}" destId="{D302D0D1-01A5-44E6-9A4F-3C0AB138E53C}" srcOrd="0" destOrd="0" presId="urn:microsoft.com/office/officeart/2005/8/layout/cycle3"/>
    <dgm:cxn modelId="{F0201461-99D8-429D-9718-332BD87BF5DA}" srcId="{00AA6E69-4B6B-4E49-812B-17EB13B73808}" destId="{5B0AB575-6FEC-4FD4-8A71-8843D31D442B}" srcOrd="3" destOrd="0" parTransId="{D2A23B41-B580-40D7-BD18-3300B7E5B5DE}" sibTransId="{F835FAD5-4CC2-46EA-B450-14558A068430}"/>
    <dgm:cxn modelId="{DAD1F04A-235E-4A10-BE30-B340F5F374AD}" type="presOf" srcId="{2D768348-FCB5-4014-B58D-EC4A31E73ADB}" destId="{7029BCAC-5D8A-4EC4-983A-20557D38ACE5}" srcOrd="0" destOrd="0" presId="urn:microsoft.com/office/officeart/2005/8/layout/cycle3"/>
    <dgm:cxn modelId="{142EAADC-571E-4265-A8A5-9BCA1BAAA5D1}" srcId="{00AA6E69-4B6B-4E49-812B-17EB13B73808}" destId="{D47C63E4-E1BD-4B9F-A01D-D4B4A64F11A6}" srcOrd="4" destOrd="0" parTransId="{6374C92A-9862-4ABE-B81C-11490B4EF5A6}" sibTransId="{F7EA62EA-E755-4275-ADCD-DD7154C1F91F}"/>
    <dgm:cxn modelId="{A349EA42-6062-45FE-81A8-DACE1B5125F2}" type="presOf" srcId="{532BDF45-6EEB-48CD-B6ED-54E8A8FA797B}" destId="{DAB88A57-F841-4370-A304-2C03A5592FFB}" srcOrd="0" destOrd="0" presId="urn:microsoft.com/office/officeart/2005/8/layout/cycle3"/>
    <dgm:cxn modelId="{F08691BF-59F4-4F28-A8EF-54F7D8BAC7C2}" srcId="{00AA6E69-4B6B-4E49-812B-17EB13B73808}" destId="{572C86CE-CAED-4DE8-870E-29FEDA2153D6}" srcOrd="0" destOrd="0" parTransId="{6D830487-53E3-41C4-98FC-CAFC6A76F655}" sibTransId="{E5C22394-1AB4-47EB-B1C1-5BCA2286070C}"/>
    <dgm:cxn modelId="{0321F1DC-5D54-4748-8198-1FFC8E8B9C44}" type="presOf" srcId="{572C86CE-CAED-4DE8-870E-29FEDA2153D6}" destId="{D66B8B15-6640-47F7-A2EC-5FD548976404}" srcOrd="0" destOrd="0" presId="urn:microsoft.com/office/officeart/2005/8/layout/cycle3"/>
    <dgm:cxn modelId="{1B83C1C1-9630-4912-9587-174CB2B25563}" type="presOf" srcId="{8D1AD692-E1C0-4627-8547-A333206D2C62}" destId="{CB76F53D-50BC-4E54-B1A6-EEB131D98214}" srcOrd="0" destOrd="0" presId="urn:microsoft.com/office/officeart/2005/8/layout/cycle3"/>
    <dgm:cxn modelId="{7A61E860-6940-4BEC-8222-05162643F818}" type="presOf" srcId="{7187BFCA-B2D8-4A77-BB39-2EDC1EC38F12}" destId="{239E0257-39F8-4206-AB99-4A9C5A9018AF}" srcOrd="0" destOrd="0" presId="urn:microsoft.com/office/officeart/2005/8/layout/cycle3"/>
    <dgm:cxn modelId="{E3DCA2E4-09A2-4604-9A5F-929883728AE0}" srcId="{00AA6E69-4B6B-4E49-812B-17EB13B73808}" destId="{8D1AD692-E1C0-4627-8547-A333206D2C62}" srcOrd="1" destOrd="0" parTransId="{008FDA30-EC93-47A3-AD5F-EA66E761B80A}" sibTransId="{524752B5-DAC5-41C4-9D0B-30660535EFBE}"/>
    <dgm:cxn modelId="{AFB8DE34-1101-4819-8040-D4CDB0381867}" srcId="{00AA6E69-4B6B-4E49-812B-17EB13B73808}" destId="{2D768348-FCB5-4014-B58D-EC4A31E73ADB}" srcOrd="5" destOrd="0" parTransId="{71BDFDCF-5F8D-4A9D-9A4D-A9D7E365EB4E}" sibTransId="{F62ACD11-D4FC-47D7-BB4B-3D9903C32D55}"/>
    <dgm:cxn modelId="{00741849-F4AA-4704-9157-5978D8886BA6}" srcId="{00AA6E69-4B6B-4E49-812B-17EB13B73808}" destId="{7187BFCA-B2D8-4A77-BB39-2EDC1EC38F12}" srcOrd="6" destOrd="0" parTransId="{3D8649A4-9566-4CC3-9C56-EC003607CA06}" sibTransId="{C5C54FC1-59EA-4F29-818D-818127BFEA77}"/>
    <dgm:cxn modelId="{39B56820-3025-4013-A147-89D71F0E6566}" type="presOf" srcId="{E5C22394-1AB4-47EB-B1C1-5BCA2286070C}" destId="{07CA9ED3-A1F1-4356-BD5A-1ACC6FF25EC5}" srcOrd="0" destOrd="0" presId="urn:microsoft.com/office/officeart/2005/8/layout/cycle3"/>
    <dgm:cxn modelId="{7EF3C8F7-3707-4F7F-B95B-3B175FCD51AF}" type="presOf" srcId="{5B0AB575-6FEC-4FD4-8A71-8843D31D442B}" destId="{D537430B-5E8F-4568-B168-AC7748A2CCFB}" srcOrd="0" destOrd="0" presId="urn:microsoft.com/office/officeart/2005/8/layout/cycle3"/>
    <dgm:cxn modelId="{5433319E-7727-4553-AF3A-053EA3638099}" srcId="{00AA6E69-4B6B-4E49-812B-17EB13B73808}" destId="{532BDF45-6EEB-48CD-B6ED-54E8A8FA797B}" srcOrd="2" destOrd="0" parTransId="{AC72A5E3-EE27-46EC-893B-028BE7C2371C}" sibTransId="{9D5976C4-938C-430E-A2D4-FED42803540A}"/>
    <dgm:cxn modelId="{51368845-CDCD-4D1D-866B-F3130CB01C83}" type="presOf" srcId="{00AA6E69-4B6B-4E49-812B-17EB13B73808}" destId="{9387112B-08E0-4072-8DF9-090CB0F593D2}" srcOrd="0" destOrd="0" presId="urn:microsoft.com/office/officeart/2005/8/layout/cycle3"/>
    <dgm:cxn modelId="{8CB968E0-45B0-4595-8F89-D6D6E980EEB8}" type="presParOf" srcId="{9387112B-08E0-4072-8DF9-090CB0F593D2}" destId="{7AC6972F-1D5A-4FCD-9C28-BF73F57F9C8C}" srcOrd="0" destOrd="0" presId="urn:microsoft.com/office/officeart/2005/8/layout/cycle3"/>
    <dgm:cxn modelId="{D09A35AA-494B-4A4B-94D0-9CE0DD7C409C}" type="presParOf" srcId="{7AC6972F-1D5A-4FCD-9C28-BF73F57F9C8C}" destId="{D66B8B15-6640-47F7-A2EC-5FD548976404}" srcOrd="0" destOrd="0" presId="urn:microsoft.com/office/officeart/2005/8/layout/cycle3"/>
    <dgm:cxn modelId="{6C537EE1-4687-4F49-84FA-2FEA9CA5733A}" type="presParOf" srcId="{7AC6972F-1D5A-4FCD-9C28-BF73F57F9C8C}" destId="{07CA9ED3-A1F1-4356-BD5A-1ACC6FF25EC5}" srcOrd="1" destOrd="0" presId="urn:microsoft.com/office/officeart/2005/8/layout/cycle3"/>
    <dgm:cxn modelId="{45189688-3A88-478B-A499-4313587E9EFD}" type="presParOf" srcId="{7AC6972F-1D5A-4FCD-9C28-BF73F57F9C8C}" destId="{CB76F53D-50BC-4E54-B1A6-EEB131D98214}" srcOrd="2" destOrd="0" presId="urn:microsoft.com/office/officeart/2005/8/layout/cycle3"/>
    <dgm:cxn modelId="{3DA0B6C7-3452-47A7-9C0C-224E0982DDFC}" type="presParOf" srcId="{7AC6972F-1D5A-4FCD-9C28-BF73F57F9C8C}" destId="{DAB88A57-F841-4370-A304-2C03A5592FFB}" srcOrd="3" destOrd="0" presId="urn:microsoft.com/office/officeart/2005/8/layout/cycle3"/>
    <dgm:cxn modelId="{851AE358-1DA1-40E6-8C47-53D1119B6F55}" type="presParOf" srcId="{7AC6972F-1D5A-4FCD-9C28-BF73F57F9C8C}" destId="{D537430B-5E8F-4568-B168-AC7748A2CCFB}" srcOrd="4" destOrd="0" presId="urn:microsoft.com/office/officeart/2005/8/layout/cycle3"/>
    <dgm:cxn modelId="{176977A4-7D50-4261-9725-7D03E159EDC2}" type="presParOf" srcId="{7AC6972F-1D5A-4FCD-9C28-BF73F57F9C8C}" destId="{D302D0D1-01A5-44E6-9A4F-3C0AB138E53C}" srcOrd="5" destOrd="0" presId="urn:microsoft.com/office/officeart/2005/8/layout/cycle3"/>
    <dgm:cxn modelId="{A4A60DDA-59C7-41AF-8CF7-B391A04B8E6E}" type="presParOf" srcId="{7AC6972F-1D5A-4FCD-9C28-BF73F57F9C8C}" destId="{7029BCAC-5D8A-4EC4-983A-20557D38ACE5}" srcOrd="6" destOrd="0" presId="urn:microsoft.com/office/officeart/2005/8/layout/cycle3"/>
    <dgm:cxn modelId="{222512A3-D3DF-4172-9CCA-5651E1F6F68F}" type="presParOf" srcId="{7AC6972F-1D5A-4FCD-9C28-BF73F57F9C8C}" destId="{239E0257-39F8-4206-AB99-4A9C5A9018AF}" srcOrd="7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F04A86-5501-4BC6-8117-7FBAF2836024}">
      <dsp:nvSpPr>
        <dsp:cNvPr id="0" name=""/>
        <dsp:cNvSpPr/>
      </dsp:nvSpPr>
      <dsp:spPr>
        <a:xfrm>
          <a:off x="221154" y="1480625"/>
          <a:ext cx="5822387" cy="5822387"/>
        </a:xfrm>
        <a:prstGeom prst="circularArrow">
          <a:avLst>
            <a:gd name="adj1" fmla="val 5274"/>
            <a:gd name="adj2" fmla="val 312630"/>
            <a:gd name="adj3" fmla="val 14261387"/>
            <a:gd name="adj4" fmla="val 17107585"/>
            <a:gd name="adj5" fmla="val 5477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340E57-1F24-4A14-A7CE-91B44987DE2D}">
      <dsp:nvSpPr>
        <dsp:cNvPr id="0" name=""/>
        <dsp:cNvSpPr/>
      </dsp:nvSpPr>
      <dsp:spPr>
        <a:xfrm>
          <a:off x="2046426" y="1488444"/>
          <a:ext cx="2171842" cy="108592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ГБОУ Свердловской области «Центр психолого – медико – социального сопровождения «Эхо»</a:t>
          </a:r>
          <a:endParaRPr lang="ru-RU" sz="1300" kern="1200" dirty="0"/>
        </a:p>
      </dsp:txBody>
      <dsp:txXfrm>
        <a:off x="2099436" y="1541454"/>
        <a:ext cx="2065822" cy="979901"/>
      </dsp:txXfrm>
    </dsp:sp>
    <dsp:sp modelId="{DAB88A57-F841-4370-A304-2C03A5592FFB}">
      <dsp:nvSpPr>
        <dsp:cNvPr id="0" name=""/>
        <dsp:cNvSpPr/>
      </dsp:nvSpPr>
      <dsp:spPr>
        <a:xfrm>
          <a:off x="4091998" y="2669456"/>
          <a:ext cx="2171842" cy="108592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Музей природы Урала</a:t>
          </a:r>
          <a:endParaRPr lang="ru-RU" sz="1300" b="1" kern="1200" dirty="0"/>
        </a:p>
      </dsp:txBody>
      <dsp:txXfrm>
        <a:off x="4145008" y="2722466"/>
        <a:ext cx="2065822" cy="979901"/>
      </dsp:txXfrm>
    </dsp:sp>
    <dsp:sp modelId="{D537430B-5E8F-4568-B168-AC7748A2CCFB}">
      <dsp:nvSpPr>
        <dsp:cNvPr id="0" name=""/>
        <dsp:cNvSpPr/>
      </dsp:nvSpPr>
      <dsp:spPr>
        <a:xfrm>
          <a:off x="4091998" y="5031479"/>
          <a:ext cx="2171842" cy="108592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Ботанический сад УрО РАН</a:t>
          </a:r>
          <a:endParaRPr lang="ru-RU" sz="1300" b="1" kern="1200" dirty="0"/>
        </a:p>
      </dsp:txBody>
      <dsp:txXfrm>
        <a:off x="4145008" y="5084489"/>
        <a:ext cx="2065822" cy="979901"/>
      </dsp:txXfrm>
    </dsp:sp>
    <dsp:sp modelId="{D302D0D1-01A5-44E6-9A4F-3C0AB138E53C}">
      <dsp:nvSpPr>
        <dsp:cNvPr id="0" name=""/>
        <dsp:cNvSpPr/>
      </dsp:nvSpPr>
      <dsp:spPr>
        <a:xfrm>
          <a:off x="2046426" y="6212491"/>
          <a:ext cx="2171842" cy="108592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Дендропарк</a:t>
          </a:r>
          <a:endParaRPr lang="ru-RU" sz="1300" b="1" kern="1200" dirty="0"/>
        </a:p>
      </dsp:txBody>
      <dsp:txXfrm>
        <a:off x="2099436" y="6265501"/>
        <a:ext cx="2065822" cy="979901"/>
      </dsp:txXfrm>
    </dsp:sp>
    <dsp:sp modelId="{7029BCAC-5D8A-4EC4-983A-20557D38ACE5}">
      <dsp:nvSpPr>
        <dsp:cNvPr id="0" name=""/>
        <dsp:cNvSpPr/>
      </dsp:nvSpPr>
      <dsp:spPr>
        <a:xfrm>
          <a:off x="854" y="5031479"/>
          <a:ext cx="2171842" cy="108592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Зоопарк</a:t>
          </a:r>
          <a:endParaRPr lang="ru-RU" sz="1300" b="1" kern="1200" dirty="0"/>
        </a:p>
      </dsp:txBody>
      <dsp:txXfrm>
        <a:off x="53864" y="5084489"/>
        <a:ext cx="2065822" cy="979901"/>
      </dsp:txXfrm>
    </dsp:sp>
    <dsp:sp modelId="{239E0257-39F8-4206-AB99-4A9C5A9018AF}">
      <dsp:nvSpPr>
        <dsp:cNvPr id="0" name=""/>
        <dsp:cNvSpPr/>
      </dsp:nvSpPr>
      <dsp:spPr>
        <a:xfrm>
          <a:off x="854" y="2669456"/>
          <a:ext cx="2171842" cy="108592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РЦ «Луна»</a:t>
          </a:r>
          <a:endParaRPr lang="ru-RU" sz="1300" b="1" kern="1200" dirty="0"/>
        </a:p>
      </dsp:txBody>
      <dsp:txXfrm>
        <a:off x="53864" y="2722466"/>
        <a:ext cx="2065822" cy="9799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8103F-72F9-45FF-9093-962ADBBDFD0B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82DFA-A660-487F-B363-8E4C29051B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-342880" y="4714884"/>
            <a:ext cx="7772400" cy="1470025"/>
          </a:xfrm>
        </p:spPr>
        <p:txBody>
          <a:bodyPr>
            <a:normAutofit/>
          </a:bodyPr>
          <a:lstStyle>
            <a:lvl1pPr>
              <a:defRPr sz="5400" b="1" cap="none" spc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+mn-lt"/>
              </a:defRPr>
            </a:lvl1pPr>
          </a:lstStyle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28588" y="5786454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dirty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-571536" y="-71462"/>
            <a:ext cx="8229600" cy="1143000"/>
          </a:xfrm>
        </p:spPr>
        <p:txBody>
          <a:bodyPr>
            <a:normAutofit/>
          </a:bodyPr>
          <a:lstStyle>
            <a:lvl1pPr>
              <a:defRPr sz="55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7" name="SmartArt 占位符 6"/>
          <p:cNvSpPr>
            <a:spLocks noGrp="1"/>
          </p:cNvSpPr>
          <p:nvPr>
            <p:ph type="dgm" sz="quarter" idx="11"/>
          </p:nvPr>
        </p:nvSpPr>
        <p:spPr>
          <a:xfrm>
            <a:off x="714348" y="1785938"/>
            <a:ext cx="4572007" cy="4143392"/>
          </a:xfrm>
        </p:spPr>
        <p:txBody>
          <a:bodyPr/>
          <a:lstStyle/>
          <a:p>
            <a:r>
              <a:rPr lang="ru-RU" altLang="zh-CN" dirty="0" smtClean="0"/>
              <a:t>Вставка рисунка </a:t>
            </a:r>
            <a:r>
              <a:rPr lang="ru-RU" altLang="zh-CN" dirty="0" err="1" smtClean="0"/>
              <a:t>SmartArt</a:t>
            </a:r>
            <a:endParaRPr lang="zh-CN" altLang="en-US" dirty="0"/>
          </a:p>
        </p:txBody>
      </p:sp>
      <p:sp>
        <p:nvSpPr>
          <p:cNvPr id="10" name="内容占位符 9"/>
          <p:cNvSpPr>
            <a:spLocks noGrp="1"/>
          </p:cNvSpPr>
          <p:nvPr>
            <p:ph sz="quarter" idx="12"/>
          </p:nvPr>
        </p:nvSpPr>
        <p:spPr>
          <a:xfrm>
            <a:off x="5429250" y="1785938"/>
            <a:ext cx="3214688" cy="4143375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 hasCustomPrompt="1"/>
          </p:nvPr>
        </p:nvSpPr>
        <p:spPr>
          <a:xfrm>
            <a:off x="-642974" y="-24"/>
            <a:ext cx="8229600" cy="1143000"/>
          </a:xfrm>
        </p:spPr>
        <p:txBody>
          <a:bodyPr>
            <a:normAutofit/>
          </a:bodyPr>
          <a:lstStyle>
            <a:lvl1pPr>
              <a:defRPr sz="55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5" name="SmartArt 占位符 4"/>
          <p:cNvSpPr>
            <a:spLocks noGrp="1"/>
          </p:cNvSpPr>
          <p:nvPr>
            <p:ph type="dgm" sz="quarter" idx="10"/>
          </p:nvPr>
        </p:nvSpPr>
        <p:spPr>
          <a:xfrm>
            <a:off x="714375" y="1857375"/>
            <a:ext cx="4000500" cy="4286250"/>
          </a:xfrm>
        </p:spPr>
        <p:txBody>
          <a:bodyPr/>
          <a:lstStyle/>
          <a:p>
            <a:r>
              <a:rPr lang="ru-RU" altLang="zh-CN" smtClean="0"/>
              <a:t>Вставка рисунка SmartArt</a:t>
            </a:r>
            <a:endParaRPr lang="zh-CN" alt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1"/>
          </p:nvPr>
        </p:nvSpPr>
        <p:spPr>
          <a:xfrm>
            <a:off x="5000625" y="1857375"/>
            <a:ext cx="3714750" cy="4286250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428596" y="1714487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0" name="图片占位符 8"/>
          <p:cNvSpPr>
            <a:spLocks noGrp="1"/>
          </p:cNvSpPr>
          <p:nvPr>
            <p:ph type="pic" sz="quarter" idx="11"/>
          </p:nvPr>
        </p:nvSpPr>
        <p:spPr>
          <a:xfrm>
            <a:off x="2571735" y="1714488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1" name="图片占位符 8"/>
          <p:cNvSpPr>
            <a:spLocks noGrp="1"/>
          </p:cNvSpPr>
          <p:nvPr>
            <p:ph type="pic" sz="quarter" idx="12"/>
          </p:nvPr>
        </p:nvSpPr>
        <p:spPr>
          <a:xfrm>
            <a:off x="428595" y="3857627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12" name="图片占位符 8"/>
          <p:cNvSpPr>
            <a:spLocks noGrp="1"/>
          </p:cNvSpPr>
          <p:nvPr>
            <p:ph type="pic" sz="quarter" idx="13"/>
          </p:nvPr>
        </p:nvSpPr>
        <p:spPr>
          <a:xfrm>
            <a:off x="2571736" y="3857627"/>
            <a:ext cx="2071703" cy="2071703"/>
          </a:xfrm>
        </p:spPr>
        <p:txBody>
          <a:bodyPr/>
          <a:lstStyle/>
          <a:p>
            <a:r>
              <a:rPr lang="ru-RU" altLang="zh-CN" smtClean="0"/>
              <a:t>Вставка рисунка</a:t>
            </a:r>
            <a:endParaRPr lang="zh-CN" altLang="en-US"/>
          </a:p>
        </p:txBody>
      </p:sp>
      <p:sp>
        <p:nvSpPr>
          <p:cNvPr id="7" name="标题 6"/>
          <p:cNvSpPr>
            <a:spLocks noGrp="1"/>
          </p:cNvSpPr>
          <p:nvPr>
            <p:ph type="title" hasCustomPrompt="1"/>
          </p:nvPr>
        </p:nvSpPr>
        <p:spPr>
          <a:xfrm>
            <a:off x="-785850" y="-16"/>
            <a:ext cx="8229600" cy="1143000"/>
          </a:xfrm>
        </p:spPr>
        <p:txBody>
          <a:bodyPr>
            <a:normAutofit/>
          </a:bodyPr>
          <a:lstStyle>
            <a:lvl1pPr>
              <a:defRPr sz="5500" b="1" cap="none" spc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defRPr>
            </a:lvl1pPr>
          </a:lstStyle>
          <a:p>
            <a:r>
              <a:rPr lang="en-US" altLang="zh-CN" dirty="0" smtClean="0"/>
              <a:t>PowerPoint Template</a:t>
            </a:r>
            <a:endParaRPr lang="zh-CN" altLang="en-US" dirty="0"/>
          </a:p>
        </p:txBody>
      </p:sp>
      <p:sp>
        <p:nvSpPr>
          <p:cNvPr id="13" name="内容占位符 12"/>
          <p:cNvSpPr>
            <a:spLocks noGrp="1"/>
          </p:cNvSpPr>
          <p:nvPr>
            <p:ph sz="quarter" idx="14"/>
          </p:nvPr>
        </p:nvSpPr>
        <p:spPr>
          <a:xfrm>
            <a:off x="4786313" y="1714500"/>
            <a:ext cx="3786187" cy="4214813"/>
          </a:xfr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  <a:p>
            <a:pPr lvl="1"/>
            <a:r>
              <a:rPr lang="ru-RU" altLang="zh-CN" smtClean="0"/>
              <a:t>Второй уровень</a:t>
            </a:r>
          </a:p>
          <a:p>
            <a:pPr lvl="2"/>
            <a:r>
              <a:rPr lang="ru-RU" altLang="zh-CN" smtClean="0"/>
              <a:t>Третий уровень</a:t>
            </a:r>
          </a:p>
          <a:p>
            <a:pPr lvl="3"/>
            <a:r>
              <a:rPr lang="ru-RU" altLang="zh-CN" smtClean="0"/>
              <a:t>Четвертый уровень</a:t>
            </a:r>
          </a:p>
          <a:p>
            <a:pPr lvl="4"/>
            <a:r>
              <a:rPr lang="ru-RU" altLang="zh-CN" smtClean="0"/>
              <a:t>Пятый уровень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500063" y="1143000"/>
            <a:ext cx="8143875" cy="13573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altLang="zh-CN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>
            <a:spLocks noGrp="1"/>
          </p:cNvSpPr>
          <p:nvPr>
            <p:ph type="title" hasCustomPrompt="1"/>
          </p:nvPr>
        </p:nvSpPr>
        <p:spPr>
          <a:xfrm>
            <a:off x="-928726" y="5143512"/>
            <a:ext cx="8229600" cy="1143000"/>
          </a:xfrm>
        </p:spPr>
        <p:txBody>
          <a:bodyPr>
            <a:normAutofit/>
          </a:bodyPr>
          <a:lstStyle>
            <a:lvl1pPr>
              <a:defRPr sz="5400" b="1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r>
              <a:rPr lang="en-US" altLang="zh-CN" dirty="0" smtClean="0"/>
              <a:t>Thank You !</a:t>
            </a:r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2020/9/18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5" r:id="rId5"/>
    <p:sldLayoutId id="2147483657" r:id="rId6"/>
    <p:sldLayoutId id="2147483656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microsoft.com/office/2007/relationships/diagramDrawing" Target="../diagrams/drawing1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1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85728"/>
            <a:ext cx="3571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Проект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5429264"/>
            <a:ext cx="9001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«Экологическое воспитание и развитие творческих способностей детей в системе дополнительного инклюзивного образования в творческом объединении Изостудия «Природа и фантазия»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4572008"/>
            <a:ext cx="492919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                 Педагога дополнительного образования 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16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МБУ ДО ДДТ Ленинского района г. Екатеринбурга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 Кукушкиной Елены Николаевны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71736" y="785794"/>
            <a:ext cx="63579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«Будьте природе другом!» </a:t>
            </a:r>
            <a:endParaRPr lang="ru-RU" sz="48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28596" y="188640"/>
            <a:ext cx="63579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Инновационные  образовательные технологии</a:t>
            </a:r>
            <a:endParaRPr lang="ru-RU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Прямоугольник с двумя скругленными соседними углами 6"/>
          <p:cNvSpPr/>
          <p:nvPr/>
        </p:nvSpPr>
        <p:spPr>
          <a:xfrm rot="5400000">
            <a:off x="1964513" y="-464371"/>
            <a:ext cx="3857652" cy="7500990"/>
          </a:xfrm>
          <a:prstGeom prst="round2SameRect">
            <a:avLst>
              <a:gd name="adj1" fmla="val 11437"/>
              <a:gd name="adj2" fmla="val 0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endParaRPr lang="ru-RU" sz="2800" b="1" dirty="0" smtClean="0"/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ru-RU" sz="2800" b="1" dirty="0" smtClean="0"/>
              <a:t>Личностно-ориентированные</a:t>
            </a:r>
            <a:endParaRPr lang="ru-RU" dirty="0" smtClean="0"/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endParaRPr lang="ru-RU" sz="800" dirty="0" smtClean="0"/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ru-RU" sz="2800" b="1" dirty="0" smtClean="0"/>
              <a:t> Разноуровневое обучение</a:t>
            </a:r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endParaRPr lang="ru-RU" sz="800" b="1" dirty="0" smtClean="0"/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ru-RU" sz="2800" b="1" dirty="0" smtClean="0"/>
              <a:t>Обучение в сотрудничестве (командная и групповая работа) </a:t>
            </a:r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endParaRPr lang="ru-RU" sz="800" b="1" dirty="0" smtClean="0"/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ru-RU" sz="2800" b="1" dirty="0" smtClean="0"/>
              <a:t>Информационно-коммуникативные</a:t>
            </a:r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endParaRPr lang="ru-RU" sz="800" b="1" dirty="0" smtClean="0"/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ru-RU" sz="2800" b="1" dirty="0" smtClean="0"/>
              <a:t> </a:t>
            </a:r>
            <a:r>
              <a:rPr lang="ru-RU" sz="2800" b="1" dirty="0" smtClean="0"/>
              <a:t>Технология </a:t>
            </a:r>
            <a:r>
              <a:rPr lang="ru-RU" sz="2800" b="1" dirty="0" smtClean="0"/>
              <a:t>портфолио</a:t>
            </a:r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endParaRPr lang="ru-RU" sz="800" b="1" dirty="0" smtClean="0"/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endParaRPr lang="ru-RU" sz="2800" b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5500702"/>
            <a:ext cx="81439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ea typeface="Andale Sans UI" charset="-52"/>
                <a:cs typeface="Times New Roman" pitchFamily="18" charset="0"/>
              </a:rPr>
              <a:t>Постоянный поиск новых форм и методов организации учебного процесса позволяет делать работу с детьми более разнообразной, эмоционально и информационно насыщенной.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28596" y="188640"/>
            <a:ext cx="52149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активизации </a:t>
            </a:r>
          </a:p>
          <a:p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творческого мышления</a:t>
            </a:r>
            <a:endParaRPr lang="ru-RU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Прямоугольник с двумя скругленными соседними углами 6"/>
          <p:cNvSpPr/>
          <p:nvPr/>
        </p:nvSpPr>
        <p:spPr>
          <a:xfrm rot="5400000">
            <a:off x="1678760" y="250010"/>
            <a:ext cx="4929224" cy="7715304"/>
          </a:xfrm>
          <a:prstGeom prst="round2SameRect">
            <a:avLst>
              <a:gd name="adj1" fmla="val 11437"/>
              <a:gd name="adj2" fmla="val 0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endParaRPr lang="ru-RU" sz="2800" b="1" dirty="0" smtClean="0"/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+mj-lt"/>
              <a:buAutoNum type="arabicPeriod"/>
            </a:pPr>
            <a:r>
              <a:rPr lang="ru-RU" sz="2800" b="1" dirty="0" smtClean="0"/>
              <a:t>Синектические:</a:t>
            </a:r>
            <a:endParaRPr lang="ru-RU" sz="2800" dirty="0" smtClean="0"/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</a:pPr>
            <a:r>
              <a:rPr lang="ru-RU" dirty="0" smtClean="0"/>
              <a:t>Прямая аналогия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Tx/>
              <a:buChar char="•"/>
            </a:pPr>
            <a:r>
              <a:rPr lang="ru-RU" dirty="0" smtClean="0"/>
              <a:t>Личностная аналогия (эмпатия)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Tx/>
              <a:buChar char="•"/>
            </a:pPr>
            <a:r>
              <a:rPr lang="ru-RU" dirty="0" smtClean="0"/>
              <a:t>Фантастическая аналогия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endParaRPr lang="ru-RU" sz="800" dirty="0" smtClean="0"/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+mj-lt"/>
              <a:buAutoNum type="arabicPeriod" startAt="2"/>
            </a:pPr>
            <a:r>
              <a:rPr lang="ru-RU" sz="2800" b="1" dirty="0" smtClean="0"/>
              <a:t> Метод фокальных объектов</a:t>
            </a:r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endParaRPr lang="ru-RU" sz="800" b="1" dirty="0" smtClean="0"/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+mj-lt"/>
              <a:buAutoNum type="arabicPeriod" startAt="3"/>
            </a:pPr>
            <a:r>
              <a:rPr lang="ru-RU" sz="2800" b="1" dirty="0" smtClean="0"/>
              <a:t>Метод гирлянд ассоциаций и метафор</a:t>
            </a:r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endParaRPr lang="ru-RU" sz="800" b="1" dirty="0" smtClean="0"/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+mj-lt"/>
              <a:buAutoNum type="arabicPeriod" startAt="4"/>
            </a:pPr>
            <a:r>
              <a:rPr lang="ru-RU" sz="2800" b="1" dirty="0" smtClean="0"/>
              <a:t>Метод гипотез</a:t>
            </a:r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endParaRPr lang="ru-RU" sz="800" b="1" dirty="0" smtClean="0"/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+mj-lt"/>
              <a:buAutoNum type="arabicPeriod" startAt="4"/>
            </a:pPr>
            <a:r>
              <a:rPr lang="ru-RU" sz="2800" b="1" dirty="0" smtClean="0"/>
              <a:t>Принцип сфероидальности</a:t>
            </a:r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endParaRPr lang="ru-RU" sz="800" b="1" dirty="0" smtClean="0"/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+mj-lt"/>
              <a:buAutoNum type="arabicPeriod" startAt="6"/>
            </a:pPr>
            <a:r>
              <a:rPr lang="ru-RU" sz="2800" b="1" dirty="0" smtClean="0"/>
              <a:t> Ассоциативно-синектические технологии</a:t>
            </a:r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endParaRPr lang="ru-RU" sz="800" b="1" dirty="0" smtClean="0"/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+mj-lt"/>
              <a:buAutoNum type="arabicPeriod" startAt="7"/>
            </a:pPr>
            <a:r>
              <a:rPr lang="ru-RU" sz="2800" b="1" dirty="0" smtClean="0"/>
              <a:t>Метод комбинаторных игр</a:t>
            </a:r>
          </a:p>
          <a:p>
            <a:pPr marL="514350" indent="-51435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+mj-lt"/>
              <a:buAutoNum type="arabicPeriod" startAt="7"/>
            </a:pPr>
            <a:endParaRPr lang="ru-RU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71472" y="214290"/>
            <a:ext cx="56886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обучения детей – инвалидов и детей с ОВЗ</a:t>
            </a:r>
            <a:endParaRPr lang="ru-RU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Прямоугольник с двумя скругленными соседними углами 6"/>
          <p:cNvSpPr/>
          <p:nvPr/>
        </p:nvSpPr>
        <p:spPr>
          <a:xfrm rot="5400000">
            <a:off x="2714596" y="-1071577"/>
            <a:ext cx="2428892" cy="7572395"/>
          </a:xfrm>
          <a:prstGeom prst="round2SameRect">
            <a:avLst>
              <a:gd name="adj1" fmla="val 11437"/>
              <a:gd name="adj2" fmla="val 0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    </a:t>
            </a:r>
            <a:r>
              <a:rPr lang="ru-RU" sz="2800" dirty="0" smtClean="0"/>
              <a:t>Индивидуальное </a:t>
            </a:r>
            <a:r>
              <a:rPr lang="ru-RU" sz="2800" dirty="0" smtClean="0"/>
              <a:t>обучение</a:t>
            </a: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   Обучение в малых </a:t>
            </a:r>
            <a:r>
              <a:rPr lang="ru-RU" sz="2800" dirty="0" smtClean="0"/>
              <a:t>группах</a:t>
            </a: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   </a:t>
            </a:r>
            <a:r>
              <a:rPr lang="ru-RU" sz="2800" dirty="0" smtClean="0"/>
              <a:t>Мастер-классы</a:t>
            </a: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   Творческие </a:t>
            </a:r>
            <a:r>
              <a:rPr lang="ru-RU" sz="2800" dirty="0" smtClean="0"/>
              <a:t>лаборатории</a:t>
            </a:r>
            <a:endParaRPr lang="ru-RU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   Система творческих конкурсов </a:t>
            </a:r>
            <a:r>
              <a:rPr lang="ru-RU" sz="2800" dirty="0" smtClean="0"/>
              <a:t>и фестивалей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143380"/>
            <a:ext cx="83582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839788" algn="l"/>
              </a:tabLst>
            </a:pPr>
            <a:r>
              <a:rPr lang="ru-RU" dirty="0" smtClean="0">
                <a:ea typeface="Andale Sans UI" charset="-52"/>
                <a:cs typeface="Times New Roman" pitchFamily="18" charset="0"/>
              </a:rPr>
              <a:t>Вся работа с </a:t>
            </a:r>
            <a:r>
              <a:rPr lang="ru-RU" dirty="0" smtClean="0">
                <a:ea typeface="Andale Sans UI" charset="-52"/>
                <a:cs typeface="Times New Roman" pitchFamily="18" charset="0"/>
              </a:rPr>
              <a:t>детьми с особыми образовательными потребностями </a:t>
            </a:r>
            <a:r>
              <a:rPr lang="ru-RU" dirty="0" smtClean="0">
                <a:ea typeface="Andale Sans UI" charset="-52"/>
                <a:cs typeface="Times New Roman" pitchFamily="18" charset="0"/>
              </a:rPr>
              <a:t>ведется с соблюдением определенных психолого-педагогических условий:</a:t>
            </a:r>
            <a:endParaRPr lang="ru-RU" dirty="0" smtClean="0">
              <a:cs typeface="Arial" pitchFamily="34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839788" algn="l"/>
              </a:tabLst>
            </a:pPr>
            <a:r>
              <a:rPr lang="ru-RU" dirty="0" smtClean="0">
                <a:ea typeface="Andale Sans UI" charset="-52"/>
                <a:cs typeface="Times New Roman" pitchFamily="18" charset="0"/>
              </a:rPr>
              <a:t>учет сложившегося социального опыта ребенка;</a:t>
            </a:r>
            <a:endParaRPr lang="ru-RU" dirty="0" smtClean="0">
              <a:cs typeface="Arial" pitchFamily="34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839788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безусловное принятие ребенка как личности;</a:t>
            </a:r>
            <a:endParaRPr lang="ru-RU" dirty="0" smtClean="0">
              <a:cs typeface="Arial" pitchFamily="34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839788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учет возможностей, интересов, потребностей, индивидуальных особенностей;</a:t>
            </a:r>
            <a:endParaRPr lang="ru-RU" dirty="0" smtClean="0">
              <a:cs typeface="Arial" pitchFamily="34" charset="0"/>
            </a:endParaRPr>
          </a:p>
          <a:p>
            <a:pPr indent="4572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839788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создание ситуации успеха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Monotype Corsiva" pitchFamily="66" charset="0"/>
                <a:ea typeface="Andale Sans UI" charset="-52"/>
                <a:cs typeface="Times New Roman" pitchFamily="18" charset="0"/>
              </a:rPr>
              <a:t> </a:t>
            </a:r>
            <a:endParaRPr lang="ru-RU" dirty="0" smtClean="0">
              <a:solidFill>
                <a:schemeClr val="accent6">
                  <a:lumMod val="40000"/>
                  <a:lumOff val="60000"/>
                </a:schemeClr>
              </a:solidFill>
              <a:latin typeface="Monotype Corsiva" pitchFamily="66" charset="0"/>
              <a:ea typeface="Andale Sans UI" charset="-52"/>
              <a:cs typeface="Times New Roman" pitchFamily="18" charset="0"/>
            </a:endParaRPr>
          </a:p>
          <a:p>
            <a:pPr indent="4572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839788" algn="l"/>
              </a:tabLst>
            </a:pPr>
            <a:r>
              <a:rPr lang="ru-RU" dirty="0" smtClean="0">
                <a:ea typeface="Andale Sans UI" charset="-52"/>
                <a:cs typeface="Times New Roman" pitchFamily="18" charset="0"/>
              </a:rPr>
              <a:t>Это </a:t>
            </a:r>
            <a:r>
              <a:rPr lang="ru-RU" dirty="0" smtClean="0">
                <a:ea typeface="Andale Sans UI" charset="-52"/>
                <a:cs typeface="Times New Roman" pitchFamily="18" charset="0"/>
              </a:rPr>
              <a:t>позволяет максимально использовать  возможности ребенка, способствует лучшему познанию окружающего мира, дает возможность, преодолев трудности, поверить в собственные силы.</a:t>
            </a:r>
            <a:endParaRPr lang="ru-RU" dirty="0" smtClean="0">
              <a:cs typeface="Arial" pitchFamily="34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839788" algn="l"/>
              </a:tabLst>
            </a:pPr>
            <a:endParaRPr lang="ru-RU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соседними углами 6"/>
          <p:cNvSpPr/>
          <p:nvPr/>
        </p:nvSpPr>
        <p:spPr>
          <a:xfrm rot="5400000">
            <a:off x="2618586" y="-546940"/>
            <a:ext cx="3143271" cy="7809003"/>
          </a:xfrm>
          <a:prstGeom prst="round2SameRect">
            <a:avLst>
              <a:gd name="adj1" fmla="val 11437"/>
              <a:gd name="adj2" fmla="val 0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Tx/>
              <a:buChar char="•"/>
            </a:pPr>
            <a:endParaRPr lang="ru-RU" sz="800" dirty="0" smtClean="0"/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Tx/>
              <a:buChar char="•"/>
            </a:pPr>
            <a:r>
              <a:rPr lang="ru-RU" sz="2800" dirty="0" smtClean="0"/>
              <a:t>технологические </a:t>
            </a:r>
            <a:r>
              <a:rPr lang="ru-RU" sz="2800" dirty="0" smtClean="0"/>
              <a:t>карты</a:t>
            </a:r>
            <a:endParaRPr lang="ru-RU" sz="2800" dirty="0" smtClean="0"/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Tx/>
              <a:buChar char="•"/>
            </a:pPr>
            <a:r>
              <a:rPr lang="ru-RU" sz="2800" dirty="0" smtClean="0"/>
              <a:t>методички по работе с природным </a:t>
            </a:r>
            <a:r>
              <a:rPr lang="ru-RU" sz="2800" dirty="0" smtClean="0"/>
              <a:t>материалом</a:t>
            </a:r>
            <a:endParaRPr lang="ru-RU" sz="2800" dirty="0" smtClean="0"/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Tx/>
              <a:buChar char="•"/>
            </a:pPr>
            <a:r>
              <a:rPr lang="ru-RU" sz="2800" dirty="0" smtClean="0"/>
              <a:t>тематические </a:t>
            </a:r>
            <a:r>
              <a:rPr lang="ru-RU" sz="2800" dirty="0" err="1" smtClean="0"/>
              <a:t>фотоподборки</a:t>
            </a:r>
            <a:r>
              <a:rPr lang="ru-RU" sz="2800" dirty="0" smtClean="0"/>
              <a:t> (в электронном виде</a:t>
            </a:r>
            <a:r>
              <a:rPr lang="ru-RU" sz="2800" dirty="0" smtClean="0"/>
              <a:t>)</a:t>
            </a:r>
            <a:endParaRPr lang="ru-RU" sz="2800" dirty="0" smtClean="0"/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Tx/>
              <a:buChar char="•"/>
            </a:pPr>
            <a:r>
              <a:rPr lang="ru-RU" sz="2800" dirty="0" smtClean="0"/>
              <a:t>учебные </a:t>
            </a:r>
            <a:r>
              <a:rPr lang="ru-RU" sz="2800" dirty="0" smtClean="0"/>
              <a:t>презентации</a:t>
            </a:r>
            <a:endParaRPr lang="ru-RU" sz="28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85728"/>
            <a:ext cx="68580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Методическое обеспечение занятий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5214950"/>
            <a:ext cx="67866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a typeface="Andale Sans UI" charset="-52"/>
                <a:cs typeface="Times New Roman" pitchFamily="18" charset="0"/>
              </a:rPr>
              <a:t> </a:t>
            </a:r>
            <a:r>
              <a:rPr lang="ru-RU" sz="2000" dirty="0" smtClean="0">
                <a:ea typeface="Andale Sans UI" charset="-52"/>
                <a:cs typeface="Times New Roman" pitchFamily="18" charset="0"/>
              </a:rPr>
              <a:t>Все занятия носят практико-ориентированный характер. Это расширяет возможности  приобретения практического опыта ребенка, формирование и развитие новых жизненных умений и навыков</a:t>
            </a:r>
            <a:r>
              <a:rPr lang="ru-RU" sz="2000" dirty="0" smtClean="0">
                <a:ea typeface="Andale Sans UI" charset="-52"/>
                <a:cs typeface="Times New Roman" pitchFamily="18" charset="0"/>
              </a:rPr>
              <a:t>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85728"/>
            <a:ext cx="68580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Диагностика результатов  обучения в ходе реализации проекта</a:t>
            </a:r>
            <a:endParaRPr lang="ru-RU" sz="3200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0" y="1785926"/>
          <a:ext cx="9534525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3" name="Picture 7" descr="F:\СРОЧНО\20160505_12083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388" y="642918"/>
            <a:ext cx="2561496" cy="365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F:\СРОЧНО\дипломы с конкурсов\3 дипломы осений койдескоп\Зырянов Э, Шнек Е, изостудия Природа и фантазия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7884" y="4429132"/>
            <a:ext cx="3088364" cy="218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F:\СРОЧНО\дипломы с конкурсов\3 !! Зырянов Эдуард, Геворгян Лилит, Рудакова Мария, Шнек Екатерина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240" y="3071810"/>
            <a:ext cx="2602469" cy="3602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F:\СРОЧНО\20160505_12083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3000372"/>
            <a:ext cx="2600326" cy="371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C:\Users\Елена\Desktop\20170919_21203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2378251" cy="313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714612" y="0"/>
            <a:ext cx="43577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Участие в выставочной деятельности</a:t>
            </a:r>
            <a:endParaRPr lang="ru-RU" sz="32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00298" y="1071546"/>
            <a:ext cx="45720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приносит ребятам удовлетворение, </a:t>
            </a:r>
          </a:p>
          <a:p>
            <a:r>
              <a:rPr lang="ru-RU" dirty="0" smtClean="0"/>
              <a:t>рождает высокую самооценку,</a:t>
            </a:r>
            <a:r>
              <a:rPr lang="ru-RU" dirty="0" smtClean="0">
                <a:ea typeface="Andale Sans UI" charset="-52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ea typeface="Andale Sans UI" charset="-52"/>
                <a:cs typeface="Times New Roman" pitchFamily="18" charset="0"/>
              </a:rPr>
              <a:t>способствует </a:t>
            </a:r>
            <a:r>
              <a:rPr lang="ru-RU" dirty="0" smtClean="0"/>
              <a:t>составлению личной творческой программы, </a:t>
            </a:r>
            <a:r>
              <a:rPr lang="ru-RU" dirty="0" smtClean="0">
                <a:ea typeface="Andale Sans UI" charset="-52"/>
                <a:cs typeface="Times New Roman" pitchFamily="18" charset="0"/>
              </a:rPr>
              <a:t>выступает </a:t>
            </a:r>
          </a:p>
          <a:p>
            <a:r>
              <a:rPr lang="ru-RU" dirty="0" smtClean="0">
                <a:ea typeface="Andale Sans UI" charset="-52"/>
                <a:cs typeface="Times New Roman" pitchFamily="18" charset="0"/>
              </a:rPr>
              <a:t>стимулом </a:t>
            </a:r>
            <a:r>
              <a:rPr lang="ru-RU" dirty="0" smtClean="0">
                <a:ea typeface="Andale Sans UI" charset="-52"/>
                <a:cs typeface="Times New Roman" pitchFamily="18" charset="0"/>
              </a:rPr>
              <a:t>для развития </a:t>
            </a:r>
            <a:r>
              <a:rPr lang="ru-RU" dirty="0" smtClean="0">
                <a:ea typeface="Andale Sans UI" charset="-52"/>
                <a:cs typeface="Times New Roman" pitchFamily="18" charset="0"/>
              </a:rPr>
              <a:t> и </a:t>
            </a:r>
            <a:r>
              <a:rPr lang="ru-RU" dirty="0" smtClean="0"/>
              <a:t>формирования </a:t>
            </a:r>
          </a:p>
          <a:p>
            <a:r>
              <a:rPr lang="ru-RU" dirty="0" smtClean="0"/>
              <a:t>не </a:t>
            </a:r>
            <a:r>
              <a:rPr lang="ru-RU" dirty="0" smtClean="0"/>
              <a:t>только специальных, но, и, общих компетенций </a:t>
            </a:r>
            <a:r>
              <a:rPr lang="ru-RU" dirty="0" smtClean="0"/>
              <a:t>обучающихся</a:t>
            </a:r>
            <a:r>
              <a:rPr lang="ru-RU" dirty="0" smtClean="0">
                <a:ea typeface="Andale Sans UI" charset="-52"/>
                <a:cs typeface="Times New Roman" pitchFamily="18" charset="0"/>
              </a:rPr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28596" y="328612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614364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bg1"/>
                </a:solidFill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00562" y="3357562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572000" y="6143644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bg1"/>
                </a:solidFill>
              </a:rPr>
              <a:t>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5" name="Прямоугольник с двумя скругленными соседними углами 14"/>
          <p:cNvSpPr/>
          <p:nvPr/>
        </p:nvSpPr>
        <p:spPr>
          <a:xfrm rot="5400000">
            <a:off x="2341193" y="-340953"/>
            <a:ext cx="4104456" cy="8786842"/>
          </a:xfrm>
          <a:prstGeom prst="round2SameRect">
            <a:avLst>
              <a:gd name="adj1" fmla="val 11437"/>
              <a:gd name="adj2" fmla="val 0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sym typeface="Wingdings" pitchFamily="2" charset="2"/>
              </a:rPr>
              <a:t> </a:t>
            </a:r>
            <a:r>
              <a:rPr lang="ru-RU" sz="4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Спасибо за внимание </a:t>
            </a:r>
            <a:endParaRPr lang="ru-RU" sz="4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0" y="0"/>
            <a:ext cx="371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</a:t>
            </a:r>
            <a:endParaRPr lang="ru-RU" sz="4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Прямоугольник с двумя скругленными соседними углами 6"/>
          <p:cNvSpPr/>
          <p:nvPr/>
        </p:nvSpPr>
        <p:spPr>
          <a:xfrm rot="5400000">
            <a:off x="-642958" y="1571631"/>
            <a:ext cx="5715039" cy="4429124"/>
          </a:xfrm>
          <a:prstGeom prst="round2SameRect">
            <a:avLst>
              <a:gd name="adj1" fmla="val 11437"/>
              <a:gd name="adj2" fmla="val 0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r>
              <a:rPr lang="ru-RU" sz="2800" b="1" dirty="0" smtClean="0"/>
              <a:t>Создание условий,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r>
              <a:rPr lang="ru-RU" sz="2800" b="1" dirty="0" smtClean="0"/>
              <a:t>    обеспечивающих  формирование общей культуры личности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r>
              <a:rPr lang="ru-RU" sz="2800" b="1" dirty="0" smtClean="0"/>
              <a:t>      через позитивное отношение к себе, к товарищам,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r>
              <a:rPr lang="ru-RU" sz="2800" b="1" dirty="0" smtClean="0"/>
              <a:t>    к природе, к миру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r>
              <a:rPr lang="ru-RU" sz="2800" b="1" dirty="0" smtClean="0"/>
              <a:t>и развитие индивидуальных способов самовыражения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r>
              <a:rPr lang="ru-RU" sz="2800" b="1" dirty="0" smtClean="0"/>
              <a:t>в процессе творчества.</a:t>
            </a:r>
            <a:r>
              <a:rPr lang="ru-RU" sz="2800" dirty="0" smtClean="0"/>
              <a:t>  </a:t>
            </a:r>
            <a:endParaRPr lang="ru-RU" sz="2800" dirty="0"/>
          </a:p>
        </p:txBody>
      </p:sp>
      <p:pic>
        <p:nvPicPr>
          <p:cNvPr id="19457" name="Picture 1" descr="G:\ФЛЕШКА\!!! ПРОЕКТ КОНКУРС 2017\ФОТО для презентации\IMG_03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071546"/>
            <a:ext cx="4714876" cy="5572164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</p:pic>
      <p:pic>
        <p:nvPicPr>
          <p:cNvPr id="8" name="Picture 4" descr="G:\ФЛЕШКА\!!! ПРОЕКТ КОНКУРС 2017\ФОТО для презентации\20161005_153058.jpg"/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3429000"/>
            <a:ext cx="3600400" cy="273650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929190" y="3500438"/>
            <a:ext cx="1200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«Друзья»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14282" y="142852"/>
            <a:ext cx="56886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Задачи:</a:t>
            </a:r>
          </a:p>
          <a:p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Прямоугольник с двумя скругленными соседними углами 6"/>
          <p:cNvSpPr/>
          <p:nvPr/>
        </p:nvSpPr>
        <p:spPr>
          <a:xfrm rot="5400000">
            <a:off x="3607605" y="-2607497"/>
            <a:ext cx="1643070" cy="8858280"/>
          </a:xfrm>
          <a:prstGeom prst="round2SameRect">
            <a:avLst>
              <a:gd name="adj1" fmla="val 11437"/>
              <a:gd name="adj2" fmla="val 0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r>
              <a:rPr lang="ru-RU" sz="2800" b="1" dirty="0" smtClean="0"/>
              <a:t>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</a:pPr>
            <a:endParaRPr lang="ru-RU" sz="2800" b="1" dirty="0" smtClean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r>
              <a:rPr lang="ru-RU" sz="2800" b="1" dirty="0" smtClean="0"/>
              <a:t>     Обучающая: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r>
              <a:rPr lang="ru-RU" sz="2400" dirty="0" smtClean="0"/>
              <a:t>     Формирование представлений об основах экологической культуры, заинтересованного отношения к своему здоровью,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r>
              <a:rPr lang="ru-RU" sz="2400" dirty="0" smtClean="0"/>
              <a:t>      через занятия прикладными видами деятельности.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endParaRPr lang="ru-RU" sz="2400" dirty="0" smtClean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endParaRPr lang="ru-RU" sz="2400" dirty="0"/>
          </a:p>
        </p:txBody>
      </p:sp>
      <p:sp>
        <p:nvSpPr>
          <p:cNvPr id="6" name="Прямоугольник с двумя скругленными соседними углами 5"/>
          <p:cNvSpPr/>
          <p:nvPr/>
        </p:nvSpPr>
        <p:spPr>
          <a:xfrm rot="5400000">
            <a:off x="3464726" y="-607230"/>
            <a:ext cx="1928827" cy="8858280"/>
          </a:xfrm>
          <a:prstGeom prst="round2SameRect">
            <a:avLst>
              <a:gd name="adj1" fmla="val 11437"/>
              <a:gd name="adj2" fmla="val 0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457200" indent="-457200">
              <a:spcBef>
                <a:spcPct val="20000"/>
              </a:spcBef>
              <a:buClr>
                <a:schemeClr val="bg1"/>
              </a:buClr>
            </a:pPr>
            <a:r>
              <a:rPr lang="ru-RU" sz="2800" b="1" dirty="0" smtClean="0"/>
              <a:t>      Воспитывающая:</a:t>
            </a:r>
          </a:p>
          <a:p>
            <a:pPr marL="457200" indent="-457200">
              <a:spcBef>
                <a:spcPct val="20000"/>
              </a:spcBef>
              <a:buClr>
                <a:schemeClr val="bg1"/>
              </a:buClr>
            </a:pPr>
            <a:r>
              <a:rPr lang="ru-RU" sz="2400" dirty="0" smtClean="0"/>
              <a:t>       Развитие эмоциональной сферы личности, способности эмоционально воспринимать окружающий мир, </a:t>
            </a:r>
          </a:p>
          <a:p>
            <a:pPr marL="457200" indent="-457200">
              <a:spcBef>
                <a:spcPct val="20000"/>
              </a:spcBef>
              <a:buClr>
                <a:schemeClr val="bg1"/>
              </a:buClr>
            </a:pPr>
            <a:r>
              <a:rPr lang="ru-RU" sz="2400" dirty="0" smtClean="0"/>
              <a:t>       нравственного отношения к миру, к себе, к товарищам.</a:t>
            </a:r>
          </a:p>
        </p:txBody>
      </p:sp>
      <p:sp>
        <p:nvSpPr>
          <p:cNvPr id="10" name="Прямоугольник с двумя скругленными соседними углами 9"/>
          <p:cNvSpPr/>
          <p:nvPr/>
        </p:nvSpPr>
        <p:spPr>
          <a:xfrm rot="5400000">
            <a:off x="3607603" y="1393033"/>
            <a:ext cx="1643074" cy="8858280"/>
          </a:xfrm>
          <a:prstGeom prst="round2SameRect">
            <a:avLst>
              <a:gd name="adj1" fmla="val 11437"/>
              <a:gd name="adj2" fmla="val 0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457200" indent="-457200">
              <a:spcBef>
                <a:spcPct val="20000"/>
              </a:spcBef>
              <a:buClr>
                <a:schemeClr val="bg1"/>
              </a:buClr>
            </a:pPr>
            <a:r>
              <a:rPr lang="ru-RU" sz="2800" b="1" dirty="0" smtClean="0"/>
              <a:t>       Развивающая:</a:t>
            </a:r>
          </a:p>
          <a:p>
            <a:pPr marL="457200" indent="-457200">
              <a:spcBef>
                <a:spcPct val="20000"/>
              </a:spcBef>
              <a:buClr>
                <a:schemeClr val="bg1"/>
              </a:buClr>
            </a:pPr>
            <a:r>
              <a:rPr lang="ru-RU" sz="2400" dirty="0" smtClean="0"/>
              <a:t>       Развитие творческих способностей детей и детей-инвалидов средствами декоративно – прикладного творчества.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0"/>
            <a:ext cx="6012160" cy="1143000"/>
          </a:xfrm>
        </p:spPr>
        <p:txBody>
          <a:bodyPr>
            <a:normAutofit/>
          </a:bodyPr>
          <a:lstStyle/>
          <a:p>
            <a:r>
              <a:rPr lang="ru-RU" sz="4400" b="0" dirty="0" smtClean="0">
                <a:solidFill>
                  <a:srgbClr val="0070C0"/>
                </a:solidFill>
                <a:effectLst/>
              </a:rPr>
              <a:t>Ожидаемые результаты</a:t>
            </a:r>
            <a:endParaRPr lang="ru-RU" sz="4400" b="0" dirty="0">
              <a:solidFill>
                <a:srgbClr val="0070C0"/>
              </a:solidFill>
              <a:effectLst/>
            </a:endParaRPr>
          </a:p>
        </p:txBody>
      </p:sp>
      <p:sp>
        <p:nvSpPr>
          <p:cNvPr id="20" name="Объект 19"/>
          <p:cNvSpPr>
            <a:spLocks noGrp="1"/>
          </p:cNvSpPr>
          <p:nvPr>
            <p:ph sz="quarter" idx="14"/>
          </p:nvPr>
        </p:nvSpPr>
        <p:spPr>
          <a:xfrm>
            <a:off x="6012160" y="5359400"/>
            <a:ext cx="3131840" cy="1498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6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9" name="Рисунок 8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Рисунок 9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4" name="Прямоугольник с двумя скругленными соседними углами 13"/>
          <p:cNvSpPr/>
          <p:nvPr/>
        </p:nvSpPr>
        <p:spPr>
          <a:xfrm rot="5400000">
            <a:off x="1789162" y="-282524"/>
            <a:ext cx="5572140" cy="9137536"/>
          </a:xfrm>
          <a:prstGeom prst="round2SameRect">
            <a:avLst>
              <a:gd name="adj1" fmla="val 11437"/>
              <a:gd name="adj2" fmla="val 0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5715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</a:pPr>
            <a:endParaRPr lang="ru-RU" sz="3200" dirty="0" smtClean="0">
              <a:solidFill>
                <a:schemeClr val="bg1"/>
              </a:solidFill>
              <a:ea typeface="Andale Sans UI"/>
              <a:cs typeface="Times New Roman" pitchFamily="18" charset="0"/>
            </a:endParaRPr>
          </a:p>
          <a:p>
            <a:pPr marL="571500" indent="4572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endParaRPr lang="ru-RU" sz="3200" dirty="0" smtClean="0">
              <a:solidFill>
                <a:schemeClr val="bg1"/>
              </a:solidFill>
              <a:ea typeface="Andale Sans UI"/>
              <a:cs typeface="Times New Roman" pitchFamily="18" charset="0"/>
            </a:endParaRPr>
          </a:p>
          <a:p>
            <a:pPr marL="571500" indent="4572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bg1"/>
                </a:solidFill>
                <a:ea typeface="Andale Sans UI"/>
                <a:cs typeface="Times New Roman" pitchFamily="18" charset="0"/>
              </a:rPr>
              <a:t>Формирование </a:t>
            </a:r>
            <a:r>
              <a:rPr lang="ru-RU" sz="3200" dirty="0" smtClean="0">
                <a:solidFill>
                  <a:schemeClr val="bg1"/>
                </a:solidFill>
                <a:ea typeface="Andale Sans UI"/>
                <a:cs typeface="Times New Roman" pitchFamily="18" charset="0"/>
              </a:rPr>
              <a:t>основ комплексного решения проблем детей с ограниченными возможностями здоровья: социальная адаптация, развитие интеллекта, мышления, </a:t>
            </a:r>
          </a:p>
          <a:p>
            <a:pPr marL="5715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r>
              <a:rPr lang="ru-RU" sz="3200" dirty="0" smtClean="0">
                <a:solidFill>
                  <a:schemeClr val="bg1"/>
                </a:solidFill>
                <a:ea typeface="Andale Sans UI"/>
                <a:cs typeface="Times New Roman" pitchFamily="18" charset="0"/>
              </a:rPr>
              <a:t>памяти, чувства прекрасного, моторики рук. </a:t>
            </a:r>
            <a:endParaRPr lang="en-US" sz="3200" dirty="0" smtClean="0">
              <a:solidFill>
                <a:schemeClr val="bg1"/>
              </a:solidFill>
            </a:endParaRPr>
          </a:p>
          <a:p>
            <a:pPr marL="571500" indent="-5715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</a:rPr>
              <a:t>Вовлечение </a:t>
            </a:r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</a:rPr>
              <a:t>родителей в педагогический процесс, укрепление </a:t>
            </a:r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</a:rPr>
              <a:t>заинтересованности в сотрудничестве</a:t>
            </a:r>
          </a:p>
          <a:p>
            <a:pPr marL="571500" indent="-5715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</a:rPr>
              <a:t>Понимание важности экологического воспитания</a:t>
            </a:r>
          </a:p>
          <a:p>
            <a:pPr marL="571500" indent="-5715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endParaRPr lang="ru-RU" sz="3200" dirty="0" smtClean="0">
              <a:solidFill>
                <a:schemeClr val="bg1">
                  <a:lumMod val="95000"/>
                </a:schemeClr>
              </a:solidFill>
            </a:endParaRPr>
          </a:p>
          <a:p>
            <a:pPr marL="5715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endParaRPr lang="ru-RU" sz="3600" dirty="0" smtClean="0">
              <a:solidFill>
                <a:schemeClr val="bg1"/>
              </a:solidFill>
              <a:ea typeface="Andale Sans UI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xmlns="" val="3183820711"/>
              </p:ext>
            </p:extLst>
          </p:nvPr>
        </p:nvGraphicFramePr>
        <p:xfrm>
          <a:off x="1500166" y="-545453"/>
          <a:ext cx="6336584" cy="8786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713241" y="178178"/>
            <a:ext cx="5548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Социальные партнеры</a:t>
            </a:r>
            <a:endParaRPr lang="ru-RU" sz="32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8433" name="Picture 1" descr="G:\ФЛЕШКА\!!! ПРОЕКТ КОНКУРС 2017\ФОТО для презентации\foto8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643570" y="5357826"/>
            <a:ext cx="1857388" cy="1285884"/>
          </a:xfrm>
          <a:prstGeom prst="rect">
            <a:avLst/>
          </a:prstGeom>
          <a:noFill/>
        </p:spPr>
      </p:pic>
      <p:pic>
        <p:nvPicPr>
          <p:cNvPr id="18435" name="Picture 3" descr="G:\ФЛЕШКА\!!! ПРОЕКТ КОНКУРС 2017\ФОТО для презентации\48619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0034" y="5286388"/>
            <a:ext cx="1643074" cy="1307916"/>
          </a:xfrm>
          <a:prstGeom prst="rect">
            <a:avLst/>
          </a:prstGeom>
          <a:noFill/>
        </p:spPr>
      </p:pic>
      <p:pic>
        <p:nvPicPr>
          <p:cNvPr id="1027" name="Picture 3" descr="G:\ФЛЕШКА\!!! ПРОЕКТ КОНКУРС 2017\ФОТО для презентации\Muzey-prirody-Urala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58082" y="3571876"/>
            <a:ext cx="1624528" cy="1285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ФЛЕШКА\!!! ПРОЕКТ КОНКУРС 2017\ФОТО для презентации\DSC06742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357298"/>
            <a:ext cx="1535538" cy="1367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ФЛЕШКА\!!! ПРОЕКТ КОНКУРС 2017\ФОТО для презентации\SAM_0892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5008" y="1000108"/>
            <a:ext cx="1643074" cy="1271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:\ФЛЕШКА\!!! ПРОЕКТ КОНКУРС 2017\ФОТО для презентации\20170522_165442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3357562"/>
            <a:ext cx="1500999" cy="142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ФЛЕШКА\фото дети- инвалиды\20161102_155241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214678" y="2928934"/>
            <a:ext cx="2674627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ФЛЕШКА\!!! ПРОЕКТ КОНКУРС 2017\ФОТО для презентации\DSC084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3504" y="3429000"/>
            <a:ext cx="2115190" cy="1408112"/>
          </a:xfrm>
          <a:prstGeom prst="rect">
            <a:avLst/>
          </a:prstGeom>
          <a:noFill/>
        </p:spPr>
      </p:pic>
      <p:pic>
        <p:nvPicPr>
          <p:cNvPr id="1026" name="Picture 2" descr="G:\ФЛЕШКА\!!! ПРОЕКТ КОНКУРС 2017\ФОТО для презентации\DSC084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6" y="3571876"/>
            <a:ext cx="2007879" cy="1336674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214290"/>
            <a:ext cx="702027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8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4800" b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Исследовательский</a:t>
            </a:r>
            <a:r>
              <a:rPr lang="ru-RU" sz="3200" b="0" dirty="0" smtClean="0">
                <a:solidFill>
                  <a:srgbClr val="0070C0"/>
                </a:solidFill>
                <a:effectLst/>
              </a:rPr>
              <a:t> </a:t>
            </a:r>
            <a:r>
              <a:rPr lang="ru-RU" sz="4800" b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</a:t>
            </a:r>
            <a:br>
              <a:rPr lang="ru-RU" sz="4800" b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«Учимся видеть и понимать»</a:t>
            </a:r>
            <a:endParaRPr lang="ru-RU" sz="3600" b="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Прямоугольник с двумя скругленными соседними углами 7"/>
          <p:cNvSpPr/>
          <p:nvPr/>
        </p:nvSpPr>
        <p:spPr>
          <a:xfrm rot="5400000">
            <a:off x="1873055" y="-397376"/>
            <a:ext cx="5373216" cy="9137536"/>
          </a:xfrm>
          <a:prstGeom prst="round2SameRect">
            <a:avLst>
              <a:gd name="adj1" fmla="val 11437"/>
              <a:gd name="adj2" fmla="val 0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571500" indent="-5715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Составление плана деятельности</a:t>
            </a:r>
          </a:p>
          <a:p>
            <a:pPr marL="571500" indent="-5715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Сотрудничество с родителями</a:t>
            </a:r>
          </a:p>
          <a:p>
            <a:pPr marL="571500" indent="-5715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Экскурсии</a:t>
            </a:r>
            <a:endParaRPr lang="ru-RU" sz="3600" dirty="0">
              <a:solidFill>
                <a:schemeClr val="bg1">
                  <a:lumMod val="95000"/>
                </a:schemeClr>
              </a:solidFill>
            </a:endParaRPr>
          </a:p>
          <a:p>
            <a:pPr marL="571500" indent="-5715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Беседы</a:t>
            </a:r>
          </a:p>
          <a:p>
            <a:pPr marL="571500" indent="-5715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Анкетирование</a:t>
            </a:r>
          </a:p>
          <a:p>
            <a:pPr marL="571500" indent="-5715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Дидактические </a:t>
            </a:r>
            <a:r>
              <a:rPr lang="ru-RU" sz="3600" dirty="0">
                <a:solidFill>
                  <a:schemeClr val="bg1">
                    <a:lumMod val="95000"/>
                  </a:schemeClr>
                </a:solidFill>
              </a:rPr>
              <a:t>игры</a:t>
            </a:r>
          </a:p>
          <a:p>
            <a:pPr marL="571500" indent="-5715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Arial" pitchFamily="34" charset="0"/>
              <a:buChar char="•"/>
            </a:pP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Подбор методической</a:t>
            </a:r>
          </a:p>
          <a:p>
            <a:pPr marL="571500" indent="-5715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                    литературы</a:t>
            </a:r>
            <a:endParaRPr lang="en-US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Рисунок 6"/>
          <p:cNvSpPr>
            <a:spLocks noGrp="1"/>
          </p:cNvSpPr>
          <p:nvPr>
            <p:ph type="pic" sz="quarter" idx="13"/>
          </p:nvPr>
        </p:nvSpPr>
        <p:spPr>
          <a:xfrm>
            <a:off x="4857752" y="3000372"/>
            <a:ext cx="1783671" cy="1728192"/>
          </a:xfrm>
        </p:spPr>
      </p:sp>
      <p:pic>
        <p:nvPicPr>
          <p:cNvPr id="4102" name="Picture 6"/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2928934"/>
            <a:ext cx="2385596" cy="200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072066" y="3000372"/>
            <a:ext cx="2160240" cy="369332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«Мир вокруг нас»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0"/>
          </p:nvPr>
        </p:nvSpPr>
        <p:spPr>
          <a:xfrm>
            <a:off x="7286644" y="2643182"/>
            <a:ext cx="2071703" cy="2071703"/>
          </a:xfrm>
        </p:spPr>
      </p:sp>
      <p:pic>
        <p:nvPicPr>
          <p:cNvPr id="16" name="Picture 9" descr="G:\ФЛЕШКА\!!! ПРОЕКТ КОНКУРС 2017\ФОТО для презентации\DSC08112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6644" y="2571744"/>
            <a:ext cx="2132242" cy="221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G:\ФЛЕШКА\!!! ПРОЕКТ КОНКУРС 2017\ФОТО для презентации\Новая папка\DSC09968.JPG"/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5074" y="4786313"/>
            <a:ext cx="2786082" cy="2071687"/>
          </a:xfrm>
          <a:prstGeom prst="rect">
            <a:avLst/>
          </a:prstGeom>
          <a:noFill/>
          <a:scene3d>
            <a:camera prst="orthographicFront">
              <a:rot lat="0" lon="0" rev="21299999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6215042" y="4786322"/>
            <a:ext cx="2928958" cy="369332"/>
          </a:xfrm>
          <a:prstGeom prst="rect">
            <a:avLst/>
          </a:prstGeom>
          <a:scene3d>
            <a:camera prst="orthographicFront">
              <a:rot lat="0" lon="0" rev="21299999"/>
            </a:camera>
            <a:lightRig rig="threePt" dir="t"/>
          </a:scene3d>
        </p:spPr>
        <p:txBody>
          <a:bodyPr wrap="square">
            <a:spAutoFit/>
          </a:bodyPr>
          <a:lstStyle/>
          <a:p>
            <a:r>
              <a:rPr lang="ru-RU" dirty="0" smtClean="0"/>
              <a:t>«Водные богатства города»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-315416"/>
            <a:ext cx="759633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800" b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Основной</a:t>
            </a:r>
            <a:r>
              <a:rPr lang="ru-RU" sz="3200" b="0" dirty="0" smtClean="0">
                <a:solidFill>
                  <a:srgbClr val="0070C0"/>
                </a:solidFill>
                <a:effectLst/>
              </a:rPr>
              <a:t> </a:t>
            </a:r>
            <a:r>
              <a:rPr lang="ru-RU" sz="4800" b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 </a:t>
            </a:r>
            <a:r>
              <a:rPr lang="ru-RU" sz="3600" b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«Сохраним красоту»</a:t>
            </a:r>
            <a:endParaRPr lang="ru-RU" sz="3600" b="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8" name="Прямоугольник с двумя скругленными соседними углами 7"/>
          <p:cNvSpPr/>
          <p:nvPr/>
        </p:nvSpPr>
        <p:spPr>
          <a:xfrm rot="5400000">
            <a:off x="1657031" y="-613400"/>
            <a:ext cx="5805264" cy="9137536"/>
          </a:xfrm>
          <a:prstGeom prst="round2SameRect">
            <a:avLst>
              <a:gd name="adj1" fmla="val 11437"/>
              <a:gd name="adj2" fmla="val 0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571500" indent="-5715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Беседы</a:t>
            </a:r>
            <a:endParaRPr lang="ru-RU" sz="3600" dirty="0" smtClean="0">
              <a:solidFill>
                <a:schemeClr val="bg1">
                  <a:lumMod val="95000"/>
                </a:schemeClr>
              </a:solidFill>
            </a:endParaRPr>
          </a:p>
          <a:p>
            <a:pPr marL="571500" indent="-5715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Дидактические </a:t>
            </a:r>
            <a:r>
              <a:rPr lang="ru-RU" sz="3600" dirty="0">
                <a:solidFill>
                  <a:schemeClr val="bg1">
                    <a:lumMod val="95000"/>
                  </a:schemeClr>
                </a:solidFill>
              </a:rPr>
              <a:t>игры</a:t>
            </a:r>
          </a:p>
          <a:p>
            <a:pPr marL="571500" indent="-5715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Рассматривание альбомов</a:t>
            </a:r>
          </a:p>
          <a:p>
            <a:pPr marL="571500" indent="-5715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Рисование</a:t>
            </a:r>
            <a:endParaRPr lang="ru-RU" sz="3600" dirty="0" smtClean="0">
              <a:solidFill>
                <a:schemeClr val="bg1">
                  <a:lumMod val="95000"/>
                </a:schemeClr>
              </a:solidFill>
            </a:endParaRPr>
          </a:p>
          <a:p>
            <a:pPr marL="571500" indent="-5715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Создание поделок</a:t>
            </a:r>
            <a:endParaRPr lang="en-US" sz="3600" dirty="0">
              <a:solidFill>
                <a:schemeClr val="bg1">
                  <a:lumMod val="95000"/>
                </a:schemeClr>
              </a:solidFill>
            </a:endParaRPr>
          </a:p>
          <a:p>
            <a:pPr marL="571500" indent="-5715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Творческое </a:t>
            </a: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задание -</a:t>
            </a:r>
            <a: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571500" indent="-5715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r>
              <a:rPr lang="ru-RU" sz="3600" dirty="0" smtClean="0">
                <a:solidFill>
                  <a:schemeClr val="bg1"/>
                </a:solidFill>
              </a:rPr>
              <a:t>        создание </a:t>
            </a:r>
            <a:r>
              <a:rPr lang="ru-RU" sz="3600" dirty="0" smtClean="0">
                <a:solidFill>
                  <a:schemeClr val="bg1"/>
                </a:solidFill>
              </a:rPr>
              <a:t>арт-кегли</a:t>
            </a:r>
            <a:endParaRPr lang="ru-RU" sz="3600" i="1" dirty="0" smtClean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>
          <a:xfrm>
            <a:off x="5857884" y="4643446"/>
            <a:ext cx="2376264" cy="134818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G:\ФЛЕШКА\!!! ПРОЕКТ КОНКУРС 2017\ФОТО для презентации\скобелева татьяна 2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6380" y="4143380"/>
            <a:ext cx="3389466" cy="221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656986" y="6357958"/>
            <a:ext cx="2487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«Мое здоровье»</a:t>
            </a:r>
            <a:endParaRPr lang="ru-RU" dirty="0"/>
          </a:p>
        </p:txBody>
      </p:sp>
      <p:sp>
        <p:nvSpPr>
          <p:cNvPr id="14" name="Рисунок 13"/>
          <p:cNvSpPr>
            <a:spLocks noGrp="1"/>
          </p:cNvSpPr>
          <p:nvPr>
            <p:ph type="pic" sz="quarter" idx="12"/>
          </p:nvPr>
        </p:nvSpPr>
        <p:spPr>
          <a:xfrm>
            <a:off x="6143636" y="1000108"/>
            <a:ext cx="2071703" cy="2071703"/>
          </a:xfrm>
        </p:spPr>
      </p:sp>
      <p:pic>
        <p:nvPicPr>
          <p:cNvPr id="16" name="Picture 13" descr="C:\Users\User\Desktop\фото для аттестации 2015\дпи\Шестакова Даша, 10 лет ,,Друзья,, природный материал.JPG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72198" y="1142984"/>
            <a:ext cx="2643206" cy="2413362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6286512" y="3571876"/>
            <a:ext cx="271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«Ребятам </a:t>
            </a:r>
            <a:r>
              <a:rPr lang="ru-RU" dirty="0" smtClean="0"/>
              <a:t>о </a:t>
            </a:r>
            <a:r>
              <a:rPr lang="ru-RU" dirty="0" smtClean="0"/>
              <a:t>зверятах»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1533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-63500" y="-33546"/>
            <a:ext cx="7596336" cy="764489"/>
          </a:xfrm>
        </p:spPr>
        <p:txBody>
          <a:bodyPr>
            <a:normAutofit/>
          </a:bodyPr>
          <a:lstStyle/>
          <a:p>
            <a:pPr algn="l"/>
            <a:r>
              <a:rPr lang="ru-RU" sz="3600" b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Создание арт-кегли</a:t>
            </a:r>
            <a:endParaRPr lang="ru-RU" sz="3600" b="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6148" name="Picture 4" descr="G:\ФЛЕШКА\!!! ПРОЕКТ КОНКУРС 2017\ФОТО для презентации\DSC07880.JPG"/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8992" y="714356"/>
            <a:ext cx="2298833" cy="2471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28625" y="1714500"/>
            <a:ext cx="2071688" cy="1498600"/>
          </a:xfrm>
        </p:spPr>
      </p:pic>
      <p:sp>
        <p:nvSpPr>
          <p:cNvPr id="10" name="Рисунок 9"/>
          <p:cNvSpPr>
            <a:spLocks noGrp="1"/>
          </p:cNvSpPr>
          <p:nvPr>
            <p:ph type="pic" sz="quarter" idx="10"/>
          </p:nvPr>
        </p:nvSpPr>
        <p:spPr>
          <a:xfrm>
            <a:off x="395536" y="1343988"/>
            <a:ext cx="2071703" cy="2071703"/>
          </a:xfrm>
        </p:spPr>
      </p:sp>
      <p:pic>
        <p:nvPicPr>
          <p:cNvPr id="26" name="Picture 3" descr="G:\ФЛЕШКА\!!! ПРОЕКТ КОНКУРС 2017\ФОТО для презентации\20160519_10425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1071546"/>
            <a:ext cx="3018055" cy="250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42844" y="714356"/>
            <a:ext cx="3249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1.Поиск </a:t>
            </a:r>
            <a:r>
              <a:rPr lang="ru-RU" dirty="0" smtClean="0"/>
              <a:t>проблемной области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428992" y="3214686"/>
            <a:ext cx="2552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2.Работа </a:t>
            </a:r>
            <a:r>
              <a:rPr lang="ru-RU" dirty="0"/>
              <a:t>над </a:t>
            </a:r>
            <a:r>
              <a:rPr lang="ru-RU" dirty="0" smtClean="0"/>
              <a:t>эскизом 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429388" y="635795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4.Взаимопомощь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786446" y="3143248"/>
            <a:ext cx="4303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3.Подбор материалов. </a:t>
            </a:r>
            <a:r>
              <a:rPr lang="ru-RU" dirty="0" smtClean="0"/>
              <a:t>Создание  </a:t>
            </a:r>
            <a:r>
              <a:rPr lang="ru-RU" dirty="0" smtClean="0"/>
              <a:t>задуманного </a:t>
            </a:r>
            <a:r>
              <a:rPr lang="ru-RU" dirty="0" smtClean="0"/>
              <a:t>образа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214282" y="3857628"/>
            <a:ext cx="578647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Andale Sans UI" charset="-52"/>
                <a:cs typeface="Times New Roman" pitchFamily="18" charset="0"/>
              </a:rPr>
              <a:t>       Во время проекта каждый ребенок работает в своем темпе, в соответствии  со своими возможностями и</a:t>
            </a:r>
            <a:r>
              <a:rPr lang="ru-RU" i="1" dirty="0" smtClean="0">
                <a:solidFill>
                  <a:srgbClr val="FFFF00"/>
                </a:solidFill>
                <a:latin typeface="Monotype Corsiva" pitchFamily="66" charset="0"/>
                <a:ea typeface="Andale Sans UI"/>
                <a:cs typeface="Times New Roman" pitchFamily="18" charset="0"/>
              </a:rPr>
              <a:t> </a:t>
            </a:r>
            <a:r>
              <a:rPr lang="ru-RU" dirty="0" smtClean="0">
                <a:ea typeface="Andale Sans UI"/>
                <a:cs typeface="Times New Roman" pitchFamily="18" charset="0"/>
              </a:rPr>
              <a:t>состоянием </a:t>
            </a:r>
            <a:r>
              <a:rPr lang="ru-RU" dirty="0" smtClean="0">
                <a:ea typeface="Andale Sans UI"/>
                <a:cs typeface="Times New Roman" pitchFamily="18" charset="0"/>
              </a:rPr>
              <a:t>его </a:t>
            </a:r>
            <a:r>
              <a:rPr lang="ru-RU" dirty="0" smtClean="0">
                <a:ea typeface="Andale Sans UI"/>
                <a:cs typeface="Times New Roman" pitchFamily="18" charset="0"/>
              </a:rPr>
              <a:t>здоровья,</a:t>
            </a:r>
            <a:r>
              <a:rPr lang="ru-RU" dirty="0" smtClean="0">
                <a:ea typeface="Andale Sans UI" charset="-52"/>
                <a:cs typeface="Times New Roman" pitchFamily="18" charset="0"/>
              </a:rPr>
              <a:t> это способствует созданию особой атмосферы внимания, доверия и работоспособности детей, что положительно отражается на  их настроении.           </a:t>
            </a:r>
            <a:endParaRPr lang="ru-RU" dirty="0" smtClean="0">
              <a:cs typeface="Arial" pitchFamily="34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ea typeface="Andale Sans UI" charset="-52"/>
                <a:cs typeface="Times New Roman" pitchFamily="18" charset="0"/>
              </a:rPr>
              <a:t>Взаимопомощь товарищей является </a:t>
            </a:r>
            <a:r>
              <a:rPr lang="ru-RU" dirty="0" smtClean="0">
                <a:ea typeface="Andale Sans UI" charset="-52"/>
                <a:cs typeface="Times New Roman" pitchFamily="18" charset="0"/>
              </a:rPr>
              <a:t>для </a:t>
            </a:r>
            <a:r>
              <a:rPr lang="ru-RU" dirty="0" smtClean="0">
                <a:ea typeface="Andale Sans UI" charset="-52"/>
                <a:cs typeface="Times New Roman" pitchFamily="18" charset="0"/>
              </a:rPr>
              <a:t>них </a:t>
            </a:r>
            <a:r>
              <a:rPr lang="ru-RU" dirty="0" smtClean="0">
                <a:ea typeface="Andale Sans UI" charset="-52"/>
                <a:cs typeface="Times New Roman" pitchFamily="18" charset="0"/>
              </a:rPr>
              <a:t>важным </a:t>
            </a:r>
            <a:r>
              <a:rPr lang="ru-RU" dirty="0" smtClean="0">
                <a:ea typeface="Andale Sans UI" charset="-52"/>
                <a:cs typeface="Times New Roman" pitchFamily="18" charset="0"/>
              </a:rPr>
              <a:t>стимулом преодолевать </a:t>
            </a:r>
            <a:r>
              <a:rPr lang="ru-RU" dirty="0" smtClean="0">
                <a:ea typeface="Andale Sans UI" charset="-52"/>
                <a:cs typeface="Times New Roman" pitchFamily="18" charset="0"/>
              </a:rPr>
              <a:t>трудности: не бояться браться </a:t>
            </a:r>
            <a:r>
              <a:rPr lang="ru-RU" dirty="0" smtClean="0">
                <a:ea typeface="Andale Sans UI" charset="-52"/>
                <a:cs typeface="Times New Roman" pitchFamily="18" charset="0"/>
              </a:rPr>
              <a:t>за </a:t>
            </a:r>
            <a:r>
              <a:rPr lang="ru-RU" dirty="0" smtClean="0">
                <a:ea typeface="Andale Sans UI" charset="-52"/>
                <a:cs typeface="Times New Roman" pitchFamily="18" charset="0"/>
              </a:rPr>
              <a:t>дело, высказывать свое мнение, быть решительным, уверенным, смелым.</a:t>
            </a:r>
            <a:endParaRPr lang="ru-RU" dirty="0"/>
          </a:p>
        </p:txBody>
      </p:sp>
      <p:pic>
        <p:nvPicPr>
          <p:cNvPr id="17" name="Picture 2" descr="G:\аттестация 2020\уч. год 2016-2017\кегли\20170510_152838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5" cstate="print"/>
          <a:srcRect l="20833" t="13541" r="11111" b="12500"/>
          <a:stretch>
            <a:fillRect/>
          </a:stretch>
        </p:blipFill>
        <p:spPr bwMode="auto">
          <a:xfrm>
            <a:off x="6429388" y="214290"/>
            <a:ext cx="2286016" cy="3001862"/>
          </a:xfrm>
          <a:prstGeom prst="rect">
            <a:avLst/>
          </a:prstGeom>
          <a:noFill/>
        </p:spPr>
      </p:pic>
      <p:pic>
        <p:nvPicPr>
          <p:cNvPr id="1027" name="Picture 3" descr="G:\аттестация 2020\уч. год 2016-2017\кегли\20170503_155343.jpg"/>
          <p:cNvPicPr>
            <a:picLocks noChangeAspect="1" noChangeArrowheads="1"/>
          </p:cNvPicPr>
          <p:nvPr/>
        </p:nvPicPr>
        <p:blipFill>
          <a:blip r:embed="rId6" cstate="print"/>
          <a:srcRect l="8333" t="9375" b="3125"/>
          <a:stretch>
            <a:fillRect/>
          </a:stretch>
        </p:blipFill>
        <p:spPr bwMode="auto">
          <a:xfrm>
            <a:off x="6286512" y="4000504"/>
            <a:ext cx="2357454" cy="24224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0795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55375"/>
            <a:ext cx="9001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Заключительный </a:t>
            </a:r>
            <a:r>
              <a:rPr lang="ru-R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этап </a:t>
            </a:r>
            <a:endParaRPr lang="ru-RU" sz="36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r>
              <a:rPr lang="ru-R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«Будь природе другом»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0" name="Прямоугольник с двумя скругленными соседними углами 9"/>
          <p:cNvSpPr/>
          <p:nvPr/>
        </p:nvSpPr>
        <p:spPr>
          <a:xfrm rot="5400000">
            <a:off x="1873175" y="-269353"/>
            <a:ext cx="5254741" cy="8715403"/>
          </a:xfrm>
          <a:prstGeom prst="round2SameRect">
            <a:avLst>
              <a:gd name="adj1" fmla="val 11437"/>
              <a:gd name="adj2" fmla="val 0"/>
            </a:avLst>
          </a:prstGeom>
          <a:ln w="57150">
            <a:solidFill>
              <a:srgbClr val="92D05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Tx/>
              <a:buChar char="•"/>
            </a:pPr>
            <a:r>
              <a:rPr lang="ru-RU" sz="2800" b="1" dirty="0" smtClean="0">
                <a:solidFill>
                  <a:schemeClr val="bg1"/>
                </a:solidFill>
              </a:rPr>
              <a:t>Защита проекта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Tx/>
              <a:buChar char="•"/>
            </a:pPr>
            <a:r>
              <a:rPr lang="ru-RU" sz="2800" b="1" dirty="0" smtClean="0">
                <a:solidFill>
                  <a:schemeClr val="bg1"/>
                </a:solidFill>
              </a:rPr>
              <a:t>Презентация работ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r>
              <a:rPr lang="ru-RU" sz="2800" b="1" dirty="0" smtClean="0">
                <a:solidFill>
                  <a:schemeClr val="bg1"/>
                </a:solidFill>
              </a:rPr>
              <a:t>      обучающимся и родителям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Tx/>
              <a:buChar char="•"/>
            </a:pPr>
            <a:r>
              <a:rPr lang="ru-RU" sz="2800" b="1" dirty="0" smtClean="0">
                <a:solidFill>
                  <a:schemeClr val="bg1"/>
                </a:solidFill>
              </a:rPr>
              <a:t>Участие </a:t>
            </a:r>
            <a:r>
              <a:rPr lang="ru-RU" sz="2800" b="1" dirty="0" smtClean="0">
                <a:solidFill>
                  <a:schemeClr val="bg1"/>
                </a:solidFill>
              </a:rPr>
              <a:t>в выставках, конкурсах, </a:t>
            </a: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r>
              <a:rPr lang="ru-RU" sz="2800" b="1" dirty="0" smtClean="0">
                <a:solidFill>
                  <a:schemeClr val="bg1"/>
                </a:solidFill>
              </a:rPr>
              <a:t>      фестивалях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Tx/>
              <a:buChar char="•"/>
            </a:pPr>
            <a:r>
              <a:rPr lang="ru-RU" sz="2800" b="1" dirty="0" smtClean="0">
                <a:solidFill>
                  <a:schemeClr val="bg1"/>
                </a:solidFill>
              </a:rPr>
              <a:t>Анкетирование</a:t>
            </a:r>
            <a:endParaRPr lang="ru-RU" sz="2800" b="1" dirty="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endParaRPr lang="ru-RU" sz="2800" b="1" dirty="0">
              <a:solidFill>
                <a:schemeClr val="bg1"/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Tx/>
              <a:buChar char="•"/>
            </a:pPr>
            <a:endParaRPr lang="ru-RU" sz="2800" b="1" dirty="0" smtClean="0">
              <a:solidFill>
                <a:schemeClr val="bg1"/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Tx/>
              <a:buChar char="•"/>
            </a:pPr>
            <a:endParaRPr lang="ru-RU" sz="2800" b="1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</a:pPr>
            <a:endParaRPr lang="ru-RU" sz="2800" b="1" dirty="0" smtClean="0">
              <a:solidFill>
                <a:schemeClr val="bg1"/>
              </a:solidFill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Clr>
                <a:schemeClr val="bg1"/>
              </a:buClr>
              <a:buFontTx/>
              <a:buChar char="•"/>
            </a:pP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7174" name="Picture 6" descr="G:\ФЛЕШКА\!!! ПРОЕКТ КОНКУРС 2017\ФОТО для презентации\20170514_1201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94636" y="3528970"/>
            <a:ext cx="2242719" cy="2986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G:\ФЛЕШКА\!!! ПРОЕКТ КОНКУРС 2017\ФОТО для презентации\20170520_1414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0496" y="4357694"/>
            <a:ext cx="2429862" cy="2158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G:\ФЛЕШКА\!!! ПРОЕКТ КОНКУРС 2017\ФОТО для презентации\20170520_14494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32656"/>
            <a:ext cx="3302620" cy="3095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G:\ФЛЕШКА\!!! ПРОЕКТ КОНКУРС 2017\ФОТО для презентации\20170520_1358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4366833"/>
            <a:ext cx="2871747" cy="2149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ture-0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nature-02</Template>
  <TotalTime>3577</TotalTime>
  <Words>655</Words>
  <Application>Microsoft Office PowerPoint</Application>
  <PresentationFormat>Экран (4:3)</PresentationFormat>
  <Paragraphs>143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nature-02</vt:lpstr>
      <vt:lpstr>Слайд 1</vt:lpstr>
      <vt:lpstr>Слайд 2</vt:lpstr>
      <vt:lpstr>Слайд 3</vt:lpstr>
      <vt:lpstr>Ожидаемые результаты</vt:lpstr>
      <vt:lpstr>Слайд 5</vt:lpstr>
      <vt:lpstr>  Исследовательский этап  «Учимся видеть и понимать»</vt:lpstr>
      <vt:lpstr>Основной этап «Сохраним красоту»</vt:lpstr>
      <vt:lpstr>   Создание арт-кегли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User</cp:lastModifiedBy>
  <cp:revision>302</cp:revision>
  <dcterms:created xsi:type="dcterms:W3CDTF">2012-07-31T15:45:01Z</dcterms:created>
  <dcterms:modified xsi:type="dcterms:W3CDTF">2020-09-18T05:50:53Z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303400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