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76" r:id="rId3"/>
    <p:sldId id="257" r:id="rId4"/>
    <p:sldId id="258" r:id="rId5"/>
    <p:sldId id="259" r:id="rId6"/>
    <p:sldId id="269" r:id="rId7"/>
    <p:sldId id="260" r:id="rId8"/>
    <p:sldId id="270" r:id="rId9"/>
    <p:sldId id="261" r:id="rId10"/>
    <p:sldId id="274" r:id="rId11"/>
    <p:sldId id="275" r:id="rId12"/>
    <p:sldId id="263" r:id="rId13"/>
    <p:sldId id="265" r:id="rId14"/>
    <p:sldId id="271" r:id="rId15"/>
    <p:sldId id="272" r:id="rId16"/>
    <p:sldId id="273"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530"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6C4522-59D0-4E82-A126-4C156E1369AA}" type="datetimeFigureOut">
              <a:rPr lang="ru-RU" smtClean="0"/>
              <a:t>18.09.2020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C0CBE9-DC4B-4FD7-AE4C-DDDCC8040EE2}" type="slidenum">
              <a:rPr lang="ru-RU" smtClean="0"/>
              <a:t>‹#›</a:t>
            </a:fld>
            <a:endParaRPr lang="ru-RU"/>
          </a:p>
        </p:txBody>
      </p:sp>
    </p:spTree>
    <p:extLst>
      <p:ext uri="{BB962C8B-B14F-4D97-AF65-F5344CB8AC3E}">
        <p14:creationId xmlns:p14="http://schemas.microsoft.com/office/powerpoint/2010/main" val="2311220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8AC0CBE9-DC4B-4FD7-AE4C-DDDCC8040EE2}" type="slidenum">
              <a:rPr lang="ru-RU" smtClean="0"/>
              <a:t>2</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18.09.2020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18.09.2020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18.09.2020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18.09.2020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18.09.2020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18.09.2020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18.09.2020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18.09.2020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18.09.2020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18.09.2020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18.09.2020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18.09.2020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428860" y="4643446"/>
            <a:ext cx="7772400" cy="1470025"/>
          </a:xfrm>
        </p:spPr>
        <p:txBody>
          <a:bodyPr>
            <a:normAutofit/>
          </a:bodyPr>
          <a:lstStyle/>
          <a:p>
            <a:r>
              <a:rPr lang="ru-RU" dirty="0" smtClean="0"/>
              <a:t>Психологическая </a:t>
            </a:r>
            <a:endParaRPr lang="ru-RU" dirty="0"/>
          </a:p>
        </p:txBody>
      </p:sp>
      <p:sp>
        <p:nvSpPr>
          <p:cNvPr id="3" name="Подзаголовок 2"/>
          <p:cNvSpPr>
            <a:spLocks noGrp="1"/>
          </p:cNvSpPr>
          <p:nvPr>
            <p:ph type="subTitle" idx="1"/>
          </p:nvPr>
        </p:nvSpPr>
        <p:spPr/>
        <p:txBody>
          <a:bodyPr/>
          <a:lstStyle/>
          <a:p>
            <a:endParaRPr lang="ru-RU"/>
          </a:p>
        </p:txBody>
      </p:sp>
      <p:pic>
        <p:nvPicPr>
          <p:cNvPr id="5" name="Рисунок 4" descr="s20276446.jpg"/>
          <p:cNvPicPr>
            <a:picLocks noChangeAspect="1"/>
          </p:cNvPicPr>
          <p:nvPr/>
        </p:nvPicPr>
        <p:blipFill>
          <a:blip r:embed="rId2"/>
          <a:stretch>
            <a:fillRect/>
          </a:stretch>
        </p:blipFill>
        <p:spPr>
          <a:xfrm>
            <a:off x="0" y="0"/>
            <a:ext cx="9144000" cy="6858000"/>
          </a:xfrm>
          <a:prstGeom prst="rect">
            <a:avLst/>
          </a:prstGeom>
        </p:spPr>
      </p:pic>
      <p:sp>
        <p:nvSpPr>
          <p:cNvPr id="6" name="Прямоугольник 5"/>
          <p:cNvSpPr/>
          <p:nvPr/>
        </p:nvSpPr>
        <p:spPr>
          <a:xfrm>
            <a:off x="3929058" y="1643050"/>
            <a:ext cx="4929190" cy="2554545"/>
          </a:xfrm>
          <a:prstGeom prst="rect">
            <a:avLst/>
          </a:prstGeom>
        </p:spPr>
        <p:txBody>
          <a:bodyPr wrap="square">
            <a:spAutoFit/>
          </a:bodyPr>
          <a:lstStyle/>
          <a:p>
            <a:r>
              <a:rPr lang="ru-RU" sz="4000" b="1" dirty="0" smtClean="0">
                <a:solidFill>
                  <a:schemeClr val="accent6">
                    <a:lumMod val="50000"/>
                  </a:schemeClr>
                </a:solidFill>
                <a:latin typeface="Times New Roman" pitchFamily="18" charset="0"/>
                <a:cs typeface="Times New Roman" pitchFamily="18" charset="0"/>
              </a:rPr>
              <a:t>Психологическая готовность ребенка к школе, проблемы адаптации</a:t>
            </a:r>
            <a:endParaRPr lang="ru-RU" sz="4000" b="1" dirty="0">
              <a:solidFill>
                <a:schemeClr val="accent6">
                  <a:lumMod val="50000"/>
                </a:schemeClr>
              </a:solidFill>
              <a:latin typeface="Times New Roman" pitchFamily="18" charset="0"/>
              <a:cs typeface="Times New Roman" pitchFamily="18" charset="0"/>
            </a:endParaRPr>
          </a:p>
        </p:txBody>
      </p:sp>
      <p:sp>
        <p:nvSpPr>
          <p:cNvPr id="7" name="Прямоугольник 6"/>
          <p:cNvSpPr/>
          <p:nvPr/>
        </p:nvSpPr>
        <p:spPr>
          <a:xfrm>
            <a:off x="6786578" y="5214950"/>
            <a:ext cx="2643206" cy="929485"/>
          </a:xfrm>
          <a:prstGeom prst="rect">
            <a:avLst/>
          </a:prstGeom>
        </p:spPr>
        <p:txBody>
          <a:bodyPr wrap="square">
            <a:spAutoFit/>
          </a:bodyPr>
          <a:lstStyle/>
          <a:p>
            <a:pPr lvl="0">
              <a:spcBef>
                <a:spcPct val="20000"/>
              </a:spcBef>
              <a:defRPr/>
            </a:pPr>
            <a:r>
              <a:rPr lang="ru-RU" sz="1600" b="1" dirty="0" smtClean="0">
                <a:latin typeface="Times New Roman" pitchFamily="18" charset="0"/>
                <a:cs typeface="Times New Roman" pitchFamily="18" charset="0"/>
              </a:rPr>
              <a:t>Подготовила:</a:t>
            </a:r>
          </a:p>
          <a:p>
            <a:pPr lvl="0">
              <a:spcBef>
                <a:spcPct val="20000"/>
              </a:spcBef>
              <a:defRPr/>
            </a:pPr>
            <a:r>
              <a:rPr lang="ru-RU" sz="1600" b="1" smtClean="0">
                <a:latin typeface="Times New Roman" pitchFamily="18" charset="0"/>
                <a:cs typeface="Times New Roman" pitchFamily="18" charset="0"/>
              </a:rPr>
              <a:t>Воспитатель </a:t>
            </a:r>
          </a:p>
          <a:p>
            <a:pPr lvl="0">
              <a:spcBef>
                <a:spcPct val="20000"/>
              </a:spcBef>
              <a:defRPr/>
            </a:pPr>
            <a:r>
              <a:rPr lang="ru-RU" sz="1600" b="1" smtClean="0">
                <a:latin typeface="Times New Roman" pitchFamily="18" charset="0"/>
                <a:cs typeface="Times New Roman" pitchFamily="18" charset="0"/>
              </a:rPr>
              <a:t>Швецова</a:t>
            </a:r>
            <a:r>
              <a:rPr lang="ru-RU" sz="1600" b="1" dirty="0" smtClean="0">
                <a:latin typeface="Times New Roman" pitchFamily="18" charset="0"/>
                <a:cs typeface="Times New Roman" pitchFamily="18" charset="0"/>
              </a:rPr>
              <a:t>  А. А</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56031409.jpg"/>
          <p:cNvPicPr>
            <a:picLocks noChangeAspect="1"/>
          </p:cNvPicPr>
          <p:nvPr/>
        </p:nvPicPr>
        <p:blipFill>
          <a:blip r:embed="rId2"/>
          <a:stretch>
            <a:fillRect/>
          </a:stretch>
        </p:blipFill>
        <p:spPr>
          <a:xfrm>
            <a:off x="0" y="0"/>
            <a:ext cx="9144000" cy="6858000"/>
          </a:xfrm>
          <a:prstGeom prst="rect">
            <a:avLst/>
          </a:prstGeom>
        </p:spPr>
      </p:pic>
      <p:sp>
        <p:nvSpPr>
          <p:cNvPr id="3" name="Прямоугольник 2"/>
          <p:cNvSpPr/>
          <p:nvPr/>
        </p:nvSpPr>
        <p:spPr>
          <a:xfrm>
            <a:off x="1000100" y="500042"/>
            <a:ext cx="7429552" cy="1077218"/>
          </a:xfrm>
          <a:prstGeom prst="rect">
            <a:avLst/>
          </a:prstGeom>
        </p:spPr>
        <p:txBody>
          <a:bodyPr wrap="square">
            <a:spAutoFit/>
          </a:bodyPr>
          <a:lstStyle/>
          <a:p>
            <a:pPr algn="ctr"/>
            <a:r>
              <a:rPr lang="ru-RU" sz="3200" b="1" dirty="0" smtClean="0">
                <a:latin typeface="Times New Roman" pitchFamily="18" charset="0"/>
                <a:cs typeface="Times New Roman" pitchFamily="18" charset="0"/>
              </a:rPr>
              <a:t>Психологически подготовленный к школе ребенок.</a:t>
            </a:r>
            <a:endParaRPr lang="ru-RU" sz="3200" b="1" dirty="0">
              <a:latin typeface="Times New Roman" pitchFamily="18" charset="0"/>
              <a:cs typeface="Times New Roman" pitchFamily="18" charset="0"/>
            </a:endParaRPr>
          </a:p>
        </p:txBody>
      </p:sp>
      <p:sp>
        <p:nvSpPr>
          <p:cNvPr id="4" name="Прямоугольник 3"/>
          <p:cNvSpPr/>
          <p:nvPr/>
        </p:nvSpPr>
        <p:spPr>
          <a:xfrm>
            <a:off x="642910" y="1857364"/>
            <a:ext cx="8072494" cy="2308324"/>
          </a:xfrm>
          <a:prstGeom prst="rect">
            <a:avLst/>
          </a:prstGeom>
        </p:spPr>
        <p:txBody>
          <a:bodyPr wrap="square">
            <a:spAutoFit/>
          </a:bodyPr>
          <a:lstStyle/>
          <a:p>
            <a:pPr>
              <a:buFontTx/>
              <a:buChar char="-"/>
            </a:pPr>
            <a:r>
              <a:rPr lang="ru-RU" sz="2400" dirty="0" smtClean="0">
                <a:latin typeface="Times New Roman" pitchFamily="18" charset="0"/>
                <a:cs typeface="Times New Roman" pitchFamily="18" charset="0"/>
              </a:rPr>
              <a:t> Готов к общению и взаимодействию как со взрослыми, так и со сверстниками. </a:t>
            </a:r>
          </a:p>
          <a:p>
            <a:pPr>
              <a:buFontTx/>
              <a:buChar char="-"/>
            </a:pPr>
            <a:r>
              <a:rPr lang="ru-RU" sz="2400" dirty="0" smtClean="0">
                <a:latin typeface="Times New Roman" pitchFamily="18" charset="0"/>
                <a:cs typeface="Times New Roman" pitchFamily="18" charset="0"/>
              </a:rPr>
              <a:t> Желание идти в школу, вызванное учебными мотивами.</a:t>
            </a:r>
          </a:p>
          <a:p>
            <a:pPr>
              <a:buFontTx/>
              <a:buChar char="-"/>
            </a:pPr>
            <a:r>
              <a:rPr lang="ru-RU" sz="2400" dirty="0" smtClean="0">
                <a:latin typeface="Times New Roman" pitchFamily="18" charset="0"/>
                <a:cs typeface="Times New Roman" pitchFamily="18" charset="0"/>
              </a:rPr>
              <a:t> Имеет широкий кругозор, запас конкретных знаний, понимает основные закономерности.</a:t>
            </a:r>
          </a:p>
          <a:p>
            <a:pPr>
              <a:buFontTx/>
              <a:buChar char="-"/>
            </a:pPr>
            <a:r>
              <a:rPr lang="ru-RU" sz="2400" dirty="0" smtClean="0">
                <a:latin typeface="Times New Roman" pitchFamily="18" charset="0"/>
                <a:cs typeface="Times New Roman" pitchFamily="18" charset="0"/>
              </a:rPr>
              <a:t> Умеет контролировать эмоции и поведение.</a:t>
            </a:r>
            <a:endParaRPr lang="ru-RU" sz="2400" dirty="0">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56031409.jpg"/>
          <p:cNvPicPr>
            <a:picLocks noChangeAspect="1"/>
          </p:cNvPicPr>
          <p:nvPr/>
        </p:nvPicPr>
        <p:blipFill>
          <a:blip r:embed="rId2"/>
          <a:stretch>
            <a:fillRect/>
          </a:stretch>
        </p:blipFill>
        <p:spPr>
          <a:xfrm>
            <a:off x="0" y="0"/>
            <a:ext cx="9144000" cy="6858000"/>
          </a:xfrm>
          <a:prstGeom prst="rect">
            <a:avLst/>
          </a:prstGeom>
        </p:spPr>
      </p:pic>
      <p:sp>
        <p:nvSpPr>
          <p:cNvPr id="3" name="Прямоугольник 2"/>
          <p:cNvSpPr/>
          <p:nvPr/>
        </p:nvSpPr>
        <p:spPr>
          <a:xfrm>
            <a:off x="1142976" y="642918"/>
            <a:ext cx="7072362" cy="1077218"/>
          </a:xfrm>
          <a:prstGeom prst="rect">
            <a:avLst/>
          </a:prstGeom>
        </p:spPr>
        <p:txBody>
          <a:bodyPr wrap="square">
            <a:spAutoFit/>
          </a:bodyPr>
          <a:lstStyle/>
          <a:p>
            <a:pPr algn="ctr"/>
            <a:r>
              <a:rPr lang="ru-RU" sz="3200" b="1" dirty="0" smtClean="0">
                <a:latin typeface="Times New Roman" pitchFamily="18" charset="0"/>
                <a:cs typeface="Times New Roman" pitchFamily="18" charset="0"/>
              </a:rPr>
              <a:t>Психологически не готовый к школе ребенок.</a:t>
            </a:r>
            <a:endParaRPr lang="ru-RU" sz="3200" b="1" dirty="0">
              <a:latin typeface="Times New Roman" pitchFamily="18" charset="0"/>
              <a:cs typeface="Times New Roman" pitchFamily="18" charset="0"/>
            </a:endParaRPr>
          </a:p>
        </p:txBody>
      </p:sp>
      <p:sp>
        <p:nvSpPr>
          <p:cNvPr id="4" name="Прямоугольник 3"/>
          <p:cNvSpPr/>
          <p:nvPr/>
        </p:nvSpPr>
        <p:spPr>
          <a:xfrm>
            <a:off x="428596" y="2000240"/>
            <a:ext cx="8072494" cy="2677656"/>
          </a:xfrm>
          <a:prstGeom prst="rect">
            <a:avLst/>
          </a:prstGeom>
        </p:spPr>
        <p:txBody>
          <a:bodyPr wrap="square">
            <a:spAutoFit/>
          </a:bodyPr>
          <a:lstStyle/>
          <a:p>
            <a:pPr>
              <a:buFontTx/>
              <a:buChar char="-"/>
            </a:pPr>
            <a:r>
              <a:rPr lang="ru-RU" sz="2400" dirty="0" smtClean="0">
                <a:latin typeface="Times New Roman" pitchFamily="18" charset="0"/>
                <a:cs typeface="Times New Roman" pitchFamily="18" charset="0"/>
              </a:rPr>
              <a:t> Не может сосредоточиться на уроке, часто отвлекается.</a:t>
            </a:r>
          </a:p>
          <a:p>
            <a:pPr>
              <a:buFontTx/>
              <a:buChar char="-"/>
            </a:pPr>
            <a:r>
              <a:rPr lang="ru-RU" sz="2400" dirty="0" smtClean="0">
                <a:latin typeface="Times New Roman" pitchFamily="18" charset="0"/>
                <a:cs typeface="Times New Roman" pitchFamily="18" charset="0"/>
              </a:rPr>
              <a:t> Тяготеет к шаблонным действиям и решениям.</a:t>
            </a:r>
          </a:p>
          <a:p>
            <a:pPr>
              <a:buFontTx/>
              <a:buChar char="-"/>
            </a:pPr>
            <a:r>
              <a:rPr lang="ru-RU" sz="2400" dirty="0" smtClean="0">
                <a:latin typeface="Times New Roman" pitchFamily="18" charset="0"/>
                <a:cs typeface="Times New Roman" pitchFamily="18" charset="0"/>
              </a:rPr>
              <a:t> Испытывает затруднения в общении со взрослыми и сверстниками по поводу учебных задач.</a:t>
            </a:r>
          </a:p>
          <a:p>
            <a:pPr>
              <a:buFontTx/>
              <a:buChar char="-"/>
            </a:pPr>
            <a:r>
              <a:rPr lang="ru-RU" sz="2400" dirty="0" smtClean="0">
                <a:latin typeface="Times New Roman" pitchFamily="18" charset="0"/>
                <a:cs typeface="Times New Roman" pitchFamily="18" charset="0"/>
              </a:rPr>
              <a:t> Не может включиться в общий режим работы группы (класса).</a:t>
            </a:r>
          </a:p>
          <a:p>
            <a:pPr>
              <a:buFontTx/>
              <a:buChar char="-"/>
            </a:pPr>
            <a:r>
              <a:rPr lang="ru-RU" sz="2400" dirty="0" smtClean="0">
                <a:latin typeface="Times New Roman" pitchFamily="18" charset="0"/>
                <a:cs typeface="Times New Roman" pitchFamily="18" charset="0"/>
              </a:rPr>
              <a:t> Проявляет мало инициативы.</a:t>
            </a:r>
            <a:endParaRPr lang="ru-RU" sz="2400"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56031409.jpg"/>
          <p:cNvPicPr>
            <a:picLocks noChangeAspect="1"/>
          </p:cNvPicPr>
          <p:nvPr/>
        </p:nvPicPr>
        <p:blipFill>
          <a:blip r:embed="rId2"/>
          <a:stretch>
            <a:fillRect/>
          </a:stretch>
        </p:blipFill>
        <p:spPr>
          <a:xfrm>
            <a:off x="0" y="0"/>
            <a:ext cx="9144000" cy="6858000"/>
          </a:xfrm>
          <a:prstGeom prst="rect">
            <a:avLst/>
          </a:prstGeom>
        </p:spPr>
      </p:pic>
      <p:sp>
        <p:nvSpPr>
          <p:cNvPr id="3" name="Прямоугольник 2"/>
          <p:cNvSpPr/>
          <p:nvPr/>
        </p:nvSpPr>
        <p:spPr>
          <a:xfrm>
            <a:off x="500034" y="642918"/>
            <a:ext cx="5357850" cy="3416320"/>
          </a:xfrm>
          <a:prstGeom prst="rect">
            <a:avLst/>
          </a:prstGeom>
        </p:spPr>
        <p:txBody>
          <a:bodyPr wrap="square">
            <a:spAutoFit/>
          </a:bodyPr>
          <a:lstStyle/>
          <a:p>
            <a:r>
              <a:rPr lang="ru-RU" sz="2400" dirty="0" smtClean="0">
                <a:latin typeface="Times New Roman" pitchFamily="18" charset="0"/>
                <a:cs typeface="Times New Roman" pitchFamily="18" charset="0"/>
              </a:rPr>
              <a:t>Безболезненное прохождение первого этапа школьной жизни свидетельствует о хорошей готовности к школьным занятиям. Не все дети не одинаково легко «вживаются» в новые условия. Многие первоклассники испытывают ряд трудностей, связанных с поступлением в школу. Это отражается в понятии </a:t>
            </a:r>
            <a:r>
              <a:rPr lang="ru-RU" sz="2400" b="1" i="1" dirty="0" smtClean="0">
                <a:latin typeface="Times New Roman" pitchFamily="18" charset="0"/>
                <a:cs typeface="Times New Roman" pitchFamily="18" charset="0"/>
              </a:rPr>
              <a:t>адаптации.</a:t>
            </a:r>
            <a:endParaRPr lang="ru-RU" sz="2400" b="1" dirty="0">
              <a:latin typeface="Times New Roman" pitchFamily="18" charset="0"/>
              <a:cs typeface="Times New Roman" pitchFamily="18" charset="0"/>
            </a:endParaRPr>
          </a:p>
        </p:txBody>
      </p:sp>
      <p:sp>
        <p:nvSpPr>
          <p:cNvPr id="4" name="Прямоугольник 3"/>
          <p:cNvSpPr/>
          <p:nvPr/>
        </p:nvSpPr>
        <p:spPr>
          <a:xfrm>
            <a:off x="571472" y="4143380"/>
            <a:ext cx="8215370" cy="2308324"/>
          </a:xfrm>
          <a:prstGeom prst="rect">
            <a:avLst/>
          </a:prstGeom>
        </p:spPr>
        <p:txBody>
          <a:bodyPr wrap="square">
            <a:spAutoFit/>
          </a:bodyPr>
          <a:lstStyle/>
          <a:p>
            <a:r>
              <a:rPr lang="ru-RU" sz="2400" b="1" i="1" dirty="0" smtClean="0">
                <a:latin typeface="Times New Roman" pitchFamily="18" charset="0"/>
                <a:cs typeface="Times New Roman" pitchFamily="18" charset="0"/>
              </a:rPr>
              <a:t>Социально-психологическая адаптация</a:t>
            </a:r>
            <a:r>
              <a:rPr lang="ru-RU" sz="2400" i="1" dirty="0" smtClean="0">
                <a:latin typeface="Times New Roman" pitchFamily="18" charset="0"/>
                <a:cs typeface="Times New Roman" pitchFamily="18" charset="0"/>
              </a:rPr>
              <a:t> - процесс активного приспособления к новым условиям. </a:t>
            </a:r>
            <a:r>
              <a:rPr lang="ru-RU" sz="2400" dirty="0" smtClean="0">
                <a:latin typeface="Times New Roman" pitchFamily="18" charset="0"/>
                <a:cs typeface="Times New Roman" pitchFamily="18" charset="0"/>
              </a:rPr>
              <a:t>Результатом адаптации является адаптированность, которая представляет систему качеств личности, умений и навыков, обеспечивающих успешность последующей жизнедеятельности. </a:t>
            </a:r>
            <a:endParaRPr lang="ru-RU" sz="2400" dirty="0">
              <a:latin typeface="Times New Roman" pitchFamily="18" charset="0"/>
              <a:cs typeface="Times New Roman" pitchFamily="18" charset="0"/>
            </a:endParaRPr>
          </a:p>
        </p:txBody>
      </p:sp>
      <p:pic>
        <p:nvPicPr>
          <p:cNvPr id="6" name="Рисунок 5" descr="i.jpg"/>
          <p:cNvPicPr>
            <a:picLocks noChangeAspect="1"/>
          </p:cNvPicPr>
          <p:nvPr/>
        </p:nvPicPr>
        <p:blipFill>
          <a:blip r:embed="rId3"/>
          <a:stretch>
            <a:fillRect/>
          </a:stretch>
        </p:blipFill>
        <p:spPr>
          <a:xfrm>
            <a:off x="5786446" y="1285860"/>
            <a:ext cx="3143272" cy="214314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56031409.jpg"/>
          <p:cNvPicPr>
            <a:picLocks noChangeAspect="1"/>
          </p:cNvPicPr>
          <p:nvPr/>
        </p:nvPicPr>
        <p:blipFill>
          <a:blip r:embed="rId2"/>
          <a:stretch>
            <a:fillRect/>
          </a:stretch>
        </p:blipFill>
        <p:spPr>
          <a:xfrm>
            <a:off x="0" y="0"/>
            <a:ext cx="9144000" cy="6858000"/>
          </a:xfrm>
          <a:prstGeom prst="rect">
            <a:avLst/>
          </a:prstGeom>
        </p:spPr>
      </p:pic>
      <p:sp>
        <p:nvSpPr>
          <p:cNvPr id="3" name="Прямоугольник 2"/>
          <p:cNvSpPr/>
          <p:nvPr/>
        </p:nvSpPr>
        <p:spPr>
          <a:xfrm>
            <a:off x="642910" y="357166"/>
            <a:ext cx="8215370" cy="3662541"/>
          </a:xfrm>
          <a:prstGeom prst="rect">
            <a:avLst/>
          </a:prstGeom>
        </p:spPr>
        <p:txBody>
          <a:bodyPr wrap="square">
            <a:spAutoFit/>
          </a:bodyPr>
          <a:lstStyle/>
          <a:p>
            <a:pPr algn="ctr"/>
            <a:r>
              <a:rPr lang="ru-RU" sz="3200" b="1" dirty="0" smtClean="0">
                <a:latin typeface="Times New Roman" pitchFamily="18" charset="0"/>
                <a:cs typeface="Times New Roman" pitchFamily="18" charset="0"/>
              </a:rPr>
              <a:t>Выделяют 3 уровня адаптации детей к школе. </a:t>
            </a:r>
          </a:p>
          <a:p>
            <a:r>
              <a:rPr lang="ru-RU" sz="2400" b="1" i="1" dirty="0" smtClean="0">
                <a:latin typeface="Times New Roman" pitchFamily="18" charset="0"/>
                <a:cs typeface="Times New Roman" pitchFamily="18" charset="0"/>
              </a:rPr>
              <a:t>1.  </a:t>
            </a:r>
            <a:r>
              <a:rPr lang="ru-RU" sz="2400" b="1" i="1" u="sng" dirty="0" smtClean="0">
                <a:latin typeface="Times New Roman" pitchFamily="18" charset="0"/>
                <a:cs typeface="Times New Roman" pitchFamily="18" charset="0"/>
              </a:rPr>
              <a:t>Высокий уровень адаптации</a:t>
            </a:r>
            <a:r>
              <a:rPr lang="ru-RU" sz="2400" b="1" i="1"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Первоклассник положительно относится к школе, предъявляемые требования воспринимает адекватно; учебный материал усваивает легко; глубоко и полно овладевает программным материалом; решает усложненные задачи, дисциплинирован, внимательно слушает указания и объяснения учителя, выполняет поручения.</a:t>
            </a:r>
            <a:endParaRPr lang="ru-RU" sz="2400" dirty="0">
              <a:latin typeface="Times New Roman" pitchFamily="18" charset="0"/>
              <a:cs typeface="Times New Roman" pitchFamily="18" charset="0"/>
            </a:endParaRPr>
          </a:p>
        </p:txBody>
      </p:sp>
      <p:sp>
        <p:nvSpPr>
          <p:cNvPr id="4" name="Прямоугольник 3"/>
          <p:cNvSpPr/>
          <p:nvPr/>
        </p:nvSpPr>
        <p:spPr>
          <a:xfrm>
            <a:off x="571472" y="4000504"/>
            <a:ext cx="8143932" cy="2308324"/>
          </a:xfrm>
          <a:prstGeom prst="rect">
            <a:avLst/>
          </a:prstGeom>
        </p:spPr>
        <p:txBody>
          <a:bodyPr wrap="square">
            <a:spAutoFit/>
          </a:bodyPr>
          <a:lstStyle/>
          <a:p>
            <a:r>
              <a:rPr lang="ru-RU" sz="2400" b="1" dirty="0" smtClean="0">
                <a:latin typeface="Times New Roman" pitchFamily="18" charset="0"/>
                <a:cs typeface="Times New Roman" pitchFamily="18" charset="0"/>
              </a:rPr>
              <a:t>2. </a:t>
            </a:r>
            <a:r>
              <a:rPr lang="ru-RU" sz="2400" b="1" u="sng" dirty="0" smtClean="0">
                <a:latin typeface="Times New Roman" pitchFamily="18" charset="0"/>
                <a:cs typeface="Times New Roman" pitchFamily="18" charset="0"/>
              </a:rPr>
              <a:t>Средний уровень адаптации</a:t>
            </a:r>
            <a:r>
              <a:rPr lang="ru-RU" sz="2400" b="1" dirty="0" smtClean="0">
                <a:latin typeface="Times New Roman" pitchFamily="18" charset="0"/>
                <a:cs typeface="Times New Roman" pitchFamily="18" charset="0"/>
              </a:rPr>
              <a:t>:</a:t>
            </a:r>
            <a:r>
              <a:rPr lang="ru-RU" sz="20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Положительно относится к школе, ее посещение не вызывает негативных эмоций, понимает учебный материал, если учитель излагает его подробно. Внимателен при выполнении заданий, указаний, поручений взрослого, но при его контроле. Бывает сосредоточен только тогда, когда занят чем-то интересным.</a:t>
            </a:r>
            <a:endParaRPr lang="ru-RU" sz="2400" dirty="0">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56031409.jpg"/>
          <p:cNvPicPr>
            <a:picLocks noChangeAspect="1"/>
          </p:cNvPicPr>
          <p:nvPr/>
        </p:nvPicPr>
        <p:blipFill>
          <a:blip r:embed="rId2"/>
          <a:stretch>
            <a:fillRect/>
          </a:stretch>
        </p:blipFill>
        <p:spPr>
          <a:xfrm>
            <a:off x="0" y="0"/>
            <a:ext cx="9144000" cy="6858000"/>
          </a:xfrm>
          <a:prstGeom prst="rect">
            <a:avLst/>
          </a:prstGeom>
        </p:spPr>
      </p:pic>
      <p:sp>
        <p:nvSpPr>
          <p:cNvPr id="3" name="Прямоугольник 2"/>
          <p:cNvSpPr/>
          <p:nvPr/>
        </p:nvSpPr>
        <p:spPr>
          <a:xfrm>
            <a:off x="571472" y="857232"/>
            <a:ext cx="5929354" cy="5262979"/>
          </a:xfrm>
          <a:prstGeom prst="rect">
            <a:avLst/>
          </a:prstGeom>
        </p:spPr>
        <p:txBody>
          <a:bodyPr wrap="square">
            <a:spAutoFit/>
          </a:bodyPr>
          <a:lstStyle/>
          <a:p>
            <a:r>
              <a:rPr lang="ru-RU" sz="2400" b="1" i="1" dirty="0" smtClean="0">
                <a:latin typeface="Times New Roman" pitchFamily="18" charset="0"/>
                <a:cs typeface="Times New Roman" pitchFamily="18" charset="0"/>
              </a:rPr>
              <a:t>3</a:t>
            </a:r>
            <a:r>
              <a:rPr lang="ru-RU" sz="2400" b="1" i="1" u="sng" dirty="0" smtClean="0">
                <a:latin typeface="Times New Roman" pitchFamily="18" charset="0"/>
                <a:cs typeface="Times New Roman" pitchFamily="18" charset="0"/>
              </a:rPr>
              <a:t>. Низкий уровень адаптации: </a:t>
            </a:r>
            <a:r>
              <a:rPr lang="ru-RU" sz="2400" dirty="0" smtClean="0">
                <a:latin typeface="Times New Roman" pitchFamily="18" charset="0"/>
                <a:cs typeface="Times New Roman" pitchFamily="18" charset="0"/>
              </a:rPr>
              <a:t>Первоклассник отрицательно относится к школе; нередки жалобы на нездоровье; доминирует подавленное настроение; наблюдаются нарушения дисциплины; объясняемый учителем материал усваивает фрагментарно: самостоятельная работа с учебником затруднена; к урокам готовится нерегулярно, необходимы постоянный контроль и систематические напоминания и побуждения со стороны учителя, родителей; общественные поручения выполняет под контролем и без особого желания.</a:t>
            </a:r>
            <a:endParaRPr lang="ru-RU" sz="2400" dirty="0">
              <a:latin typeface="Times New Roman" pitchFamily="18" charset="0"/>
              <a:cs typeface="Times New Roman" pitchFamily="18" charset="0"/>
            </a:endParaRPr>
          </a:p>
        </p:txBody>
      </p:sp>
      <p:pic>
        <p:nvPicPr>
          <p:cNvPr id="4" name="Рисунок 3" descr="3727890.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357918" y="1714488"/>
            <a:ext cx="2571800" cy="2076473"/>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56031409.jpg"/>
          <p:cNvPicPr>
            <a:picLocks noChangeAspect="1"/>
          </p:cNvPicPr>
          <p:nvPr/>
        </p:nvPicPr>
        <p:blipFill>
          <a:blip r:embed="rId2"/>
          <a:stretch>
            <a:fillRect/>
          </a:stretch>
        </p:blipFill>
        <p:spPr>
          <a:xfrm>
            <a:off x="0" y="0"/>
            <a:ext cx="9144000" cy="6858000"/>
          </a:xfrm>
          <a:prstGeom prst="rect">
            <a:avLst/>
          </a:prstGeom>
        </p:spPr>
      </p:pic>
      <p:sp>
        <p:nvSpPr>
          <p:cNvPr id="3" name="Прямоугольник 2"/>
          <p:cNvSpPr/>
          <p:nvPr/>
        </p:nvSpPr>
        <p:spPr>
          <a:xfrm>
            <a:off x="642910" y="714356"/>
            <a:ext cx="7786742" cy="1200329"/>
          </a:xfrm>
          <a:prstGeom prst="rect">
            <a:avLst/>
          </a:prstGeom>
        </p:spPr>
        <p:txBody>
          <a:bodyPr wrap="square">
            <a:spAutoFit/>
          </a:bodyPr>
          <a:lstStyle/>
          <a:p>
            <a:r>
              <a:rPr lang="ru-RU" sz="2400" dirty="0" smtClean="0">
                <a:latin typeface="Times New Roman" pitchFamily="18" charset="0"/>
                <a:cs typeface="Times New Roman" pitchFamily="18" charset="0"/>
              </a:rPr>
              <a:t>В качестве </a:t>
            </a:r>
            <a:r>
              <a:rPr lang="ru-RU" sz="2400" b="1" dirty="0" smtClean="0">
                <a:latin typeface="Times New Roman" pitchFamily="18" charset="0"/>
                <a:cs typeface="Times New Roman" pitchFamily="18" charset="0"/>
              </a:rPr>
              <a:t>причин нарушения процесса адаптации </a:t>
            </a:r>
            <a:r>
              <a:rPr lang="ru-RU" sz="2400" dirty="0" smtClean="0">
                <a:latin typeface="Times New Roman" pitchFamily="18" charset="0"/>
                <a:cs typeface="Times New Roman" pitchFamily="18" charset="0"/>
              </a:rPr>
              <a:t>и появления школьных проблем физиологи выделяют </a:t>
            </a:r>
            <a:r>
              <a:rPr lang="ru-RU" sz="2400" b="1" dirty="0" smtClean="0">
                <a:latin typeface="Times New Roman" pitchFamily="18" charset="0"/>
                <a:cs typeface="Times New Roman" pitchFamily="18" charset="0"/>
              </a:rPr>
              <a:t>две группы факторов</a:t>
            </a:r>
            <a:r>
              <a:rPr lang="ru-RU" sz="2400" dirty="0" smtClean="0">
                <a:latin typeface="Times New Roman" pitchFamily="18" charset="0"/>
                <a:cs typeface="Times New Roman" pitchFamily="18" charset="0"/>
              </a:rPr>
              <a:t>: внешние и внутренние.</a:t>
            </a:r>
            <a:endParaRPr lang="ru-RU" sz="2400" dirty="0">
              <a:latin typeface="Times New Roman" pitchFamily="18" charset="0"/>
              <a:cs typeface="Times New Roman" pitchFamily="18" charset="0"/>
            </a:endParaRPr>
          </a:p>
        </p:txBody>
      </p:sp>
      <p:sp>
        <p:nvSpPr>
          <p:cNvPr id="4" name="Прямоугольник 3"/>
          <p:cNvSpPr/>
          <p:nvPr/>
        </p:nvSpPr>
        <p:spPr>
          <a:xfrm>
            <a:off x="642910" y="2143116"/>
            <a:ext cx="7786742" cy="1569660"/>
          </a:xfrm>
          <a:prstGeom prst="rect">
            <a:avLst/>
          </a:prstGeom>
        </p:spPr>
        <p:txBody>
          <a:bodyPr wrap="square">
            <a:spAutoFit/>
          </a:bodyPr>
          <a:lstStyle/>
          <a:p>
            <a:r>
              <a:rPr lang="ru-RU" sz="2400" dirty="0" smtClean="0">
                <a:latin typeface="Times New Roman" pitchFamily="18" charset="0"/>
                <a:cs typeface="Times New Roman" pitchFamily="18" charset="0"/>
              </a:rPr>
              <a:t>К </a:t>
            </a:r>
            <a:r>
              <a:rPr lang="ru-RU" sz="2400" b="1" dirty="0" smtClean="0">
                <a:latin typeface="Times New Roman" pitchFamily="18" charset="0"/>
                <a:cs typeface="Times New Roman" pitchFamily="18" charset="0"/>
              </a:rPr>
              <a:t>внешним </a:t>
            </a:r>
            <a:r>
              <a:rPr lang="ru-RU" sz="2400" dirty="0" smtClean="0">
                <a:latin typeface="Times New Roman" pitchFamily="18" charset="0"/>
                <a:cs typeface="Times New Roman" pitchFamily="18" charset="0"/>
              </a:rPr>
              <a:t>относятся </a:t>
            </a:r>
            <a:r>
              <a:rPr lang="ru-RU" sz="2400" dirty="0" err="1" smtClean="0">
                <a:latin typeface="Times New Roman" pitchFamily="18" charset="0"/>
                <a:cs typeface="Times New Roman" pitchFamily="18" charset="0"/>
              </a:rPr>
              <a:t>социокультурные</a:t>
            </a:r>
            <a:r>
              <a:rPr lang="ru-RU" sz="2400" dirty="0" smtClean="0">
                <a:latin typeface="Times New Roman" pitchFamily="18" charset="0"/>
                <a:cs typeface="Times New Roman" pitchFamily="18" charset="0"/>
              </a:rPr>
              <a:t> условия, в которых растет и развивается ребенок, экологические, педагогические факторы, неблагоприятные социальные и экономические условия.</a:t>
            </a:r>
            <a:endParaRPr lang="ru-RU" sz="2400" dirty="0">
              <a:latin typeface="Times New Roman" pitchFamily="18" charset="0"/>
              <a:cs typeface="Times New Roman" pitchFamily="18" charset="0"/>
            </a:endParaRPr>
          </a:p>
        </p:txBody>
      </p:sp>
      <p:sp>
        <p:nvSpPr>
          <p:cNvPr id="5" name="Прямоугольник 4"/>
          <p:cNvSpPr/>
          <p:nvPr/>
        </p:nvSpPr>
        <p:spPr>
          <a:xfrm>
            <a:off x="642910" y="4071942"/>
            <a:ext cx="8072494" cy="1569660"/>
          </a:xfrm>
          <a:prstGeom prst="rect">
            <a:avLst/>
          </a:prstGeom>
        </p:spPr>
        <p:txBody>
          <a:bodyPr wrap="square">
            <a:spAutoFit/>
          </a:bodyPr>
          <a:lstStyle/>
          <a:p>
            <a:r>
              <a:rPr lang="ru-RU" sz="2400" dirty="0" smtClean="0">
                <a:latin typeface="Times New Roman" pitchFamily="18" charset="0"/>
                <a:cs typeface="Times New Roman" pitchFamily="18" charset="0"/>
              </a:rPr>
              <a:t>К числу </a:t>
            </a:r>
            <a:r>
              <a:rPr lang="ru-RU" sz="2400" b="1" dirty="0" smtClean="0">
                <a:latin typeface="Times New Roman" pitchFamily="18" charset="0"/>
                <a:cs typeface="Times New Roman" pitchFamily="18" charset="0"/>
              </a:rPr>
              <a:t>внутренних факторов </a:t>
            </a:r>
            <a:r>
              <a:rPr lang="ru-RU" sz="2400" dirty="0" smtClean="0">
                <a:latin typeface="Times New Roman" pitchFamily="18" charset="0"/>
                <a:cs typeface="Times New Roman" pitchFamily="18" charset="0"/>
              </a:rPr>
              <a:t>относятся: генетические влияния, нарушения в раннем периоде развития, состояние здоровья, уровень функционального развития, степень сформированности высших психических функций.</a:t>
            </a:r>
            <a:endParaRPr lang="ru-RU" sz="2400" dirty="0">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56031409.jpg"/>
          <p:cNvPicPr>
            <a:picLocks noChangeAspect="1"/>
          </p:cNvPicPr>
          <p:nvPr/>
        </p:nvPicPr>
        <p:blipFill>
          <a:blip r:embed="rId2"/>
          <a:stretch>
            <a:fillRect/>
          </a:stretch>
        </p:blipFill>
        <p:spPr>
          <a:xfrm>
            <a:off x="0" y="0"/>
            <a:ext cx="9144000" cy="6858000"/>
          </a:xfrm>
          <a:prstGeom prst="rect">
            <a:avLst/>
          </a:prstGeom>
        </p:spPr>
      </p:pic>
      <p:sp>
        <p:nvSpPr>
          <p:cNvPr id="3" name="Прямоугольник 2"/>
          <p:cNvSpPr/>
          <p:nvPr/>
        </p:nvSpPr>
        <p:spPr>
          <a:xfrm>
            <a:off x="857224" y="571480"/>
            <a:ext cx="7929618" cy="1938992"/>
          </a:xfrm>
          <a:prstGeom prst="rect">
            <a:avLst/>
          </a:prstGeom>
        </p:spPr>
        <p:txBody>
          <a:bodyPr wrap="square">
            <a:spAutoFit/>
          </a:bodyPr>
          <a:lstStyle/>
          <a:p>
            <a:r>
              <a:rPr lang="ru-RU" sz="2400" b="1" dirty="0" smtClean="0">
                <a:latin typeface="Times New Roman" pitchFamily="18" charset="0"/>
                <a:cs typeface="Times New Roman" pitchFamily="18" charset="0"/>
              </a:rPr>
              <a:t>Под школьными трудностями </a:t>
            </a:r>
            <a:r>
              <a:rPr lang="ru-RU" sz="2400" dirty="0" smtClean="0">
                <a:latin typeface="Times New Roman" pitchFamily="18" charset="0"/>
                <a:cs typeface="Times New Roman" pitchFamily="18" charset="0"/>
              </a:rPr>
              <a:t>понимается весь комплекс проблем, которые возникают у ребенка в связи с началом систематического обучения и приводят к выраженному функциональному напряжению, отклонениям в состоянии здоровья и снижению успешности обучения.</a:t>
            </a:r>
            <a:endParaRPr lang="ru-RU" sz="2400" dirty="0">
              <a:latin typeface="Times New Roman" pitchFamily="18" charset="0"/>
              <a:cs typeface="Times New Roman" pitchFamily="18" charset="0"/>
            </a:endParaRPr>
          </a:p>
        </p:txBody>
      </p:sp>
      <p:sp>
        <p:nvSpPr>
          <p:cNvPr id="4" name="Прямоугольник 3"/>
          <p:cNvSpPr/>
          <p:nvPr/>
        </p:nvSpPr>
        <p:spPr>
          <a:xfrm>
            <a:off x="571472" y="3000372"/>
            <a:ext cx="5500726" cy="3416320"/>
          </a:xfrm>
          <a:prstGeom prst="rect">
            <a:avLst/>
          </a:prstGeom>
        </p:spPr>
        <p:txBody>
          <a:bodyPr wrap="square">
            <a:spAutoFit/>
          </a:bodyPr>
          <a:lstStyle/>
          <a:p>
            <a:r>
              <a:rPr lang="ru-RU" sz="2400" dirty="0" smtClean="0">
                <a:latin typeface="Times New Roman" pitchFamily="18" charset="0"/>
                <a:cs typeface="Times New Roman" pitchFamily="18" charset="0"/>
              </a:rPr>
              <a:t>Таким образом, при первоначальном вхождении в школьную жизнь у ребенка происходит существенная психологическая перестройка. Он приобретает некоторые важные привычки школьного режима, устанавливает доверительные отношения с учителем и одноклассниками.</a:t>
            </a:r>
            <a:endParaRPr lang="ru-RU" sz="2400" dirty="0">
              <a:latin typeface="Times New Roman" pitchFamily="18" charset="0"/>
              <a:cs typeface="Times New Roman" pitchFamily="18" charset="0"/>
            </a:endParaRPr>
          </a:p>
        </p:txBody>
      </p:sp>
      <p:pic>
        <p:nvPicPr>
          <p:cNvPr id="5" name="Рисунок 4" descr="index.php.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13731" y="2493338"/>
            <a:ext cx="2530235" cy="2221546"/>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56031409.jpg"/>
          <p:cNvPicPr>
            <a:picLocks noChangeAspect="1"/>
          </p:cNvPicPr>
          <p:nvPr/>
        </p:nvPicPr>
        <p:blipFill>
          <a:blip r:embed="rId3"/>
          <a:stretch>
            <a:fillRect/>
          </a:stretch>
        </p:blipFill>
        <p:spPr>
          <a:xfrm>
            <a:off x="0" y="0"/>
            <a:ext cx="9144000" cy="6858000"/>
          </a:xfrm>
          <a:prstGeom prst="rect">
            <a:avLst/>
          </a:prstGeom>
        </p:spPr>
      </p:pic>
      <p:pic>
        <p:nvPicPr>
          <p:cNvPr id="4" name="Рисунок 3" descr="cole (3).png"/>
          <p:cNvPicPr>
            <a:picLocks noChangeAspect="1"/>
          </p:cNvPicPr>
          <p:nvPr/>
        </p:nvPicPr>
        <p:blipFill>
          <a:blip r:embed="rId4"/>
          <a:stretch>
            <a:fillRect/>
          </a:stretch>
        </p:blipFill>
        <p:spPr>
          <a:xfrm>
            <a:off x="0" y="0"/>
            <a:ext cx="9144000" cy="6858000"/>
          </a:xfrm>
          <a:prstGeom prst="rect">
            <a:avLst/>
          </a:prstGeom>
        </p:spPr>
      </p:pic>
      <p:sp>
        <p:nvSpPr>
          <p:cNvPr id="5" name="Прямоугольник 4"/>
          <p:cNvSpPr/>
          <p:nvPr/>
        </p:nvSpPr>
        <p:spPr>
          <a:xfrm>
            <a:off x="2928926" y="2214554"/>
            <a:ext cx="3500462" cy="1938992"/>
          </a:xfrm>
          <a:prstGeom prst="rect">
            <a:avLst/>
          </a:prstGeom>
        </p:spPr>
        <p:txBody>
          <a:bodyPr wrap="square">
            <a:spAutoFit/>
          </a:bodyPr>
          <a:lstStyle/>
          <a:p>
            <a:r>
              <a:rPr lang="ru-RU" i="1" dirty="0" smtClean="0">
                <a:latin typeface="Georgia" pitchFamily="18" charset="0"/>
                <a:cs typeface="Times New Roman" pitchFamily="18" charset="0"/>
              </a:rPr>
              <a:t>«</a:t>
            </a:r>
            <a:r>
              <a:rPr lang="ru-RU" sz="2000" i="1" dirty="0" smtClean="0">
                <a:latin typeface="Georgia" pitchFamily="18" charset="0"/>
                <a:cs typeface="Times New Roman" pitchFamily="18" charset="0"/>
              </a:rPr>
              <a:t>Быть готовым к школе – не значит уметь читать, писать и считать. Быть готовым к школе – значит быть готовым всему этому научиться». </a:t>
            </a:r>
            <a:endParaRPr lang="ru-RU" sz="2000" dirty="0">
              <a:latin typeface="Times New Roman" pitchFamily="18" charset="0"/>
              <a:cs typeface="Times New Roman" pitchFamily="18" charset="0"/>
            </a:endParaRPr>
          </a:p>
        </p:txBody>
      </p:sp>
      <p:sp>
        <p:nvSpPr>
          <p:cNvPr id="6" name="Прямоугольник 5"/>
          <p:cNvSpPr/>
          <p:nvPr/>
        </p:nvSpPr>
        <p:spPr>
          <a:xfrm>
            <a:off x="2857488" y="4214818"/>
            <a:ext cx="2786082" cy="1323439"/>
          </a:xfrm>
          <a:prstGeom prst="rect">
            <a:avLst/>
          </a:prstGeom>
        </p:spPr>
        <p:txBody>
          <a:bodyPr wrap="square">
            <a:spAutoFit/>
          </a:bodyPr>
          <a:lstStyle/>
          <a:p>
            <a:r>
              <a:rPr lang="ru-RU" sz="2000" i="1" dirty="0" smtClean="0">
                <a:latin typeface="Times New Roman" pitchFamily="18" charset="0"/>
                <a:cs typeface="Times New Roman" pitchFamily="18" charset="0"/>
              </a:rPr>
              <a:t>доктор психологических наук, Леонид Абрамович </a:t>
            </a:r>
            <a:r>
              <a:rPr lang="ru-RU" sz="2000" i="1" dirty="0" err="1" smtClean="0">
                <a:latin typeface="Times New Roman" pitchFamily="18" charset="0"/>
                <a:cs typeface="Times New Roman" pitchFamily="18" charset="0"/>
              </a:rPr>
              <a:t>Венгер</a:t>
            </a:r>
            <a:r>
              <a:rPr lang="ru-RU" sz="2000" i="1" dirty="0" smtClean="0">
                <a:latin typeface="Times New Roman" pitchFamily="18" charset="0"/>
                <a:cs typeface="Times New Roman" pitchFamily="18" charset="0"/>
              </a:rPr>
              <a:t>.</a:t>
            </a:r>
            <a:endParaRPr lang="ru-RU" sz="2000" i="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56031409.jpg"/>
          <p:cNvPicPr>
            <a:picLocks noGrp="1" noChangeAspect="1"/>
          </p:cNvPicPr>
          <p:nvPr>
            <p:ph idx="1"/>
          </p:nvPr>
        </p:nvPicPr>
        <p:blipFill>
          <a:blip r:embed="rId2"/>
          <a:stretch>
            <a:fillRect/>
          </a:stretch>
        </p:blipFill>
        <p:spPr>
          <a:xfrm>
            <a:off x="0" y="0"/>
            <a:ext cx="9143999" cy="6858000"/>
          </a:xfrm>
        </p:spPr>
      </p:pic>
      <p:pic>
        <p:nvPicPr>
          <p:cNvPr id="5" name="Рисунок 4" descr="s95123609.jpg"/>
          <p:cNvPicPr>
            <a:picLocks noChangeAspect="1"/>
          </p:cNvPicPr>
          <p:nvPr/>
        </p:nvPicPr>
        <p:blipFill>
          <a:blip r:embed="rId3"/>
          <a:stretch>
            <a:fillRect/>
          </a:stretch>
        </p:blipFill>
        <p:spPr>
          <a:xfrm>
            <a:off x="214282" y="285728"/>
            <a:ext cx="3214710" cy="3857652"/>
          </a:xfrm>
          <a:prstGeom prst="rect">
            <a:avLst/>
          </a:prstGeom>
        </p:spPr>
      </p:pic>
      <p:sp>
        <p:nvSpPr>
          <p:cNvPr id="6" name="Прямоугольник 5"/>
          <p:cNvSpPr/>
          <p:nvPr/>
        </p:nvSpPr>
        <p:spPr>
          <a:xfrm>
            <a:off x="3643306" y="857232"/>
            <a:ext cx="4929222" cy="3416320"/>
          </a:xfrm>
          <a:prstGeom prst="rect">
            <a:avLst/>
          </a:prstGeom>
        </p:spPr>
        <p:txBody>
          <a:bodyPr wrap="square">
            <a:spAutoFit/>
          </a:bodyPr>
          <a:lstStyle/>
          <a:p>
            <a:r>
              <a:rPr lang="ru-RU" sz="2400" dirty="0" smtClean="0">
                <a:latin typeface="Times New Roman" pitchFamily="18" charset="0"/>
                <a:cs typeface="Times New Roman" pitchFamily="18" charset="0"/>
              </a:rPr>
              <a:t>Каждый ребенок идет в первый класс с надеждой, что у него все будет хорошо. Он в предвкушении знакомства со своими одноклассниками, которые будут с ним дружить, что учительница будет у него добрая и красивая, что он будет учиться только на четыре и пять. </a:t>
            </a:r>
            <a:endParaRPr lang="ru-RU" sz="2400" dirty="0">
              <a:latin typeface="Times New Roman" pitchFamily="18" charset="0"/>
              <a:cs typeface="Times New Roman" pitchFamily="18" charset="0"/>
            </a:endParaRPr>
          </a:p>
        </p:txBody>
      </p:sp>
      <p:sp>
        <p:nvSpPr>
          <p:cNvPr id="7" name="Прямоугольник 6"/>
          <p:cNvSpPr/>
          <p:nvPr/>
        </p:nvSpPr>
        <p:spPr>
          <a:xfrm>
            <a:off x="357158" y="4500570"/>
            <a:ext cx="4857752" cy="1569660"/>
          </a:xfrm>
          <a:prstGeom prst="rect">
            <a:avLst/>
          </a:prstGeom>
        </p:spPr>
        <p:txBody>
          <a:bodyPr wrap="square">
            <a:spAutoFit/>
          </a:bodyPr>
          <a:lstStyle/>
          <a:p>
            <a:r>
              <a:rPr lang="ru-RU" sz="2400" dirty="0" smtClean="0">
                <a:latin typeface="Times New Roman" pitchFamily="18" charset="0"/>
                <a:cs typeface="Times New Roman" pitchFamily="18" charset="0"/>
              </a:rPr>
              <a:t>Оправдание детских и родительских ожиданий зависят от того, как ребенок </a:t>
            </a:r>
            <a:r>
              <a:rPr lang="ru-RU" sz="2400" u="sng" dirty="0" smtClean="0">
                <a:latin typeface="Times New Roman" pitchFamily="18" charset="0"/>
                <a:cs typeface="Times New Roman" pitchFamily="18" charset="0"/>
              </a:rPr>
              <a:t>психологически подготовлен к школе.</a:t>
            </a:r>
            <a:endParaRPr lang="ru-RU" sz="2400" u="sng"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56031409.jpg"/>
          <p:cNvPicPr>
            <a:picLocks noGrp="1" noChangeAspect="1"/>
          </p:cNvPicPr>
          <p:nvPr>
            <p:ph idx="1"/>
          </p:nvPr>
        </p:nvPicPr>
        <p:blipFill>
          <a:blip r:embed="rId2"/>
          <a:stretch>
            <a:fillRect/>
          </a:stretch>
        </p:blipFill>
        <p:spPr>
          <a:xfrm>
            <a:off x="0" y="0"/>
            <a:ext cx="9143999" cy="6858000"/>
          </a:xfrm>
        </p:spPr>
      </p:pic>
      <p:sp>
        <p:nvSpPr>
          <p:cNvPr id="5" name="Прямоугольник 4"/>
          <p:cNvSpPr/>
          <p:nvPr/>
        </p:nvSpPr>
        <p:spPr>
          <a:xfrm>
            <a:off x="500034" y="642918"/>
            <a:ext cx="8143932" cy="1569660"/>
          </a:xfrm>
          <a:prstGeom prst="rect">
            <a:avLst/>
          </a:prstGeom>
        </p:spPr>
        <p:txBody>
          <a:bodyPr wrap="square">
            <a:spAutoFit/>
          </a:bodyPr>
          <a:lstStyle/>
          <a:p>
            <a:r>
              <a:rPr lang="ru-RU" sz="2400" b="1" i="1" dirty="0" smtClean="0">
                <a:latin typeface="Times New Roman" pitchFamily="18" charset="0"/>
                <a:cs typeface="Times New Roman" pitchFamily="18" charset="0"/>
              </a:rPr>
              <a:t>Психологическая готовность </a:t>
            </a:r>
            <a:r>
              <a:rPr lang="ru-RU" sz="2400" dirty="0" smtClean="0">
                <a:latin typeface="Times New Roman" pitchFamily="18" charset="0"/>
                <a:cs typeface="Times New Roman" pitchFamily="18" charset="0"/>
              </a:rPr>
              <a:t>– это необходимый и достаточный уровень психического развития ребенка для начала освоения школьной учебной программы в условиях обучения в группе сверстников. </a:t>
            </a:r>
            <a:endParaRPr lang="ru-RU" sz="2400" dirty="0">
              <a:latin typeface="Times New Roman" pitchFamily="18" charset="0"/>
              <a:cs typeface="Times New Roman" pitchFamily="18" charset="0"/>
            </a:endParaRPr>
          </a:p>
        </p:txBody>
      </p:sp>
      <p:sp>
        <p:nvSpPr>
          <p:cNvPr id="6" name="Прямоугольник 5"/>
          <p:cNvSpPr/>
          <p:nvPr/>
        </p:nvSpPr>
        <p:spPr>
          <a:xfrm>
            <a:off x="642910" y="2500306"/>
            <a:ext cx="8072494" cy="830997"/>
          </a:xfrm>
          <a:prstGeom prst="rect">
            <a:avLst/>
          </a:prstGeom>
        </p:spPr>
        <p:txBody>
          <a:bodyPr wrap="square">
            <a:spAutoFit/>
          </a:bodyPr>
          <a:lstStyle/>
          <a:p>
            <a:r>
              <a:rPr lang="ru-RU" sz="2400" u="sng" dirty="0" smtClean="0">
                <a:latin typeface="Times New Roman" pitchFamily="18" charset="0"/>
                <a:cs typeface="Times New Roman" pitchFamily="18" charset="0"/>
              </a:rPr>
              <a:t>Психологическая готовность к школе возникает у детей не сама по себе, а образуется постепенно</a:t>
            </a:r>
            <a:r>
              <a:rPr lang="ru-RU" sz="2400" dirty="0" smtClean="0">
                <a:latin typeface="Times New Roman" pitchFamily="18" charset="0"/>
                <a:cs typeface="Times New Roman" pitchFamily="18" charset="0"/>
              </a:rPr>
              <a:t>:</a:t>
            </a:r>
            <a:endParaRPr lang="ru-RU" sz="2400" dirty="0">
              <a:latin typeface="Times New Roman" pitchFamily="18" charset="0"/>
              <a:cs typeface="Times New Roman" pitchFamily="18" charset="0"/>
            </a:endParaRPr>
          </a:p>
        </p:txBody>
      </p:sp>
      <p:sp>
        <p:nvSpPr>
          <p:cNvPr id="7" name="Прямоугольник 6"/>
          <p:cNvSpPr/>
          <p:nvPr/>
        </p:nvSpPr>
        <p:spPr>
          <a:xfrm>
            <a:off x="714348" y="3429000"/>
            <a:ext cx="4572000" cy="2677656"/>
          </a:xfrm>
          <a:prstGeom prst="rect">
            <a:avLst/>
          </a:prstGeom>
        </p:spPr>
        <p:txBody>
          <a:bodyPr>
            <a:spAutoFit/>
          </a:bodyPr>
          <a:lstStyle/>
          <a:p>
            <a:r>
              <a:rPr lang="ru-RU" sz="2400" dirty="0" smtClean="0">
                <a:latin typeface="Times New Roman" pitchFamily="18" charset="0"/>
                <a:cs typeface="Times New Roman" pitchFamily="18" charset="0"/>
              </a:rPr>
              <a:t>В играх; </a:t>
            </a:r>
          </a:p>
          <a:p>
            <a:r>
              <a:rPr lang="ru-RU" sz="2400" dirty="0" smtClean="0">
                <a:latin typeface="Times New Roman" pitchFamily="18" charset="0"/>
                <a:cs typeface="Times New Roman" pitchFamily="18" charset="0"/>
              </a:rPr>
              <a:t>В труде; </a:t>
            </a:r>
          </a:p>
          <a:p>
            <a:r>
              <a:rPr lang="ru-RU" sz="2400" dirty="0" smtClean="0">
                <a:latin typeface="Times New Roman" pitchFamily="18" charset="0"/>
                <a:cs typeface="Times New Roman" pitchFamily="18" charset="0"/>
              </a:rPr>
              <a:t>В общении со взрослыми и сверстниками; </a:t>
            </a:r>
          </a:p>
          <a:p>
            <a:r>
              <a:rPr lang="ru-RU" sz="2400" dirty="0" smtClean="0">
                <a:latin typeface="Times New Roman" pitchFamily="18" charset="0"/>
                <a:cs typeface="Times New Roman" pitchFamily="18" charset="0"/>
              </a:rPr>
              <a:t>В процессе формирования традиционных школьных навыков (письма, счета, чтения).</a:t>
            </a:r>
            <a:endParaRPr lang="ru-RU" sz="2400"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56031409.jpg"/>
          <p:cNvPicPr>
            <a:picLocks noGrp="1" noChangeAspect="1"/>
          </p:cNvPicPr>
          <p:nvPr>
            <p:ph idx="1"/>
          </p:nvPr>
        </p:nvPicPr>
        <p:blipFill>
          <a:blip r:embed="rId2"/>
          <a:stretch>
            <a:fillRect/>
          </a:stretch>
        </p:blipFill>
        <p:spPr>
          <a:xfrm>
            <a:off x="1" y="0"/>
            <a:ext cx="9143999" cy="7000852"/>
          </a:xfrm>
        </p:spPr>
      </p:pic>
      <p:sp>
        <p:nvSpPr>
          <p:cNvPr id="5" name="Прямоугольник 4"/>
          <p:cNvSpPr/>
          <p:nvPr/>
        </p:nvSpPr>
        <p:spPr>
          <a:xfrm>
            <a:off x="785786" y="642918"/>
            <a:ext cx="7600157" cy="523220"/>
          </a:xfrm>
          <a:prstGeom prst="rect">
            <a:avLst/>
          </a:prstGeom>
        </p:spPr>
        <p:txBody>
          <a:bodyPr wrap="none">
            <a:spAutoFit/>
          </a:bodyPr>
          <a:lstStyle/>
          <a:p>
            <a:r>
              <a:rPr lang="ru-RU" sz="2800" b="1" dirty="0" smtClean="0">
                <a:latin typeface="Times New Roman" pitchFamily="18" charset="0"/>
                <a:cs typeface="Times New Roman" pitchFamily="18" charset="0"/>
              </a:rPr>
              <a:t>Составляющие психологической готовности. </a:t>
            </a:r>
            <a:endParaRPr lang="ru-RU" sz="2800" b="1" dirty="0">
              <a:latin typeface="Times New Roman" pitchFamily="18" charset="0"/>
              <a:cs typeface="Times New Roman" pitchFamily="18" charset="0"/>
            </a:endParaRPr>
          </a:p>
        </p:txBody>
      </p:sp>
      <p:sp>
        <p:nvSpPr>
          <p:cNvPr id="6" name="Прямоугольник 5"/>
          <p:cNvSpPr/>
          <p:nvPr/>
        </p:nvSpPr>
        <p:spPr>
          <a:xfrm>
            <a:off x="4572000" y="1857364"/>
            <a:ext cx="3883564" cy="461665"/>
          </a:xfrm>
          <a:prstGeom prst="rect">
            <a:avLst/>
          </a:prstGeom>
        </p:spPr>
        <p:txBody>
          <a:bodyPr wrap="none">
            <a:spAutoFit/>
          </a:bodyPr>
          <a:lstStyle/>
          <a:p>
            <a:r>
              <a:rPr lang="ru-RU" sz="2400" dirty="0" smtClean="0">
                <a:latin typeface="Times New Roman" pitchFamily="18" charset="0"/>
                <a:cs typeface="Times New Roman" pitchFamily="18" charset="0"/>
              </a:rPr>
              <a:t>- </a:t>
            </a:r>
            <a:r>
              <a:rPr lang="ru-RU" sz="2400" b="1" i="1" dirty="0" smtClean="0">
                <a:latin typeface="Times New Roman" pitchFamily="18" charset="0"/>
                <a:cs typeface="Times New Roman" pitchFamily="18" charset="0"/>
              </a:rPr>
              <a:t>Личностная готовность.</a:t>
            </a:r>
            <a:endParaRPr lang="ru-RU" sz="2400" b="1" i="1" dirty="0">
              <a:latin typeface="Times New Roman" pitchFamily="18" charset="0"/>
              <a:cs typeface="Times New Roman" pitchFamily="18" charset="0"/>
            </a:endParaRPr>
          </a:p>
        </p:txBody>
      </p:sp>
      <p:sp>
        <p:nvSpPr>
          <p:cNvPr id="7" name="Прямоугольник 6"/>
          <p:cNvSpPr/>
          <p:nvPr/>
        </p:nvSpPr>
        <p:spPr>
          <a:xfrm>
            <a:off x="4786282" y="3500438"/>
            <a:ext cx="4357718" cy="1133965"/>
          </a:xfrm>
          <a:prstGeom prst="rect">
            <a:avLst/>
          </a:prstGeom>
        </p:spPr>
        <p:txBody>
          <a:bodyPr wrap="square">
            <a:spAutoFit/>
          </a:bodyPr>
          <a:lstStyle/>
          <a:p>
            <a:pPr>
              <a:lnSpc>
                <a:spcPct val="150000"/>
              </a:lnSpc>
            </a:pPr>
            <a:r>
              <a:rPr lang="ru-RU" sz="2400" b="1" i="1" dirty="0" smtClean="0">
                <a:latin typeface="Times New Roman" pitchFamily="18" charset="0"/>
                <a:cs typeface="Times New Roman" pitchFamily="18" charset="0"/>
              </a:rPr>
              <a:t>- Интеллектуальная готовность.</a:t>
            </a:r>
            <a:endParaRPr lang="ru-RU" sz="2400" b="1" i="1" dirty="0">
              <a:latin typeface="Times New Roman" pitchFamily="18" charset="0"/>
              <a:cs typeface="Times New Roman" pitchFamily="18" charset="0"/>
            </a:endParaRPr>
          </a:p>
        </p:txBody>
      </p:sp>
      <p:pic>
        <p:nvPicPr>
          <p:cNvPr id="8" name="Рисунок 7" descr="00000.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8596" y="1857364"/>
            <a:ext cx="4214842" cy="3429024"/>
          </a:xfrm>
          <a:prstGeom prst="rect">
            <a:avLst/>
          </a:prstGeom>
        </p:spPr>
      </p:pic>
      <p:sp>
        <p:nvSpPr>
          <p:cNvPr id="9" name="Прямоугольник 8"/>
          <p:cNvSpPr/>
          <p:nvPr/>
        </p:nvSpPr>
        <p:spPr>
          <a:xfrm>
            <a:off x="4429124" y="1357298"/>
            <a:ext cx="4436407" cy="461665"/>
          </a:xfrm>
          <a:prstGeom prst="rect">
            <a:avLst/>
          </a:prstGeom>
        </p:spPr>
        <p:txBody>
          <a:bodyPr wrap="none">
            <a:spAutoFit/>
          </a:bodyPr>
          <a:lstStyle/>
          <a:p>
            <a:r>
              <a:rPr lang="ru-RU" sz="2400" b="1" i="1" dirty="0" smtClean="0">
                <a:latin typeface="Times New Roman" pitchFamily="18" charset="0"/>
                <a:cs typeface="Times New Roman" pitchFamily="18" charset="0"/>
              </a:rPr>
              <a:t>- Физиологическая готовность</a:t>
            </a:r>
            <a:endParaRPr lang="ru-RU" sz="2400" b="1" i="1" dirty="0">
              <a:latin typeface="Times New Roman" pitchFamily="18" charset="0"/>
              <a:cs typeface="Times New Roman" pitchFamily="18" charset="0"/>
            </a:endParaRPr>
          </a:p>
        </p:txBody>
      </p:sp>
      <p:sp>
        <p:nvSpPr>
          <p:cNvPr id="10" name="Прямоугольник 9"/>
          <p:cNvSpPr/>
          <p:nvPr/>
        </p:nvSpPr>
        <p:spPr>
          <a:xfrm>
            <a:off x="4572000" y="2428868"/>
            <a:ext cx="4430124" cy="461665"/>
          </a:xfrm>
          <a:prstGeom prst="rect">
            <a:avLst/>
          </a:prstGeom>
        </p:spPr>
        <p:txBody>
          <a:bodyPr wrap="none">
            <a:spAutoFit/>
          </a:bodyPr>
          <a:lstStyle/>
          <a:p>
            <a:r>
              <a:rPr lang="ru-RU" sz="2400" b="1" i="1" dirty="0" smtClean="0">
                <a:latin typeface="Times New Roman" pitchFamily="18" charset="0"/>
                <a:cs typeface="Times New Roman" pitchFamily="18" charset="0"/>
              </a:rPr>
              <a:t>- Мотивационная готовность.</a:t>
            </a:r>
            <a:endParaRPr lang="ru-RU" sz="2400" i="1" dirty="0">
              <a:latin typeface="Times New Roman" pitchFamily="18" charset="0"/>
              <a:cs typeface="Times New Roman" pitchFamily="18" charset="0"/>
            </a:endParaRPr>
          </a:p>
        </p:txBody>
      </p:sp>
      <p:sp>
        <p:nvSpPr>
          <p:cNvPr id="11" name="Прямоугольник 10"/>
          <p:cNvSpPr/>
          <p:nvPr/>
        </p:nvSpPr>
        <p:spPr>
          <a:xfrm>
            <a:off x="4643438" y="3000372"/>
            <a:ext cx="4321632" cy="461665"/>
          </a:xfrm>
          <a:prstGeom prst="rect">
            <a:avLst/>
          </a:prstGeom>
        </p:spPr>
        <p:txBody>
          <a:bodyPr wrap="none">
            <a:spAutoFit/>
          </a:bodyPr>
          <a:lstStyle/>
          <a:p>
            <a:r>
              <a:rPr lang="ru-RU" sz="2400" b="1" i="1" dirty="0" smtClean="0">
                <a:latin typeface="Times New Roman" pitchFamily="18" charset="0"/>
                <a:cs typeface="Times New Roman" pitchFamily="18" charset="0"/>
              </a:rPr>
              <a:t>- Эмоциональная готовность</a:t>
            </a:r>
            <a:r>
              <a:rPr lang="ru-RU" sz="2400" i="1" dirty="0" smtClean="0">
                <a:latin typeface="Times New Roman" pitchFamily="18" charset="0"/>
                <a:cs typeface="Times New Roman" pitchFamily="18" charset="0"/>
              </a:rPr>
              <a:t>.</a:t>
            </a:r>
            <a:endParaRPr lang="ru-RU" sz="2400" i="1" dirty="0">
              <a:latin typeface="Times New Roman" pitchFamily="18" charset="0"/>
              <a:cs typeface="Times New Roman" pitchFamily="18" charset="0"/>
            </a:endParaRPr>
          </a:p>
        </p:txBody>
      </p:sp>
      <p:sp>
        <p:nvSpPr>
          <p:cNvPr id="12" name="Прямоугольник 11"/>
          <p:cNvSpPr/>
          <p:nvPr/>
        </p:nvSpPr>
        <p:spPr>
          <a:xfrm>
            <a:off x="357158" y="5572140"/>
            <a:ext cx="6077113" cy="579967"/>
          </a:xfrm>
          <a:prstGeom prst="rect">
            <a:avLst/>
          </a:prstGeom>
        </p:spPr>
        <p:txBody>
          <a:bodyPr wrap="none">
            <a:spAutoFit/>
          </a:bodyPr>
          <a:lstStyle/>
          <a:p>
            <a:pPr>
              <a:lnSpc>
                <a:spcPct val="150000"/>
              </a:lnSpc>
              <a:buFontTx/>
              <a:buChar char="-"/>
            </a:pPr>
            <a:r>
              <a:rPr lang="ru-RU" sz="2400" dirty="0" smtClean="0">
                <a:latin typeface="Times New Roman" pitchFamily="18" charset="0"/>
                <a:cs typeface="Times New Roman" pitchFamily="18" charset="0"/>
              </a:rPr>
              <a:t> </a:t>
            </a:r>
            <a:r>
              <a:rPr lang="ru-RU" sz="2400" b="1" i="1" dirty="0" smtClean="0">
                <a:latin typeface="Times New Roman" pitchFamily="18" charset="0"/>
                <a:cs typeface="Times New Roman" pitchFamily="18" charset="0"/>
              </a:rPr>
              <a:t>Социально-психологическая готовность.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56031409.jpg"/>
          <p:cNvPicPr>
            <a:picLocks noChangeAspect="1"/>
          </p:cNvPicPr>
          <p:nvPr/>
        </p:nvPicPr>
        <p:blipFill>
          <a:blip r:embed="rId2"/>
          <a:stretch>
            <a:fillRect/>
          </a:stretch>
        </p:blipFill>
        <p:spPr>
          <a:xfrm>
            <a:off x="0" y="0"/>
            <a:ext cx="9144000" cy="6858000"/>
          </a:xfrm>
          <a:prstGeom prst="rect">
            <a:avLst/>
          </a:prstGeom>
        </p:spPr>
      </p:pic>
      <p:sp>
        <p:nvSpPr>
          <p:cNvPr id="3" name="Прямоугольник 2"/>
          <p:cNvSpPr/>
          <p:nvPr/>
        </p:nvSpPr>
        <p:spPr>
          <a:xfrm>
            <a:off x="1142976" y="642918"/>
            <a:ext cx="7264681" cy="584775"/>
          </a:xfrm>
          <a:prstGeom prst="rect">
            <a:avLst/>
          </a:prstGeom>
        </p:spPr>
        <p:txBody>
          <a:bodyPr wrap="none">
            <a:spAutoFit/>
          </a:bodyPr>
          <a:lstStyle/>
          <a:p>
            <a:pPr algn="ctr"/>
            <a:r>
              <a:rPr lang="ru-RU" sz="3200" b="1" dirty="0" smtClean="0">
                <a:latin typeface="Times New Roman" pitchFamily="18" charset="0"/>
                <a:cs typeface="Times New Roman" pitchFamily="18" charset="0"/>
              </a:rPr>
              <a:t>Физиологическая готовность к школе</a:t>
            </a:r>
            <a:endParaRPr lang="ru-RU" sz="3200" dirty="0">
              <a:latin typeface="Times New Roman" pitchFamily="18" charset="0"/>
              <a:cs typeface="Times New Roman" pitchFamily="18" charset="0"/>
            </a:endParaRPr>
          </a:p>
        </p:txBody>
      </p:sp>
      <p:sp>
        <p:nvSpPr>
          <p:cNvPr id="4" name="Прямоугольник 3"/>
          <p:cNvSpPr/>
          <p:nvPr/>
        </p:nvSpPr>
        <p:spPr>
          <a:xfrm>
            <a:off x="571472" y="1357298"/>
            <a:ext cx="5715040" cy="4524315"/>
          </a:xfrm>
          <a:prstGeom prst="rect">
            <a:avLst/>
          </a:prstGeom>
        </p:spPr>
        <p:txBody>
          <a:bodyPr wrap="square">
            <a:spAutoFit/>
          </a:bodyPr>
          <a:lstStyle/>
          <a:p>
            <a:r>
              <a:rPr lang="ru-RU" sz="2400" dirty="0" smtClean="0">
                <a:latin typeface="Times New Roman" pitchFamily="18" charset="0"/>
                <a:cs typeface="Times New Roman" pitchFamily="18" charset="0"/>
              </a:rPr>
              <a:t>определяется уровнем развития основных функциональных систем организма ребенка и состоянием его здоровья. Оценку физиологической готовности детей к систематическому школьному обучению проводят медики по определенным критериям. Часто болеющие, физически ослабленные учащиеся даже при наличии высокого уровня развития умственных способностей, как правило, испытывают трудности в обучении.</a:t>
            </a:r>
            <a:endParaRPr lang="ru-RU" sz="2400" dirty="0">
              <a:latin typeface="Times New Roman" pitchFamily="18" charset="0"/>
              <a:cs typeface="Times New Roman" pitchFamily="18" charset="0"/>
            </a:endParaRPr>
          </a:p>
        </p:txBody>
      </p:sp>
      <p:pic>
        <p:nvPicPr>
          <p:cNvPr id="5" name="Рисунок 4" descr="i.jpg"/>
          <p:cNvPicPr>
            <a:picLocks noChangeAspect="1"/>
          </p:cNvPicPr>
          <p:nvPr/>
        </p:nvPicPr>
        <p:blipFill>
          <a:blip r:embed="rId3"/>
          <a:stretch>
            <a:fillRect/>
          </a:stretch>
        </p:blipFill>
        <p:spPr>
          <a:xfrm>
            <a:off x="6072198" y="1785926"/>
            <a:ext cx="2500330" cy="2357454"/>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56031409.jpg"/>
          <p:cNvPicPr>
            <a:picLocks noGrp="1" noChangeAspect="1"/>
          </p:cNvPicPr>
          <p:nvPr>
            <p:ph idx="1"/>
          </p:nvPr>
        </p:nvPicPr>
        <p:blipFill>
          <a:blip r:embed="rId2"/>
          <a:stretch>
            <a:fillRect/>
          </a:stretch>
        </p:blipFill>
        <p:spPr>
          <a:xfrm>
            <a:off x="0" y="0"/>
            <a:ext cx="9143999" cy="6858000"/>
          </a:xfrm>
        </p:spPr>
      </p:pic>
      <p:sp>
        <p:nvSpPr>
          <p:cNvPr id="5" name="Прямоугольник 4"/>
          <p:cNvSpPr/>
          <p:nvPr/>
        </p:nvSpPr>
        <p:spPr>
          <a:xfrm>
            <a:off x="1214414" y="428604"/>
            <a:ext cx="6355971" cy="584775"/>
          </a:xfrm>
          <a:prstGeom prst="rect">
            <a:avLst/>
          </a:prstGeom>
        </p:spPr>
        <p:txBody>
          <a:bodyPr wrap="none">
            <a:spAutoFit/>
          </a:bodyPr>
          <a:lstStyle/>
          <a:p>
            <a:pPr algn="ctr"/>
            <a:r>
              <a:rPr lang="ru-RU" sz="3200" b="1" dirty="0" smtClean="0">
                <a:latin typeface="Times New Roman" pitchFamily="18" charset="0"/>
                <a:cs typeface="Times New Roman" pitchFamily="18" charset="0"/>
              </a:rPr>
              <a:t>Личностная готовность к школе:</a:t>
            </a:r>
            <a:endParaRPr lang="ru-RU" sz="3200" b="1" dirty="0">
              <a:latin typeface="Times New Roman" pitchFamily="18" charset="0"/>
              <a:cs typeface="Times New Roman" pitchFamily="18" charset="0"/>
            </a:endParaRPr>
          </a:p>
        </p:txBody>
      </p:sp>
      <p:sp>
        <p:nvSpPr>
          <p:cNvPr id="6" name="Прямоугольник 5"/>
          <p:cNvSpPr/>
          <p:nvPr/>
        </p:nvSpPr>
        <p:spPr>
          <a:xfrm>
            <a:off x="500034" y="1071546"/>
            <a:ext cx="8215370" cy="2308324"/>
          </a:xfrm>
          <a:prstGeom prst="rect">
            <a:avLst/>
          </a:prstGeom>
        </p:spPr>
        <p:txBody>
          <a:bodyPr wrap="square">
            <a:spAutoFit/>
          </a:bodyPr>
          <a:lstStyle/>
          <a:p>
            <a:r>
              <a:rPr lang="ru-RU" sz="2400" dirty="0" smtClean="0">
                <a:latin typeface="Times New Roman" pitchFamily="18" charset="0"/>
                <a:cs typeface="Times New Roman" pitchFamily="18" charset="0"/>
              </a:rPr>
              <a:t>представляет собой готовность ребенка к новым формам общения, новому отношению к окружающему миру и самому себе, обусловленным ситуацией школьного обучения. Личностная готовность включает формирование у ребенка готовности к принятию новой социальной позиции - положение школьника, имеющего круг прав и обязанностей</a:t>
            </a:r>
            <a:r>
              <a:rPr lang="ru-RU" sz="2400" dirty="0" smtClean="0"/>
              <a:t>.</a:t>
            </a:r>
            <a:endParaRPr lang="ru-RU" sz="2400" dirty="0" smtClean="0">
              <a:latin typeface="Times New Roman" pitchFamily="18" charset="0"/>
              <a:cs typeface="Times New Roman" pitchFamily="18" charset="0"/>
            </a:endParaRPr>
          </a:p>
        </p:txBody>
      </p:sp>
      <p:sp>
        <p:nvSpPr>
          <p:cNvPr id="8" name="Прямоугольник 7"/>
          <p:cNvSpPr/>
          <p:nvPr/>
        </p:nvSpPr>
        <p:spPr>
          <a:xfrm>
            <a:off x="1357290" y="3357562"/>
            <a:ext cx="5451877" cy="584775"/>
          </a:xfrm>
          <a:prstGeom prst="rect">
            <a:avLst/>
          </a:prstGeom>
        </p:spPr>
        <p:txBody>
          <a:bodyPr wrap="none">
            <a:spAutoFit/>
          </a:bodyPr>
          <a:lstStyle/>
          <a:p>
            <a:pPr algn="ctr"/>
            <a:r>
              <a:rPr lang="ru-RU" sz="3200" b="1" dirty="0" smtClean="0">
                <a:latin typeface="Times New Roman" pitchFamily="18" charset="0"/>
                <a:cs typeface="Times New Roman" pitchFamily="18" charset="0"/>
              </a:rPr>
              <a:t>Мотивационная готовность.</a:t>
            </a:r>
            <a:endParaRPr lang="ru-RU" sz="3200" dirty="0">
              <a:latin typeface="Times New Roman" pitchFamily="18" charset="0"/>
              <a:cs typeface="Times New Roman" pitchFamily="18" charset="0"/>
            </a:endParaRPr>
          </a:p>
        </p:txBody>
      </p:sp>
      <p:sp>
        <p:nvSpPr>
          <p:cNvPr id="9" name="Прямоугольник 8"/>
          <p:cNvSpPr/>
          <p:nvPr/>
        </p:nvSpPr>
        <p:spPr>
          <a:xfrm>
            <a:off x="357158" y="3929066"/>
            <a:ext cx="8286808" cy="2308324"/>
          </a:xfrm>
          <a:prstGeom prst="rect">
            <a:avLst/>
          </a:prstGeom>
        </p:spPr>
        <p:txBody>
          <a:bodyPr wrap="square">
            <a:spAutoFit/>
          </a:bodyPr>
          <a:lstStyle/>
          <a:p>
            <a:r>
              <a:rPr lang="ru-RU" sz="2400" dirty="0" smtClean="0">
                <a:latin typeface="Times New Roman" pitchFamily="18" charset="0"/>
                <a:cs typeface="Times New Roman" pitchFamily="18" charset="0"/>
              </a:rPr>
              <a:t>Готовым к школьному обучению является ребенок, которого школа привлекает не внешней стороной (атрибуты школьной жизни - портфель, учебники, тетради), а возможность получать новые знания, что предполагает развитие познавательных интересов. Таким образом, ребенок должен обладать развитой учебной мотивацией.</a:t>
            </a:r>
            <a:endParaRPr lang="ru-RU" sz="2400" dirty="0">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56031409.jpg"/>
          <p:cNvPicPr>
            <a:picLocks noChangeAspect="1"/>
          </p:cNvPicPr>
          <p:nvPr/>
        </p:nvPicPr>
        <p:blipFill>
          <a:blip r:embed="rId2"/>
          <a:stretch>
            <a:fillRect/>
          </a:stretch>
        </p:blipFill>
        <p:spPr>
          <a:xfrm>
            <a:off x="0" y="0"/>
            <a:ext cx="9144000" cy="6858000"/>
          </a:xfrm>
          <a:prstGeom prst="rect">
            <a:avLst/>
          </a:prstGeom>
        </p:spPr>
      </p:pic>
      <p:sp>
        <p:nvSpPr>
          <p:cNvPr id="6" name="Прямоугольник 5"/>
          <p:cNvSpPr/>
          <p:nvPr/>
        </p:nvSpPr>
        <p:spPr>
          <a:xfrm>
            <a:off x="2071670" y="642918"/>
            <a:ext cx="5417573" cy="584775"/>
          </a:xfrm>
          <a:prstGeom prst="rect">
            <a:avLst/>
          </a:prstGeom>
        </p:spPr>
        <p:txBody>
          <a:bodyPr wrap="none">
            <a:spAutoFit/>
          </a:bodyPr>
          <a:lstStyle/>
          <a:p>
            <a:pPr algn="ctr"/>
            <a:r>
              <a:rPr lang="ru-RU" sz="3200" b="1" dirty="0" smtClean="0">
                <a:latin typeface="Times New Roman" pitchFamily="18" charset="0"/>
                <a:cs typeface="Times New Roman" pitchFamily="18" charset="0"/>
              </a:rPr>
              <a:t>Эмоциональная готовность</a:t>
            </a:r>
            <a:r>
              <a:rPr lang="ru-RU" sz="3200" dirty="0" smtClean="0">
                <a:latin typeface="Times New Roman" pitchFamily="18" charset="0"/>
                <a:cs typeface="Times New Roman" pitchFamily="18" charset="0"/>
              </a:rPr>
              <a:t>.</a:t>
            </a:r>
            <a:endParaRPr lang="ru-RU" sz="3200" dirty="0">
              <a:latin typeface="Times New Roman" pitchFamily="18" charset="0"/>
              <a:cs typeface="Times New Roman" pitchFamily="18" charset="0"/>
            </a:endParaRPr>
          </a:p>
        </p:txBody>
      </p:sp>
      <p:sp>
        <p:nvSpPr>
          <p:cNvPr id="7" name="Прямоугольник 6"/>
          <p:cNvSpPr/>
          <p:nvPr/>
        </p:nvSpPr>
        <p:spPr>
          <a:xfrm>
            <a:off x="714348" y="1357298"/>
            <a:ext cx="8215370" cy="1200329"/>
          </a:xfrm>
          <a:prstGeom prst="rect">
            <a:avLst/>
          </a:prstGeom>
        </p:spPr>
        <p:txBody>
          <a:bodyPr wrap="square">
            <a:spAutoFit/>
          </a:bodyPr>
          <a:lstStyle/>
          <a:p>
            <a:r>
              <a:rPr lang="ru-RU" sz="2400" dirty="0" smtClean="0">
                <a:latin typeface="Times New Roman" pitchFamily="18" charset="0"/>
                <a:cs typeface="Times New Roman" pitchFamily="18" charset="0"/>
              </a:rPr>
              <a:t>К началу школьного обучения у ребенка должна быть достигнута сравнительно хорошая эмоциональная устойчивость.</a:t>
            </a:r>
            <a:endParaRPr lang="ru-RU" sz="2400" dirty="0">
              <a:latin typeface="Times New Roman" pitchFamily="18" charset="0"/>
              <a:cs typeface="Times New Roman" pitchFamily="18" charset="0"/>
            </a:endParaRPr>
          </a:p>
        </p:txBody>
      </p:sp>
      <p:sp>
        <p:nvSpPr>
          <p:cNvPr id="8" name="Прямоугольник 7"/>
          <p:cNvSpPr/>
          <p:nvPr/>
        </p:nvSpPr>
        <p:spPr>
          <a:xfrm>
            <a:off x="857224" y="2571744"/>
            <a:ext cx="7358114" cy="1077218"/>
          </a:xfrm>
          <a:prstGeom prst="rect">
            <a:avLst/>
          </a:prstGeom>
        </p:spPr>
        <p:txBody>
          <a:bodyPr wrap="square">
            <a:spAutoFit/>
          </a:bodyPr>
          <a:lstStyle/>
          <a:p>
            <a:pPr algn="ctr"/>
            <a:r>
              <a:rPr lang="ru-RU" sz="3200" b="1" dirty="0" smtClean="0">
                <a:latin typeface="Times New Roman" pitchFamily="18" charset="0"/>
                <a:cs typeface="Times New Roman" pitchFamily="18" charset="0"/>
              </a:rPr>
              <a:t>Интеллектуальная готовность ребенка к школе.</a:t>
            </a:r>
            <a:endParaRPr lang="ru-RU" sz="3200" dirty="0">
              <a:latin typeface="Times New Roman" pitchFamily="18" charset="0"/>
              <a:cs typeface="Times New Roman" pitchFamily="18" charset="0"/>
            </a:endParaRPr>
          </a:p>
        </p:txBody>
      </p:sp>
      <p:sp>
        <p:nvSpPr>
          <p:cNvPr id="9" name="Прямоугольник 8"/>
          <p:cNvSpPr/>
          <p:nvPr/>
        </p:nvSpPr>
        <p:spPr>
          <a:xfrm>
            <a:off x="642910" y="3786190"/>
            <a:ext cx="7572428" cy="2308324"/>
          </a:xfrm>
          <a:prstGeom prst="rect">
            <a:avLst/>
          </a:prstGeom>
        </p:spPr>
        <p:txBody>
          <a:bodyPr wrap="square">
            <a:spAutoFit/>
          </a:bodyPr>
          <a:lstStyle/>
          <a:p>
            <a:r>
              <a:rPr lang="ru-RU" sz="2400" dirty="0" smtClean="0">
                <a:latin typeface="Times New Roman" pitchFamily="18" charset="0"/>
                <a:cs typeface="Times New Roman" pitchFamily="18" charset="0"/>
              </a:rPr>
              <a:t>Данный компонент готовности предполагает наличие у ребенка кругозора, запаса конкретных знаний. Ребенок должен владеть планомерным и расчлененным восприятием, обобщенными формами мышления и основными логическими операциями, смысловым запоминанием.</a:t>
            </a:r>
            <a:endParaRPr lang="ru-RU" sz="2400" dirty="0">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56031409.jpg"/>
          <p:cNvPicPr>
            <a:picLocks noChangeAspect="1"/>
          </p:cNvPicPr>
          <p:nvPr/>
        </p:nvPicPr>
        <p:blipFill>
          <a:blip r:embed="rId2"/>
          <a:stretch>
            <a:fillRect/>
          </a:stretch>
        </p:blipFill>
        <p:spPr>
          <a:xfrm>
            <a:off x="0" y="0"/>
            <a:ext cx="9144000" cy="6858000"/>
          </a:xfrm>
          <a:prstGeom prst="rect">
            <a:avLst/>
          </a:prstGeom>
        </p:spPr>
      </p:pic>
      <p:sp>
        <p:nvSpPr>
          <p:cNvPr id="3" name="Прямоугольник 2"/>
          <p:cNvSpPr/>
          <p:nvPr/>
        </p:nvSpPr>
        <p:spPr>
          <a:xfrm>
            <a:off x="928662" y="571480"/>
            <a:ext cx="7572428" cy="1077218"/>
          </a:xfrm>
          <a:prstGeom prst="rect">
            <a:avLst/>
          </a:prstGeom>
        </p:spPr>
        <p:txBody>
          <a:bodyPr wrap="square">
            <a:spAutoFit/>
          </a:bodyPr>
          <a:lstStyle/>
          <a:p>
            <a:pPr algn="ctr"/>
            <a:r>
              <a:rPr lang="ru-RU" sz="3200" b="1" dirty="0" smtClean="0">
                <a:latin typeface="Times New Roman" pitchFamily="18" charset="0"/>
                <a:cs typeface="Times New Roman" pitchFamily="18" charset="0"/>
              </a:rPr>
              <a:t>Социально-психологическая готовность к школе:</a:t>
            </a:r>
            <a:endParaRPr lang="ru-RU" sz="3200" b="1" dirty="0">
              <a:latin typeface="Times New Roman" pitchFamily="18" charset="0"/>
              <a:cs typeface="Times New Roman" pitchFamily="18" charset="0"/>
            </a:endParaRPr>
          </a:p>
        </p:txBody>
      </p:sp>
      <p:sp>
        <p:nvSpPr>
          <p:cNvPr id="4" name="Прямоугольник 3"/>
          <p:cNvSpPr/>
          <p:nvPr/>
        </p:nvSpPr>
        <p:spPr>
          <a:xfrm>
            <a:off x="642910" y="1785926"/>
            <a:ext cx="7572428" cy="2677656"/>
          </a:xfrm>
          <a:prstGeom prst="rect">
            <a:avLst/>
          </a:prstGeom>
        </p:spPr>
        <p:txBody>
          <a:bodyPr wrap="square">
            <a:spAutoFit/>
          </a:bodyPr>
          <a:lstStyle/>
          <a:p>
            <a:pPr>
              <a:buFontTx/>
              <a:buChar char="-"/>
            </a:pPr>
            <a:r>
              <a:rPr lang="ru-RU" sz="2400" dirty="0" smtClean="0">
                <a:latin typeface="Times New Roman" pitchFamily="18" charset="0"/>
                <a:cs typeface="Times New Roman" pitchFamily="18" charset="0"/>
              </a:rPr>
              <a:t>Установление дружеских отношений со сверстниками, готовность к коллективным формам деятельности, умение разрешать конфликты мирным путем </a:t>
            </a:r>
          </a:p>
          <a:p>
            <a:r>
              <a:rPr lang="ru-RU" sz="2400" dirty="0" smtClean="0">
                <a:latin typeface="Times New Roman" pitchFamily="18" charset="0"/>
                <a:cs typeface="Times New Roman" pitchFamily="18" charset="0"/>
              </a:rPr>
              <a:t>- Установление адекватных ролевых отношений с педагогами на уроках и вне уроков </a:t>
            </a:r>
          </a:p>
          <a:p>
            <a:r>
              <a:rPr lang="ru-RU" sz="2400" dirty="0" smtClean="0">
                <a:latin typeface="Times New Roman" pitchFamily="18" charset="0"/>
                <a:cs typeface="Times New Roman" pitchFamily="18" charset="0"/>
              </a:rPr>
              <a:t>- Принятие и выполнение школьных и общепринятых норм поведения и общения </a:t>
            </a:r>
            <a:endParaRPr lang="ru-RU" sz="2400"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996</TotalTime>
  <Words>955</Words>
  <Application>Microsoft Office PowerPoint</Application>
  <PresentationFormat>Экран (4:3)</PresentationFormat>
  <Paragraphs>59</Paragraphs>
  <Slides>16</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Тема Office</vt:lpstr>
      <vt:lpstr>Психологическая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Психологическая готовность ребенка к школе, проблемы адаптации</dc:title>
  <dc:creator>Альбина Швецова</dc:creator>
  <cp:lastModifiedBy>Альбина Швецова</cp:lastModifiedBy>
  <cp:revision>39</cp:revision>
  <dcterms:modified xsi:type="dcterms:W3CDTF">2020-09-18T17:00:42Z</dcterms:modified>
</cp:coreProperties>
</file>