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5" d="100"/>
          <a:sy n="125" d="100"/>
        </p:scale>
        <p:origin x="-696" y="-78"/>
      </p:cViewPr>
      <p:guideLst>
        <p:guide orient="horz" pos="2880"/>
        <p:guide pos="2160"/>
      </p:guideLst>
    </p:cSldViewPr>
  </p:slideViewPr>
  <p:notesTextViewPr>
    <p:cViewPr>
      <p:scale>
        <a:sx n="50" d="100"/>
        <a:sy n="5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7DC780-DBE4-436C-81EE-58E6CD2FFF16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945024-9B2F-4C40-AB7C-F704450154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945024-9B2F-4C40-AB7C-F704450154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8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13" Type="http://schemas.openxmlformats.org/officeDocument/2006/relationships/image" Target="../media/image11.jpeg"/><Relationship Id="rId18" Type="http://schemas.openxmlformats.org/officeDocument/2006/relationships/image" Target="../media/image16.jpeg"/><Relationship Id="rId26" Type="http://schemas.openxmlformats.org/officeDocument/2006/relationships/image" Target="../media/image24.jpeg"/><Relationship Id="rId3" Type="http://schemas.openxmlformats.org/officeDocument/2006/relationships/image" Target="../media/image1.jpeg"/><Relationship Id="rId21" Type="http://schemas.openxmlformats.org/officeDocument/2006/relationships/image" Target="../media/image19.jpeg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17" Type="http://schemas.openxmlformats.org/officeDocument/2006/relationships/image" Target="../media/image15.jpeg"/><Relationship Id="rId25" Type="http://schemas.openxmlformats.org/officeDocument/2006/relationships/image" Target="../media/image23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jpeg"/><Relationship Id="rId20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24" Type="http://schemas.openxmlformats.org/officeDocument/2006/relationships/image" Target="../media/image22.jpeg"/><Relationship Id="rId5" Type="http://schemas.openxmlformats.org/officeDocument/2006/relationships/image" Target="../media/image3.jpeg"/><Relationship Id="rId15" Type="http://schemas.openxmlformats.org/officeDocument/2006/relationships/image" Target="../media/image13.jpeg"/><Relationship Id="rId23" Type="http://schemas.openxmlformats.org/officeDocument/2006/relationships/image" Target="../media/image21.jpeg"/><Relationship Id="rId28" Type="http://schemas.openxmlformats.org/officeDocument/2006/relationships/image" Target="../media/image26.jpeg"/><Relationship Id="rId10" Type="http://schemas.openxmlformats.org/officeDocument/2006/relationships/image" Target="../media/image8.jpeg"/><Relationship Id="rId19" Type="http://schemas.openxmlformats.org/officeDocument/2006/relationships/image" Target="../media/image17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Relationship Id="rId14" Type="http://schemas.openxmlformats.org/officeDocument/2006/relationships/image" Target="../media/image12.png"/><Relationship Id="rId22" Type="http://schemas.openxmlformats.org/officeDocument/2006/relationships/image" Target="../media/image20.jpeg"/><Relationship Id="rId27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Скругленный прямоугольник 47"/>
          <p:cNvSpPr/>
          <p:nvPr/>
        </p:nvSpPr>
        <p:spPr>
          <a:xfrm>
            <a:off x="2276872" y="4932040"/>
            <a:ext cx="2016224" cy="4104456"/>
          </a:xfrm>
          <a:prstGeom prst="roundRect">
            <a:avLst/>
          </a:prstGeom>
          <a:solidFill>
            <a:schemeClr val="tx2">
              <a:lumMod val="40000"/>
              <a:lumOff val="6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800" dirty="0">
              <a:solidFill>
                <a:schemeClr val="tx1"/>
              </a:solidFill>
            </a:endParaRP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116632" y="155509"/>
            <a:ext cx="6624736" cy="888099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188640" y="1115616"/>
            <a:ext cx="6552728" cy="3528392"/>
          </a:xfrm>
          <a:prstGeom prst="roundRect">
            <a:avLst/>
          </a:prstGeom>
          <a:solidFill>
            <a:schemeClr val="tx2">
              <a:lumMod val="40000"/>
              <a:lumOff val="6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1412776" y="179512"/>
          <a:ext cx="3816424" cy="243840"/>
        </p:xfrm>
        <a:graphic>
          <a:graphicData uri="http://schemas.openxmlformats.org/drawingml/2006/table">
            <a:tbl>
              <a:tblPr/>
              <a:tblGrid>
                <a:gridCol w="3816424"/>
              </a:tblGrid>
              <a:tr h="243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i="1" dirty="0">
                          <a:latin typeface="Times New Roman"/>
                          <a:ea typeface="Times New Roman"/>
                        </a:rPr>
                        <a:t>Государственное </a:t>
                      </a:r>
                      <a:r>
                        <a:rPr lang="ru-RU" sz="800" i="1" dirty="0" smtClean="0">
                          <a:latin typeface="Times New Roman"/>
                          <a:ea typeface="Times New Roman"/>
                        </a:rPr>
                        <a:t>бюджетное общеобразовательное </a:t>
                      </a:r>
                      <a:r>
                        <a:rPr lang="ru-RU" sz="800" i="1" dirty="0">
                          <a:latin typeface="Times New Roman"/>
                          <a:ea typeface="Times New Roman"/>
                        </a:rPr>
                        <a:t>учреждение </a:t>
                      </a:r>
                      <a:r>
                        <a:rPr lang="ru-RU" sz="800" b="1" i="1" dirty="0" smtClean="0">
                          <a:latin typeface="Times New Roman"/>
                          <a:ea typeface="Times New Roman"/>
                        </a:rPr>
                        <a:t>школа </a:t>
                      </a:r>
                      <a:r>
                        <a:rPr lang="ru-RU" sz="800" b="1" i="1" dirty="0">
                          <a:latin typeface="Times New Roman"/>
                          <a:ea typeface="Times New Roman"/>
                        </a:rPr>
                        <a:t>№ 432 </a:t>
                      </a:r>
                      <a:endParaRPr lang="ru-RU" sz="8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i="1" dirty="0" err="1" smtClean="0">
                          <a:latin typeface="Times New Roman"/>
                          <a:ea typeface="Times New Roman"/>
                        </a:rPr>
                        <a:t>Колпинского</a:t>
                      </a:r>
                      <a:r>
                        <a:rPr lang="ru-RU" sz="800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800" i="1" dirty="0">
                          <a:latin typeface="Times New Roman"/>
                          <a:ea typeface="Times New Roman"/>
                        </a:rPr>
                        <a:t>района Санкт-Петербурга</a:t>
                      </a: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pSp>
        <p:nvGrpSpPr>
          <p:cNvPr id="43" name="Группа 42"/>
          <p:cNvGrpSpPr/>
          <p:nvPr/>
        </p:nvGrpSpPr>
        <p:grpSpPr>
          <a:xfrm>
            <a:off x="260648" y="251520"/>
            <a:ext cx="1008112" cy="648072"/>
            <a:chOff x="5301208" y="251520"/>
            <a:chExt cx="1296144" cy="974432"/>
          </a:xfrm>
        </p:grpSpPr>
        <p:pic>
          <p:nvPicPr>
            <p:cNvPr id="6" name="Picture 5" descr="E:\Психология\психология 432\психология 432\школа фото\P1040096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301208" y="251520"/>
              <a:ext cx="1296144" cy="974432"/>
            </a:xfrm>
            <a:prstGeom prst="rect">
              <a:avLst/>
            </a:prstGeom>
            <a:noFill/>
            <a:ln w="34925">
              <a:solidFill>
                <a:schemeClr val="tx2">
                  <a:lumMod val="60000"/>
                  <a:lumOff val="40000"/>
                </a:schemeClr>
              </a:solidFill>
              <a:miter lim="800000"/>
              <a:headEnd/>
              <a:tailEnd/>
            </a:ln>
          </p:spPr>
        </p:pic>
        <p:pic>
          <p:nvPicPr>
            <p:cNvPr id="12" name="Picture 4" descr="P1040073"/>
            <p:cNvPicPr>
              <a:picLocks noChangeAspect="1" noChangeArrowheads="1"/>
            </p:cNvPicPr>
            <p:nvPr/>
          </p:nvPicPr>
          <p:blipFill>
            <a:blip r:embed="rId4" cstate="print"/>
            <a:srcRect l="16667" t="1389" r="11458" b="5556"/>
            <a:stretch>
              <a:fillRect/>
            </a:stretch>
          </p:blipFill>
          <p:spPr bwMode="auto">
            <a:xfrm>
              <a:off x="5373216" y="323528"/>
              <a:ext cx="288032" cy="279775"/>
            </a:xfrm>
            <a:prstGeom prst="rect">
              <a:avLst/>
            </a:prstGeom>
            <a:noFill/>
            <a:ln w="31750">
              <a:solidFill>
                <a:schemeClr val="bg1"/>
              </a:solidFill>
              <a:miter lim="800000"/>
              <a:headEnd/>
              <a:tailEnd/>
            </a:ln>
          </p:spPr>
        </p:pic>
      </p:grpSp>
      <p:sp>
        <p:nvSpPr>
          <p:cNvPr id="14" name="TextBox 13"/>
          <p:cNvSpPr txBox="1"/>
          <p:nvPr/>
        </p:nvSpPr>
        <p:spPr>
          <a:xfrm>
            <a:off x="1340768" y="539552"/>
            <a:ext cx="316835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Спортивно-массовая работа  с обучающимися </a:t>
            </a:r>
          </a:p>
          <a:p>
            <a:pPr algn="ctr"/>
            <a:r>
              <a:rPr lang="ru-RU" sz="1100" b="1" dirty="0" smtClean="0"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</a:t>
            </a:r>
            <a:endParaRPr lang="ru-RU" sz="11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42646" y="1403649"/>
            <a:ext cx="3168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endParaRPr lang="ru-RU" sz="10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5" name="Скругленный прямоугольник 44"/>
          <p:cNvSpPr/>
          <p:nvPr/>
        </p:nvSpPr>
        <p:spPr>
          <a:xfrm>
            <a:off x="188641" y="4932040"/>
            <a:ext cx="1944216" cy="4104456"/>
          </a:xfrm>
          <a:prstGeom prst="roundRect">
            <a:avLst/>
          </a:prstGeom>
          <a:solidFill>
            <a:schemeClr val="tx2">
              <a:lumMod val="40000"/>
              <a:lumOff val="6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800" dirty="0"/>
          </a:p>
        </p:txBody>
      </p:sp>
      <p:sp>
        <p:nvSpPr>
          <p:cNvPr id="34" name="TextBox 33"/>
          <p:cNvSpPr txBox="1"/>
          <p:nvPr/>
        </p:nvSpPr>
        <p:spPr>
          <a:xfrm>
            <a:off x="4437112" y="539552"/>
            <a:ext cx="216023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" dirty="0" smtClean="0">
                <a:latin typeface="Times New Roman" pitchFamily="18" charset="0"/>
                <a:cs typeface="Times New Roman" pitchFamily="18" charset="0"/>
              </a:rPr>
              <a:t>Александрова Е.А., директор школы</a:t>
            </a:r>
          </a:p>
          <a:p>
            <a:r>
              <a:rPr lang="ru-RU" sz="600" dirty="0" smtClean="0">
                <a:latin typeface="Times New Roman" pitchFamily="18" charset="0"/>
                <a:cs typeface="Times New Roman" pitchFamily="18" charset="0"/>
              </a:rPr>
              <a:t>Мухина З.А., зам. директора по УВР, учитель-логопед</a:t>
            </a:r>
          </a:p>
          <a:p>
            <a:r>
              <a:rPr lang="ru-RU" sz="600" dirty="0" err="1" smtClean="0">
                <a:latin typeface="Times New Roman" pitchFamily="18" charset="0"/>
                <a:cs typeface="Times New Roman" pitchFamily="18" charset="0"/>
              </a:rPr>
              <a:t>Бойкова</a:t>
            </a:r>
            <a:r>
              <a:rPr lang="ru-RU" sz="600" dirty="0" smtClean="0">
                <a:latin typeface="Times New Roman" pitchFamily="18" charset="0"/>
                <a:cs typeface="Times New Roman" pitchFamily="18" charset="0"/>
              </a:rPr>
              <a:t> О.В.,  зам. директора по ВР, учитель-логопед</a:t>
            </a:r>
          </a:p>
          <a:p>
            <a:r>
              <a:rPr lang="ru-RU" sz="600" dirty="0" err="1" smtClean="0">
                <a:latin typeface="Times New Roman" pitchFamily="18" charset="0"/>
                <a:cs typeface="Times New Roman" pitchFamily="18" charset="0"/>
              </a:rPr>
              <a:t>Даморатская</a:t>
            </a:r>
            <a:r>
              <a:rPr lang="ru-RU" sz="600" dirty="0" smtClean="0">
                <a:latin typeface="Times New Roman" pitchFamily="18" charset="0"/>
                <a:cs typeface="Times New Roman" pitchFamily="18" charset="0"/>
              </a:rPr>
              <a:t> И.А., зам. директора по УВР, педагог-психолог</a:t>
            </a:r>
          </a:p>
          <a:p>
            <a:r>
              <a:rPr lang="ru-RU" sz="600" dirty="0" smtClean="0">
                <a:latin typeface="Times New Roman" pitchFamily="18" charset="0"/>
                <a:cs typeface="Times New Roman" pitchFamily="18" charset="0"/>
              </a:rPr>
              <a:t>Зайцева Н.Б., зам. директора по ВР, учитель музыки</a:t>
            </a:r>
          </a:p>
        </p:txBody>
      </p:sp>
      <p:graphicFrame>
        <p:nvGraphicFramePr>
          <p:cNvPr id="23" name="Содержимое 7"/>
          <p:cNvGraphicFramePr>
            <a:graphicFrameLocks noGrp="1"/>
          </p:cNvGraphicFramePr>
          <p:nvPr>
            <p:ph idx="1"/>
          </p:nvPr>
        </p:nvGraphicFramePr>
        <p:xfrm>
          <a:off x="1988840" y="1187624"/>
          <a:ext cx="2880320" cy="3352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944216"/>
              </a:tblGrid>
              <a:tr h="388484">
                <a:tc gridSpan="2">
                  <a:txBody>
                    <a:bodyPr/>
                    <a:lstStyle/>
                    <a:p>
                      <a:pPr algn="ctr"/>
                      <a:r>
                        <a:rPr lang="ru-RU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Спортивно-оздоровительные мероприятия ГБОУ</a:t>
                      </a:r>
                      <a:r>
                        <a:rPr lang="ru-RU" sz="1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школы №432</a:t>
                      </a: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 hMerge="1"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691636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Урочная деятельность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роки физической культуры (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 рабочие программы по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учебному предмету включен модуль «Плавание»); </a:t>
                      </a:r>
                      <a:r>
                        <a:rPr lang="ru-RU" sz="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физминутки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на уроках, подвижные перемены, «Час здоровья» в ГПД</a:t>
                      </a:r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536180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Внеурочная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деятельность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Реализуются программы внеурочной деятельности спортивно-оздоровительной направленности: «ЛФК», «Олимпиец», «Ритмика»</a:t>
                      </a:r>
                    </a:p>
                  </a:txBody>
                  <a:tcPr marL="68580" marR="68580" marT="60960" marB="60960"/>
                </a:tc>
              </a:tr>
              <a:tr h="502644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Внеклассные мероприятия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Спортивные праздники,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дни здоровья, тематические классные часы,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декада здорового образа жизни, участие в конкурсах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по ЗОЖ</a:t>
                      </a:r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  <a:tr h="898408">
                <a:tc>
                  <a:txBody>
                    <a:bodyPr/>
                    <a:lstStyle/>
                    <a:p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Физкультурно-спортивное направление в дополнительном образовании</a:t>
                      </a:r>
                      <a:endParaRPr lang="ru-RU" sz="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800" dirty="0" smtClean="0">
                          <a:latin typeface="Times New Roman" pitchFamily="18" charset="0"/>
                          <a:cs typeface="Times New Roman" pitchFamily="18" charset="0"/>
                        </a:rPr>
                        <a:t>Реализуются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дополнительные общеобразовательные </a:t>
                      </a:r>
                      <a:r>
                        <a:rPr lang="ru-RU" sz="8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общеразвивающие</a:t>
                      </a:r>
                      <a:r>
                        <a:rPr lang="ru-RU" sz="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программы: «Легкая атлетика», «Общефизическая подготовка», «Настольный теннис», «Пластичность. Грация. Красота (художественная гимнастика)», «Плавничок» (плавание)</a:t>
                      </a:r>
                      <a:endParaRPr lang="ru-RU" sz="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60960" marB="60960"/>
                </a:tc>
              </a:tr>
            </a:tbl>
          </a:graphicData>
        </a:graphic>
      </p:graphicFrame>
      <p:pic>
        <p:nvPicPr>
          <p:cNvPr id="25" name="Рисунок 24" descr="DSC00755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6672" y="1187624"/>
            <a:ext cx="1344149" cy="10081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" name="Рисунок 25" descr="DSC0069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013176" y="1187624"/>
            <a:ext cx="1388773" cy="10415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" name="Рисунок 30" descr="настольный теннис КО.jpg"/>
          <p:cNvPicPr>
            <a:picLocks noChangeAspect="1"/>
          </p:cNvPicPr>
          <p:nvPr/>
        </p:nvPicPr>
        <p:blipFill>
          <a:blip r:embed="rId7" cstate="print"/>
          <a:srcRect t="15661" r="18182" b="17862"/>
          <a:stretch>
            <a:fillRect/>
          </a:stretch>
        </p:blipFill>
        <p:spPr>
          <a:xfrm>
            <a:off x="620688" y="2195736"/>
            <a:ext cx="947181" cy="13681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Рисунок 31" descr="легкая атлетика КО (2)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229200" y="2267744"/>
            <a:ext cx="1008112" cy="12871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Рисунок 1" descr="tObIO3cMkV4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2656" y="5004048"/>
            <a:ext cx="360040" cy="3776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620688" y="4973270"/>
            <a:ext cx="136815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Комитет по образованию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Санкт-Петербурга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35" name="Рисунок 34" descr="ro5.jpg"/>
          <p:cNvPicPr>
            <a:picLocks noChangeAspect="1"/>
          </p:cNvPicPr>
          <p:nvPr/>
        </p:nvPicPr>
        <p:blipFill>
          <a:blip r:embed="rId10" cstate="print"/>
          <a:srcRect l="21212" t="18208" r="6061" b="18066"/>
          <a:stretch>
            <a:fillRect/>
          </a:stretch>
        </p:blipFill>
        <p:spPr>
          <a:xfrm>
            <a:off x="4941168" y="3563888"/>
            <a:ext cx="1656184" cy="9661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6" name="Рисунок 35" descr="sr10.jpg"/>
          <p:cNvPicPr>
            <a:picLocks noChangeAspect="1"/>
          </p:cNvPicPr>
          <p:nvPr/>
        </p:nvPicPr>
        <p:blipFill>
          <a:blip r:embed="rId11" cstate="print"/>
          <a:srcRect r="10616" b="12335"/>
          <a:stretch>
            <a:fillRect/>
          </a:stretch>
        </p:blipFill>
        <p:spPr>
          <a:xfrm>
            <a:off x="476672" y="3635896"/>
            <a:ext cx="1440160" cy="9416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4" name="Рисунок 5" descr="7.jpg"/>
          <p:cNvPicPr>
            <a:picLocks noChangeAspect="1"/>
          </p:cNvPicPr>
          <p:nvPr/>
        </p:nvPicPr>
        <p:blipFill>
          <a:blip r:embed="rId12" cstate="print"/>
          <a:srcRect l="16400" t="3801" b="4851"/>
          <a:stretch>
            <a:fillRect/>
          </a:stretch>
        </p:blipFill>
        <p:spPr bwMode="auto">
          <a:xfrm>
            <a:off x="2348879" y="5940152"/>
            <a:ext cx="494275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Рисунок 46" descr="544045_1280x720.jpg"/>
          <p:cNvPicPr>
            <a:picLocks noChangeAspect="1"/>
          </p:cNvPicPr>
          <p:nvPr/>
        </p:nvPicPr>
        <p:blipFill>
          <a:blip r:embed="rId13" cstate="print">
            <a:lum bright="30000"/>
          </a:blip>
          <a:stretch>
            <a:fillRect/>
          </a:stretch>
        </p:blipFill>
        <p:spPr>
          <a:xfrm>
            <a:off x="3068960" y="5508104"/>
            <a:ext cx="872102" cy="490554"/>
          </a:xfrm>
          <a:prstGeom prst="rect">
            <a:avLst/>
          </a:prstGeom>
        </p:spPr>
      </p:pic>
      <p:sp>
        <p:nvSpPr>
          <p:cNvPr id="49" name="Скругленный прямоугольник 48"/>
          <p:cNvSpPr/>
          <p:nvPr/>
        </p:nvSpPr>
        <p:spPr>
          <a:xfrm>
            <a:off x="4437112" y="4932040"/>
            <a:ext cx="2304256" cy="4104456"/>
          </a:xfrm>
          <a:prstGeom prst="roundRect">
            <a:avLst/>
          </a:prstGeom>
          <a:solidFill>
            <a:schemeClr val="tx2">
              <a:lumMod val="40000"/>
              <a:lumOff val="6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endParaRPr lang="ru-RU" sz="800" dirty="0"/>
          </a:p>
        </p:txBody>
      </p:sp>
      <p:pic>
        <p:nvPicPr>
          <p:cNvPr id="30" name="Рисунок 29" descr="logo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2276872" y="5076056"/>
            <a:ext cx="2016224" cy="504056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2780928" y="6012160"/>
            <a:ext cx="15121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>
              <a:defRPr/>
            </a:pPr>
            <a:r>
              <a:rPr lang="ru-RU" sz="800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Кожевникова Людмила</a:t>
            </a:r>
            <a:r>
              <a:rPr lang="ru-RU" sz="800" b="1" i="1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800" b="1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художественная гимнастика</a:t>
            </a:r>
            <a:r>
              <a:rPr lang="ru-RU" sz="800" b="1" i="1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dirty="0" smtClean="0">
                <a:solidFill>
                  <a:srgbClr val="1F497D">
                    <a:lumMod val="50000"/>
                  </a:srgbClr>
                </a:solidFill>
                <a:latin typeface="Times New Roman" pitchFamily="18" charset="0"/>
                <a:cs typeface="Times New Roman" pitchFamily="18" charset="0"/>
              </a:rPr>
              <a:t>(2 золотых, 1 серебряная, 2 бронзовых медали, вторая в личном зачете)</a:t>
            </a:r>
            <a:endParaRPr lang="ru-RU" sz="800" dirty="0">
              <a:solidFill>
                <a:prstClr val="white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1484784" y="4644008"/>
            <a:ext cx="3672408" cy="30777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1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Н А Ш И   Д О С Т И Ж Е Н И Я </a:t>
            </a:r>
            <a:endParaRPr lang="ru-RU" sz="1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2" name="Рисунок 51" descr="легкая атлетика КО.jp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260648" y="5436096"/>
            <a:ext cx="792088" cy="518569"/>
          </a:xfrm>
          <a:prstGeom prst="rect">
            <a:avLst/>
          </a:prstGeom>
        </p:spPr>
      </p:pic>
      <p:pic>
        <p:nvPicPr>
          <p:cNvPr id="53" name="Рисунок 52" descr="СОК награждение лучшего тренера Воронина Нина Аркадьевна.jpg"/>
          <p:cNvPicPr>
            <a:picLocks noChangeAspect="1"/>
          </p:cNvPicPr>
          <p:nvPr/>
        </p:nvPicPr>
        <p:blipFill>
          <a:blip r:embed="rId16" cstate="print">
            <a:lum bright="20000"/>
          </a:blip>
          <a:stretch>
            <a:fillRect/>
          </a:stretch>
        </p:blipFill>
        <p:spPr>
          <a:xfrm>
            <a:off x="5301208" y="6156176"/>
            <a:ext cx="1368236" cy="911802"/>
          </a:xfrm>
          <a:prstGeom prst="rect">
            <a:avLst/>
          </a:prstGeom>
        </p:spPr>
      </p:pic>
      <p:pic>
        <p:nvPicPr>
          <p:cNvPr id="54" name="Рисунок 53" descr="футбол СОК.jpg"/>
          <p:cNvPicPr>
            <a:picLocks noChangeAspect="1"/>
          </p:cNvPicPr>
          <p:nvPr/>
        </p:nvPicPr>
        <p:blipFill>
          <a:blip r:embed="rId17" cstate="print">
            <a:lum bright="20000"/>
          </a:blip>
          <a:stretch>
            <a:fillRect/>
          </a:stretch>
        </p:blipFill>
        <p:spPr>
          <a:xfrm>
            <a:off x="1124744" y="5436096"/>
            <a:ext cx="896099" cy="504056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2276872" y="6660232"/>
            <a:ext cx="15841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Всероссийская Спартакиада Специальной Олимпиады по 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>художественной гимнастике</a:t>
            </a:r>
            <a:r>
              <a:rPr lang="ru-RU" sz="800" dirty="0" smtClean="0">
                <a:latin typeface="Times New Roman"/>
              </a:rPr>
              <a:t> Мочалова Анастасия (</a:t>
            </a:r>
            <a:r>
              <a:rPr lang="ru-RU" sz="800" b="1" i="1" dirty="0" smtClean="0">
                <a:latin typeface="Times New Roman"/>
              </a:rPr>
              <a:t>I</a:t>
            </a:r>
            <a:r>
              <a:rPr lang="ru-RU" sz="800" b="1" dirty="0" smtClean="0">
                <a:latin typeface="Times New Roman"/>
              </a:rPr>
              <a:t> место</a:t>
            </a:r>
            <a:r>
              <a:rPr lang="ru-RU" sz="800" dirty="0" smtClean="0">
                <a:latin typeface="Times New Roman"/>
              </a:rPr>
              <a:t>), </a:t>
            </a:r>
          </a:p>
          <a:p>
            <a:r>
              <a:rPr lang="ru-RU" sz="800" dirty="0" err="1" smtClean="0">
                <a:latin typeface="Times New Roman"/>
              </a:rPr>
              <a:t>Ракецкая</a:t>
            </a:r>
            <a:r>
              <a:rPr lang="ru-RU" sz="800" dirty="0" smtClean="0">
                <a:latin typeface="Times New Roman"/>
              </a:rPr>
              <a:t> Виктория (</a:t>
            </a:r>
            <a:r>
              <a:rPr lang="ru-RU" sz="800" b="1" i="1" dirty="0" smtClean="0">
                <a:latin typeface="Times New Roman"/>
              </a:rPr>
              <a:t>II</a:t>
            </a:r>
            <a:r>
              <a:rPr lang="ru-RU" sz="800" b="1" dirty="0" smtClean="0">
                <a:latin typeface="Times New Roman"/>
              </a:rPr>
              <a:t> место</a:t>
            </a:r>
            <a:r>
              <a:rPr lang="ru-RU" sz="800" dirty="0" smtClean="0">
                <a:latin typeface="Times New Roman"/>
              </a:rPr>
              <a:t>), </a:t>
            </a:r>
          </a:p>
          <a:p>
            <a:r>
              <a:rPr lang="ru-RU" sz="800" dirty="0" smtClean="0">
                <a:latin typeface="Times New Roman"/>
              </a:rPr>
              <a:t>Чурина </a:t>
            </a:r>
            <a:r>
              <a:rPr lang="ru-RU" sz="800" dirty="0" err="1" smtClean="0">
                <a:latin typeface="Times New Roman"/>
              </a:rPr>
              <a:t>Василина</a:t>
            </a:r>
            <a:r>
              <a:rPr lang="ru-RU" sz="800" dirty="0" smtClean="0">
                <a:latin typeface="Times New Roman"/>
              </a:rPr>
              <a:t> (</a:t>
            </a:r>
            <a:r>
              <a:rPr lang="ru-RU" sz="800" b="1" i="1" dirty="0" smtClean="0">
                <a:latin typeface="Times New Roman"/>
              </a:rPr>
              <a:t>IV</a:t>
            </a:r>
            <a:r>
              <a:rPr lang="ru-RU" sz="800" dirty="0" smtClean="0">
                <a:latin typeface="Times New Roman"/>
              </a:rPr>
              <a:t> </a:t>
            </a:r>
            <a:r>
              <a:rPr lang="ru-RU" sz="800" b="1" dirty="0" smtClean="0">
                <a:latin typeface="Times New Roman"/>
              </a:rPr>
              <a:t>место</a:t>
            </a:r>
            <a:r>
              <a:rPr lang="ru-RU" sz="800" dirty="0" smtClean="0">
                <a:latin typeface="Times New Roman"/>
              </a:rPr>
              <a:t>), </a:t>
            </a:r>
          </a:p>
          <a:p>
            <a:r>
              <a:rPr lang="ru-RU" sz="800" dirty="0" smtClean="0">
                <a:latin typeface="Times New Roman"/>
              </a:rPr>
              <a:t>Лебедева Дарья </a:t>
            </a:r>
            <a:r>
              <a:rPr lang="ru-RU" sz="800" b="1" i="1" dirty="0" smtClean="0">
                <a:latin typeface="Times New Roman"/>
              </a:rPr>
              <a:t>(IV место</a:t>
            </a:r>
            <a:r>
              <a:rPr lang="ru-RU" sz="800" dirty="0" smtClean="0">
                <a:latin typeface="Times New Roman"/>
              </a:rPr>
              <a:t>)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" name="Рисунок 63" descr="vs1.jp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3717032" y="6732240"/>
            <a:ext cx="576064" cy="815847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4437112" y="5076056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а спортивные и творческие достижения обучающихся были отмечены Румянцева Наталья Сергеевна, учитель физической культуры (Специальный Олимпийский орден «Честь и благородство») и Китаева Ирина  Алексеевна, педагог-организатор (Золотая медаль Специального Олимпийского ордена «Честь и благородство»).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" name="Рисунок 66" descr="ml.jp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4581128" y="6156176"/>
            <a:ext cx="661970" cy="936104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188640" y="5940152"/>
            <a:ext cx="194421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Спартакиада учащихся ГБОУ СПб, осуществляющих образовательную деятельность по АОП для обучающихся с ОВЗ 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>по волейболу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800" b="1" i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место),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> по общефизической подготовке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>«Первый старт»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800" b="1" i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 место), по легкоатлетическому троеборью (</a:t>
            </a:r>
            <a:r>
              <a:rPr lang="en-US" sz="800" b="1" i="1" dirty="0" smtClean="0">
                <a:latin typeface="Times New Roman" pitchFamily="18" charset="0"/>
                <a:cs typeface="Times New Roman" pitchFamily="18" charset="0"/>
              </a:rPr>
              <a:t>I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место в личном зачете), шашкам (</a:t>
            </a:r>
            <a:r>
              <a:rPr lang="en-US" sz="800" b="1" i="1" dirty="0" smtClean="0">
                <a:latin typeface="Times New Roman" pitchFamily="18" charset="0"/>
                <a:cs typeface="Times New Roman" pitchFamily="18" charset="0"/>
              </a:rPr>
              <a:t>III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место), лыжным гонкам (</a:t>
            </a:r>
            <a:r>
              <a:rPr lang="en-US" sz="800" b="1" i="1" dirty="0" smtClean="0">
                <a:latin typeface="Times New Roman" pitchFamily="18" charset="0"/>
                <a:cs typeface="Times New Roman" pitchFamily="18" charset="0"/>
              </a:rPr>
              <a:t>II </a:t>
            </a:r>
            <a:r>
              <a:rPr lang="ru-RU" sz="800" b="1" i="1" dirty="0" smtClean="0">
                <a:latin typeface="Times New Roman" pitchFamily="18" charset="0"/>
                <a:cs typeface="Times New Roman" pitchFamily="18" charset="0"/>
              </a:rPr>
              <a:t>место).</a:t>
            </a:r>
            <a:endParaRPr lang="ru-RU" sz="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437112" y="7092280"/>
            <a:ext cx="23042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Школа заняла I место в общекомандном зачете Спартакиады учащихся специальных (коррекционных) образовательных учреждений Санкт-Петербурга . Отдельными грамотами за подготовку команды награждены директор школы Елена Анатольевна Александрова и учитель физической культуры Наталья Сергеевна Румянцева.</a:t>
            </a:r>
            <a:endParaRPr lang="ru-RU" sz="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5" name="Рисунок 84" descr="st4.jp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4653136" y="8172400"/>
            <a:ext cx="1911208" cy="782400"/>
          </a:xfrm>
          <a:prstGeom prst="rect">
            <a:avLst/>
          </a:prstGeom>
        </p:spPr>
      </p:pic>
      <p:pic>
        <p:nvPicPr>
          <p:cNvPr id="86" name="Рисунок 85" descr="DSC_2330.jp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2996952" y="7668344"/>
            <a:ext cx="1152129" cy="648072"/>
          </a:xfrm>
          <a:prstGeom prst="rect">
            <a:avLst/>
          </a:prstGeom>
        </p:spPr>
      </p:pic>
      <p:sp>
        <p:nvSpPr>
          <p:cNvPr id="87" name="TextBox 86"/>
          <p:cNvSpPr txBox="1"/>
          <p:nvPr/>
        </p:nvSpPr>
        <p:spPr>
          <a:xfrm>
            <a:off x="2276872" y="8316416"/>
            <a:ext cx="20162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800" dirty="0" smtClean="0">
                <a:latin typeface="Times New Roman" pitchFamily="18" charset="0"/>
                <a:cs typeface="Times New Roman" pitchFamily="18" charset="0"/>
              </a:rPr>
              <a:t>Всероссийская Спартакиада Специальной Олимпиады по </a:t>
            </a:r>
            <a:r>
              <a:rPr lang="ru-RU" sz="800" b="1" dirty="0" smtClean="0">
                <a:latin typeface="Times New Roman" pitchFamily="18" charset="0"/>
                <a:cs typeface="Times New Roman" pitchFamily="18" charset="0"/>
              </a:rPr>
              <a:t>лыжным гонкам и бегу на снегоступах  г. Тюмень </a:t>
            </a:r>
            <a:r>
              <a:rPr lang="ru-RU" sz="800" dirty="0" smtClean="0">
                <a:latin typeface="Times New Roman"/>
              </a:rPr>
              <a:t>Ванюшкин Кирилл (</a:t>
            </a:r>
            <a:r>
              <a:rPr lang="ru-RU" sz="800" b="1" i="1" dirty="0" smtClean="0">
                <a:latin typeface="Times New Roman"/>
              </a:rPr>
              <a:t>I</a:t>
            </a:r>
            <a:r>
              <a:rPr lang="ru-RU" sz="800" b="1" dirty="0" smtClean="0">
                <a:latin typeface="Times New Roman"/>
              </a:rPr>
              <a:t> место</a:t>
            </a:r>
            <a:r>
              <a:rPr lang="ru-RU" sz="800" dirty="0" smtClean="0">
                <a:latin typeface="Times New Roman"/>
              </a:rPr>
              <a:t>), Русинов Александр </a:t>
            </a:r>
          </a:p>
          <a:p>
            <a:pPr algn="just"/>
            <a:r>
              <a:rPr lang="ru-RU" sz="800" b="1" i="1" dirty="0" smtClean="0">
                <a:latin typeface="Times New Roman"/>
              </a:rPr>
              <a:t>(</a:t>
            </a:r>
            <a:r>
              <a:rPr lang="en-US" sz="800" b="1" i="1" dirty="0" smtClean="0">
                <a:latin typeface="Times New Roman"/>
              </a:rPr>
              <a:t>II</a:t>
            </a:r>
            <a:r>
              <a:rPr lang="ru-RU" sz="800" b="1" i="1" dirty="0" smtClean="0">
                <a:latin typeface="Times New Roman"/>
              </a:rPr>
              <a:t> место)</a:t>
            </a:r>
            <a:r>
              <a:rPr lang="ru-RU" sz="800" dirty="0" smtClean="0">
                <a:latin typeface="Times New Roman"/>
              </a:rPr>
              <a:t>, </a:t>
            </a:r>
            <a:r>
              <a:rPr lang="ru-RU" sz="800" dirty="0" err="1" smtClean="0">
                <a:latin typeface="Times New Roman"/>
              </a:rPr>
              <a:t>Мартюк</a:t>
            </a:r>
            <a:r>
              <a:rPr lang="ru-RU" sz="800" dirty="0" smtClean="0">
                <a:latin typeface="Times New Roman"/>
              </a:rPr>
              <a:t> Даниил </a:t>
            </a:r>
            <a:r>
              <a:rPr lang="ru-RU" sz="800" b="1" i="1" dirty="0" smtClean="0">
                <a:latin typeface="Times New Roman"/>
              </a:rPr>
              <a:t>(</a:t>
            </a:r>
            <a:r>
              <a:rPr lang="en-US" sz="800" b="1" i="1" dirty="0" smtClean="0">
                <a:latin typeface="Times New Roman"/>
              </a:rPr>
              <a:t>III</a:t>
            </a:r>
            <a:r>
              <a:rPr lang="ru-RU" sz="800" b="1" i="1" dirty="0" smtClean="0">
                <a:latin typeface="Times New Roman"/>
              </a:rPr>
              <a:t> место)</a:t>
            </a:r>
          </a:p>
        </p:txBody>
      </p:sp>
      <p:pic>
        <p:nvPicPr>
          <p:cNvPr id="1028" name="Picture 4" descr="C:\Users\777\Downloads\Ванюшкин Кирилл.jpg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2420888" y="7668344"/>
            <a:ext cx="471220" cy="648072"/>
          </a:xfrm>
          <a:prstGeom prst="rect">
            <a:avLst/>
          </a:prstGeom>
          <a:noFill/>
        </p:spPr>
      </p:pic>
      <p:pic>
        <p:nvPicPr>
          <p:cNvPr id="88" name="Рисунок 87" descr="YHlu84lVysU.jpg"/>
          <p:cNvPicPr>
            <a:picLocks noChangeAspect="1"/>
          </p:cNvPicPr>
          <p:nvPr/>
        </p:nvPicPr>
        <p:blipFill>
          <a:blip r:embed="rId23" cstate="print"/>
          <a:srcRect l="14803" t="15789" r="34868"/>
          <a:stretch>
            <a:fillRect/>
          </a:stretch>
        </p:blipFill>
        <p:spPr>
          <a:xfrm>
            <a:off x="1340768" y="7164288"/>
            <a:ext cx="612067" cy="576064"/>
          </a:xfrm>
          <a:prstGeom prst="rect">
            <a:avLst/>
          </a:prstGeom>
        </p:spPr>
      </p:pic>
      <p:pic>
        <p:nvPicPr>
          <p:cNvPr id="89" name="Рисунок 88" descr="лыжи КО.jp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260648" y="7236296"/>
            <a:ext cx="891480" cy="501458"/>
          </a:xfrm>
          <a:prstGeom prst="rect">
            <a:avLst/>
          </a:prstGeom>
        </p:spPr>
      </p:pic>
      <p:pic>
        <p:nvPicPr>
          <p:cNvPr id="90" name="Рисунок 89" descr="шашки КО.jp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1052736" y="7812360"/>
            <a:ext cx="936103" cy="526558"/>
          </a:xfrm>
          <a:prstGeom prst="rect">
            <a:avLst/>
          </a:prstGeom>
        </p:spPr>
      </p:pic>
      <p:pic>
        <p:nvPicPr>
          <p:cNvPr id="91" name="Рисунок 90" descr="снегоступы 1 место СОК Йошкар-Ола.jpg"/>
          <p:cNvPicPr>
            <a:picLocks noChangeAspect="1"/>
          </p:cNvPicPr>
          <p:nvPr/>
        </p:nvPicPr>
        <p:blipFill>
          <a:blip r:embed="rId26" cstate="print"/>
          <a:srcRect l="11223"/>
          <a:stretch>
            <a:fillRect/>
          </a:stretch>
        </p:blipFill>
        <p:spPr>
          <a:xfrm>
            <a:off x="332656" y="7812360"/>
            <a:ext cx="576064" cy="547286"/>
          </a:xfrm>
          <a:prstGeom prst="rect">
            <a:avLst/>
          </a:prstGeom>
        </p:spPr>
      </p:pic>
      <p:pic>
        <p:nvPicPr>
          <p:cNvPr id="92" name="Рисунок 91" descr="бочче.jpg"/>
          <p:cNvPicPr>
            <a:picLocks noChangeAspect="1"/>
          </p:cNvPicPr>
          <p:nvPr/>
        </p:nvPicPr>
        <p:blipFill>
          <a:blip r:embed="rId27" cstate="print"/>
          <a:srcRect t="6126" b="19625"/>
          <a:stretch>
            <a:fillRect/>
          </a:stretch>
        </p:blipFill>
        <p:spPr>
          <a:xfrm>
            <a:off x="476672" y="8388424"/>
            <a:ext cx="1303436" cy="576064"/>
          </a:xfrm>
          <a:prstGeom prst="rect">
            <a:avLst/>
          </a:prstGeom>
        </p:spPr>
      </p:pic>
      <p:pic>
        <p:nvPicPr>
          <p:cNvPr id="46" name="Рисунок 45" descr="ПМОФ2019круг.jpg"/>
          <p:cNvPicPr>
            <a:picLocks noChangeAspect="1"/>
          </p:cNvPicPr>
          <p:nvPr/>
        </p:nvPicPr>
        <p:blipFill>
          <a:blip r:embed="rId28" cstate="print">
            <a:lum bright="20000"/>
          </a:blip>
          <a:stretch>
            <a:fillRect/>
          </a:stretch>
        </p:blipFill>
        <p:spPr>
          <a:xfrm>
            <a:off x="5989307" y="0"/>
            <a:ext cx="868693" cy="6515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</TotalTime>
  <Words>351</Words>
  <Application>Microsoft Office PowerPoint</Application>
  <PresentationFormat>Экран (4:3)</PresentationFormat>
  <Paragraphs>33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777</cp:lastModifiedBy>
  <cp:revision>203</cp:revision>
  <dcterms:created xsi:type="dcterms:W3CDTF">2015-03-17T06:28:07Z</dcterms:created>
  <dcterms:modified xsi:type="dcterms:W3CDTF">2020-03-03T05:44:54Z</dcterms:modified>
</cp:coreProperties>
</file>