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4" r:id="rId1"/>
  </p:sldMasterIdLst>
  <p:notesMasterIdLst>
    <p:notesMasterId r:id="rId14"/>
  </p:notesMasterIdLst>
  <p:sldIdLst>
    <p:sldId id="256" r:id="rId2"/>
    <p:sldId id="257" r:id="rId3"/>
    <p:sldId id="260" r:id="rId4"/>
    <p:sldId id="261" r:id="rId5"/>
    <p:sldId id="269" r:id="rId6"/>
    <p:sldId id="262" r:id="rId7"/>
    <p:sldId id="264" r:id="rId8"/>
    <p:sldId id="263" r:id="rId9"/>
    <p:sldId id="268" r:id="rId10"/>
    <p:sldId id="265" r:id="rId11"/>
    <p:sldId id="267" r:id="rId12"/>
    <p:sldId id="266" r:id="rId13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FB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766" autoAdjust="0"/>
  </p:normalViewPr>
  <p:slideViewPr>
    <p:cSldViewPr>
      <p:cViewPr>
        <p:scale>
          <a:sx n="97" d="100"/>
          <a:sy n="97" d="100"/>
        </p:scale>
        <p:origin x="-594" y="-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1A4EBD-15E8-4C79-BCAF-7C6EFDDD9687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06F23A-A3D8-4D3A-80A5-7ECD388E3A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5526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Урок 8.   ВЫРАЗИТЕЛЬНЫЕ СРЕДСТВА ГРАФИКИ.  ЧТО МОЖЕТ КАРАНДАШ</a:t>
            </a:r>
          </a:p>
          <a:p>
            <a:r>
              <a:rPr lang="ru-RU" b="1" dirty="0" smtClean="0"/>
              <a:t>Цели и задачи</a:t>
            </a:r>
          </a:p>
          <a:p>
            <a:r>
              <a:rPr lang="ru-RU" dirty="0" smtClean="0"/>
              <a:t>1.  Обучение рисованию цветов в вазе.</a:t>
            </a:r>
          </a:p>
          <a:p>
            <a:r>
              <a:rPr lang="ru-RU" dirty="0" smtClean="0"/>
              <a:t>2.  Продолжение ознакомления с графическими приёмами рисования.</a:t>
            </a:r>
          </a:p>
          <a:p>
            <a:r>
              <a:rPr lang="ru-RU" dirty="0" smtClean="0"/>
              <a:t>3.  Развитие художественного вкуса.</a:t>
            </a:r>
          </a:p>
          <a:p>
            <a:r>
              <a:rPr lang="ru-RU" dirty="0" smtClean="0"/>
              <a:t>Оборудование и материалы</a:t>
            </a:r>
          </a:p>
          <a:p>
            <a:r>
              <a:rPr lang="ru-RU" dirty="0" smtClean="0"/>
              <a:t>Графитный карандаш, цветные карандаши, </a:t>
            </a:r>
            <a:r>
              <a:rPr lang="ru-RU" dirty="0" err="1" smtClean="0"/>
              <a:t>гелевые</a:t>
            </a:r>
            <a:r>
              <a:rPr lang="ru-RU" dirty="0" smtClean="0"/>
              <a:t> ручки, альбомные листы, ластик.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F23A-A3D8-4D3A-80A5-7ECD388E3AB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Дети сравнивают графические работы художников В.  Серова, М.  Врубеля, Д.  Митрохина. Затем учитель показывает образцы технических приёмов </a:t>
            </a:r>
          </a:p>
          <a:p>
            <a:r>
              <a:rPr lang="ru-RU" dirty="0" smtClean="0"/>
              <a:t>графики: штриховку, тонировку, растяжку. Дети тренируются выполнять эти приёмы.</a:t>
            </a:r>
          </a:p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F23A-A3D8-4D3A-80A5-7ECD388E3AB5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(Т. Лаврова)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F23A-A3D8-4D3A-80A5-7ECD388E3AB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F23A-A3D8-4D3A-80A5-7ECD388E3AB5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Дети тренируются получить новые оттенки цвета. Затем на листах цветной бумаги рисуют вазу с цветами цветными карандашами, используя разные виды штриховки.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F23A-A3D8-4D3A-80A5-7ECD388E3AB5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Затем учащиеся знакомятся с последовательностью выполнения штриховки  и рисуют в альбоме нарядные ёлочки, используя разные виды штриховки.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06F23A-A3D8-4D3A-80A5-7ECD388E3AB5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" name="Freeform 40"/>
          <p:cNvSpPr>
            <a:spLocks/>
          </p:cNvSpPr>
          <p:nvPr/>
        </p:nvSpPr>
        <p:spPr bwMode="gray">
          <a:xfrm>
            <a:off x="0" y="4536282"/>
            <a:ext cx="2762250" cy="607219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510"/>
              </a:cxn>
              <a:cxn ang="0">
                <a:pos x="1740" y="510"/>
              </a:cxn>
              <a:cxn ang="0">
                <a:pos x="1595" y="30"/>
              </a:cxn>
              <a:cxn ang="0">
                <a:pos x="0" y="0"/>
              </a:cxn>
            </a:cxnLst>
            <a:rect l="0" t="0" r="r" b="b"/>
            <a:pathLst>
              <a:path w="1740" h="510">
                <a:moveTo>
                  <a:pt x="0" y="0"/>
                </a:moveTo>
                <a:lnTo>
                  <a:pt x="0" y="510"/>
                </a:lnTo>
                <a:cubicBezTo>
                  <a:pt x="0" y="510"/>
                  <a:pt x="870" y="510"/>
                  <a:pt x="1740" y="510"/>
                </a:cubicBezTo>
                <a:cubicBezTo>
                  <a:pt x="1650" y="258"/>
                  <a:pt x="1595" y="30"/>
                  <a:pt x="1595" y="30"/>
                </a:cubicBezTo>
                <a:cubicBezTo>
                  <a:pt x="798" y="54"/>
                  <a:pt x="0" y="0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13" name="Freeform 41"/>
          <p:cNvSpPr>
            <a:spLocks/>
          </p:cNvSpPr>
          <p:nvPr/>
        </p:nvSpPr>
        <p:spPr bwMode="gray">
          <a:xfrm>
            <a:off x="2590800" y="3529012"/>
            <a:ext cx="6400800" cy="1614488"/>
          </a:xfrm>
          <a:custGeom>
            <a:avLst/>
            <a:gdLst/>
            <a:ahLst/>
            <a:cxnLst>
              <a:cxn ang="0">
                <a:pos x="1116" y="0"/>
              </a:cxn>
              <a:cxn ang="0">
                <a:pos x="3840" y="636"/>
              </a:cxn>
              <a:cxn ang="0">
                <a:pos x="4032" y="1356"/>
              </a:cxn>
              <a:cxn ang="0">
                <a:pos x="288" y="1356"/>
              </a:cxn>
              <a:cxn ang="0">
                <a:pos x="0" y="828"/>
              </a:cxn>
              <a:cxn ang="0">
                <a:pos x="1116" y="0"/>
              </a:cxn>
            </a:cxnLst>
            <a:rect l="0" t="0" r="r" b="b"/>
            <a:pathLst>
              <a:path w="4032" h="1356">
                <a:moveTo>
                  <a:pt x="1116" y="0"/>
                </a:moveTo>
                <a:cubicBezTo>
                  <a:pt x="2370" y="1254"/>
                  <a:pt x="3840" y="636"/>
                  <a:pt x="3840" y="636"/>
                </a:cubicBezTo>
                <a:cubicBezTo>
                  <a:pt x="4032" y="966"/>
                  <a:pt x="4032" y="1356"/>
                  <a:pt x="4032" y="1356"/>
                </a:cubicBezTo>
                <a:cubicBezTo>
                  <a:pt x="4032" y="1356"/>
                  <a:pt x="2160" y="1356"/>
                  <a:pt x="288" y="1356"/>
                </a:cubicBezTo>
                <a:cubicBezTo>
                  <a:pt x="120" y="1140"/>
                  <a:pt x="0" y="828"/>
                  <a:pt x="0" y="828"/>
                </a:cubicBezTo>
                <a:lnTo>
                  <a:pt x="1116" y="0"/>
                </a:ln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14" name="Freeform 42"/>
          <p:cNvSpPr>
            <a:spLocks/>
          </p:cNvSpPr>
          <p:nvPr/>
        </p:nvSpPr>
        <p:spPr bwMode="gray">
          <a:xfrm>
            <a:off x="4400550" y="585787"/>
            <a:ext cx="4743450" cy="3786188"/>
          </a:xfrm>
          <a:custGeom>
            <a:avLst/>
            <a:gdLst/>
            <a:ahLst/>
            <a:cxnLst>
              <a:cxn ang="0">
                <a:pos x="510" y="1098"/>
              </a:cxn>
              <a:cxn ang="0">
                <a:pos x="2280" y="0"/>
              </a:cxn>
              <a:cxn ang="0">
                <a:pos x="2988" y="342"/>
              </a:cxn>
              <a:cxn ang="0">
                <a:pos x="2988" y="2772"/>
              </a:cxn>
              <a:cxn ang="0">
                <a:pos x="1452" y="3060"/>
              </a:cxn>
              <a:cxn ang="0">
                <a:pos x="0" y="2406"/>
              </a:cxn>
              <a:cxn ang="0">
                <a:pos x="510" y="1098"/>
              </a:cxn>
            </a:cxnLst>
            <a:rect l="0" t="0" r="r" b="b"/>
            <a:pathLst>
              <a:path w="2988" h="3180">
                <a:moveTo>
                  <a:pt x="510" y="1098"/>
                </a:moveTo>
                <a:cubicBezTo>
                  <a:pt x="1710" y="840"/>
                  <a:pt x="2280" y="0"/>
                  <a:pt x="2280" y="0"/>
                </a:cubicBezTo>
                <a:cubicBezTo>
                  <a:pt x="2700" y="96"/>
                  <a:pt x="2988" y="342"/>
                  <a:pt x="2988" y="342"/>
                </a:cubicBezTo>
                <a:lnTo>
                  <a:pt x="2988" y="2772"/>
                </a:lnTo>
                <a:cubicBezTo>
                  <a:pt x="2988" y="2772"/>
                  <a:pt x="2202" y="3180"/>
                  <a:pt x="1452" y="3060"/>
                </a:cubicBezTo>
                <a:cubicBezTo>
                  <a:pt x="636" y="2940"/>
                  <a:pt x="0" y="2406"/>
                  <a:pt x="0" y="2406"/>
                </a:cubicBezTo>
                <a:lnTo>
                  <a:pt x="510" y="1098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15" name="Freeform 43"/>
          <p:cNvSpPr>
            <a:spLocks/>
          </p:cNvSpPr>
          <p:nvPr/>
        </p:nvSpPr>
        <p:spPr bwMode="gray">
          <a:xfrm>
            <a:off x="4800600" y="0"/>
            <a:ext cx="3276600" cy="1807369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76" y="1518"/>
              </a:cxn>
              <a:cxn ang="0">
                <a:pos x="2064" y="0"/>
              </a:cxn>
              <a:cxn ang="0">
                <a:pos x="0" y="0"/>
              </a:cxn>
            </a:cxnLst>
            <a:rect l="0" t="0" r="r" b="b"/>
            <a:pathLst>
              <a:path w="2064" h="1518">
                <a:moveTo>
                  <a:pt x="0" y="0"/>
                </a:moveTo>
                <a:cubicBezTo>
                  <a:pt x="0" y="0"/>
                  <a:pt x="138" y="759"/>
                  <a:pt x="276" y="1518"/>
                </a:cubicBezTo>
                <a:cubicBezTo>
                  <a:pt x="1518" y="1194"/>
                  <a:pt x="2064" y="0"/>
                  <a:pt x="2064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51" name="Freeform 79"/>
          <p:cNvSpPr>
            <a:spLocks/>
          </p:cNvSpPr>
          <p:nvPr/>
        </p:nvSpPr>
        <p:spPr bwMode="gray">
          <a:xfrm>
            <a:off x="1" y="1"/>
            <a:ext cx="6583363" cy="5450681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17" name="Freeform 45"/>
          <p:cNvSpPr>
            <a:spLocks/>
          </p:cNvSpPr>
          <p:nvPr/>
        </p:nvSpPr>
        <p:spPr bwMode="gray">
          <a:xfrm>
            <a:off x="1" y="0"/>
            <a:ext cx="6372225" cy="530423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25490"/>
                  <a:invGamma/>
                </a:schemeClr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19" name="Line 47"/>
          <p:cNvSpPr>
            <a:spLocks noChangeShapeType="1"/>
          </p:cNvSpPr>
          <p:nvPr/>
        </p:nvSpPr>
        <p:spPr bwMode="gray">
          <a:xfrm>
            <a:off x="250825" y="1191"/>
            <a:ext cx="0" cy="451127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20" name="Line 48"/>
          <p:cNvSpPr>
            <a:spLocks noChangeShapeType="1"/>
          </p:cNvSpPr>
          <p:nvPr/>
        </p:nvSpPr>
        <p:spPr bwMode="gray">
          <a:xfrm>
            <a:off x="1293813" y="1191"/>
            <a:ext cx="0" cy="4655344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21" name="Line 49"/>
          <p:cNvSpPr>
            <a:spLocks noChangeShapeType="1"/>
          </p:cNvSpPr>
          <p:nvPr/>
        </p:nvSpPr>
        <p:spPr bwMode="gray">
          <a:xfrm>
            <a:off x="2338388" y="1191"/>
            <a:ext cx="0" cy="4637484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22" name="Line 50"/>
          <p:cNvSpPr>
            <a:spLocks noChangeShapeType="1"/>
          </p:cNvSpPr>
          <p:nvPr/>
        </p:nvSpPr>
        <p:spPr bwMode="gray">
          <a:xfrm>
            <a:off x="3382963" y="1192"/>
            <a:ext cx="0" cy="4479131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23" name="Line 51"/>
          <p:cNvSpPr>
            <a:spLocks noChangeShapeType="1"/>
          </p:cNvSpPr>
          <p:nvPr/>
        </p:nvSpPr>
        <p:spPr bwMode="gray">
          <a:xfrm>
            <a:off x="4427538" y="1192"/>
            <a:ext cx="0" cy="408741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25" name="Line 53"/>
          <p:cNvSpPr>
            <a:spLocks noChangeShapeType="1"/>
          </p:cNvSpPr>
          <p:nvPr/>
        </p:nvSpPr>
        <p:spPr bwMode="gray">
          <a:xfrm rot="5400000">
            <a:off x="2913063" y="-2717403"/>
            <a:ext cx="0" cy="58134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26" name="Line 54"/>
          <p:cNvSpPr>
            <a:spLocks noChangeShapeType="1"/>
          </p:cNvSpPr>
          <p:nvPr/>
        </p:nvSpPr>
        <p:spPr bwMode="gray">
          <a:xfrm rot="5400000">
            <a:off x="3006725" y="-2012156"/>
            <a:ext cx="0" cy="600075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27" name="Line 55"/>
          <p:cNvSpPr>
            <a:spLocks noChangeShapeType="1"/>
          </p:cNvSpPr>
          <p:nvPr/>
        </p:nvSpPr>
        <p:spPr bwMode="gray">
          <a:xfrm rot="5400000">
            <a:off x="3011488" y="-1218009"/>
            <a:ext cx="0" cy="60102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28" name="Line 56"/>
          <p:cNvSpPr>
            <a:spLocks noChangeShapeType="1"/>
          </p:cNvSpPr>
          <p:nvPr/>
        </p:nvSpPr>
        <p:spPr bwMode="gray">
          <a:xfrm rot="5400000">
            <a:off x="2907507" y="-313928"/>
            <a:ext cx="0" cy="58023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29" name="Line 57"/>
          <p:cNvSpPr>
            <a:spLocks noChangeShapeType="1"/>
          </p:cNvSpPr>
          <p:nvPr/>
        </p:nvSpPr>
        <p:spPr bwMode="gray">
          <a:xfrm rot="5400000">
            <a:off x="2666207" y="726281"/>
            <a:ext cx="0" cy="53197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30" name="Line 58"/>
          <p:cNvSpPr>
            <a:spLocks noChangeShapeType="1"/>
          </p:cNvSpPr>
          <p:nvPr/>
        </p:nvSpPr>
        <p:spPr bwMode="gray">
          <a:xfrm rot="5400000">
            <a:off x="2115344" y="2077244"/>
            <a:ext cx="0" cy="421798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31" name="Rectangle 59"/>
          <p:cNvSpPr>
            <a:spLocks noChangeArrowheads="1"/>
          </p:cNvSpPr>
          <p:nvPr/>
        </p:nvSpPr>
        <p:spPr bwMode="gray">
          <a:xfrm>
            <a:off x="2362201" y="208360"/>
            <a:ext cx="1012825" cy="769144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32" name="Rectangle 60"/>
          <p:cNvSpPr>
            <a:spLocks noChangeArrowheads="1"/>
          </p:cNvSpPr>
          <p:nvPr/>
        </p:nvSpPr>
        <p:spPr bwMode="gray">
          <a:xfrm>
            <a:off x="285750" y="1820466"/>
            <a:ext cx="1012825" cy="769144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33" name="Rectangle 61"/>
          <p:cNvSpPr>
            <a:spLocks noChangeArrowheads="1"/>
          </p:cNvSpPr>
          <p:nvPr/>
        </p:nvSpPr>
        <p:spPr bwMode="gray">
          <a:xfrm>
            <a:off x="1" y="203598"/>
            <a:ext cx="250825" cy="769144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34" name="Rectangle 62"/>
          <p:cNvSpPr>
            <a:spLocks noChangeArrowheads="1"/>
          </p:cNvSpPr>
          <p:nvPr/>
        </p:nvSpPr>
        <p:spPr bwMode="gray">
          <a:xfrm>
            <a:off x="1331914" y="1191"/>
            <a:ext cx="1012825" cy="176213"/>
          </a:xfrm>
          <a:prstGeom prst="rect">
            <a:avLst/>
          </a:prstGeom>
          <a:solidFill>
            <a:srgbClr val="FFFFFF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36" name="Freeform 64"/>
          <p:cNvSpPr>
            <a:spLocks/>
          </p:cNvSpPr>
          <p:nvPr/>
        </p:nvSpPr>
        <p:spPr bwMode="gray">
          <a:xfrm>
            <a:off x="2365375" y="3406378"/>
            <a:ext cx="1009650" cy="77509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45"/>
              </a:cxn>
              <a:cxn ang="0">
                <a:pos x="636" y="651"/>
              </a:cxn>
              <a:cxn ang="0">
                <a:pos x="632" y="0"/>
              </a:cxn>
              <a:cxn ang="0">
                <a:pos x="0" y="0"/>
              </a:cxn>
            </a:cxnLst>
            <a:rect l="0" t="0" r="r" b="b"/>
            <a:pathLst>
              <a:path w="636" h="651">
                <a:moveTo>
                  <a:pt x="0" y="0"/>
                </a:moveTo>
                <a:lnTo>
                  <a:pt x="0" y="645"/>
                </a:lnTo>
                <a:lnTo>
                  <a:pt x="636" y="651"/>
                </a:lnTo>
                <a:lnTo>
                  <a:pt x="63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39999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03" name="Rectangle 31"/>
          <p:cNvSpPr>
            <a:spLocks noChangeArrowheads="1"/>
          </p:cNvSpPr>
          <p:nvPr/>
        </p:nvSpPr>
        <p:spPr bwMode="gray">
          <a:xfrm>
            <a:off x="285750" y="1826419"/>
            <a:ext cx="1012825" cy="769144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57356" y="2714626"/>
            <a:ext cx="3357587" cy="714380"/>
          </a:xfrm>
        </p:spPr>
        <p:txBody>
          <a:bodyPr/>
          <a:lstStyle>
            <a:lvl1pPr marL="0" indent="0">
              <a:buFontTx/>
              <a:buNone/>
              <a:defRPr sz="1600">
                <a:ln>
                  <a:noFill/>
                </a:ln>
                <a:solidFill>
                  <a:schemeClr val="accent4">
                    <a:lumMod val="75000"/>
                    <a:lumOff val="25000"/>
                  </a:schemeClr>
                </a:solidFill>
                <a:effectLst/>
                <a:latin typeface="+mn-lt"/>
              </a:defRPr>
            </a:lvl1pPr>
          </a:lstStyle>
          <a:p>
            <a:r>
              <a:rPr lang="ru-RU" dirty="0" smtClean="0"/>
              <a:t>Образец подзаголовка</a:t>
            </a:r>
            <a:endParaRPr lang="en-US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4805363"/>
            <a:ext cx="2895600" cy="235744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4805363"/>
            <a:ext cx="2133600" cy="235744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2F2307-C857-4650-840E-441ABE41B33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Group 71"/>
          <p:cNvGrpSpPr>
            <a:grpSpLocks/>
          </p:cNvGrpSpPr>
          <p:nvPr/>
        </p:nvGrpSpPr>
        <p:grpSpPr bwMode="auto">
          <a:xfrm>
            <a:off x="8077201" y="0"/>
            <a:ext cx="1076325" cy="5143500"/>
            <a:chOff x="5088" y="0"/>
            <a:chExt cx="678" cy="4320"/>
          </a:xfrm>
        </p:grpSpPr>
        <p:sp>
          <p:nvSpPr>
            <p:cNvPr id="3138" name="Freeform 66"/>
            <p:cNvSpPr>
              <a:spLocks/>
            </p:cNvSpPr>
            <p:nvPr userDrawn="1"/>
          </p:nvSpPr>
          <p:spPr bwMode="gray">
            <a:xfrm>
              <a:off x="5088" y="0"/>
              <a:ext cx="672" cy="702"/>
            </a:xfrm>
            <a:custGeom>
              <a:avLst/>
              <a:gdLst/>
              <a:ahLst/>
              <a:cxnLst>
                <a:cxn ang="0">
                  <a:pos x="0" y="432"/>
                </a:cxn>
                <a:cxn ang="0">
                  <a:pos x="288" y="0"/>
                </a:cxn>
                <a:cxn ang="0">
                  <a:pos x="672" y="0"/>
                </a:cxn>
                <a:cxn ang="0">
                  <a:pos x="672" y="720"/>
                </a:cxn>
                <a:cxn ang="0">
                  <a:pos x="0" y="432"/>
                </a:cxn>
              </a:cxnLst>
              <a:rect l="0" t="0" r="r" b="b"/>
              <a:pathLst>
                <a:path w="672" h="720">
                  <a:moveTo>
                    <a:pt x="0" y="432"/>
                  </a:moveTo>
                  <a:cubicBezTo>
                    <a:pt x="186" y="216"/>
                    <a:pt x="288" y="0"/>
                    <a:pt x="288" y="0"/>
                  </a:cubicBezTo>
                  <a:lnTo>
                    <a:pt x="672" y="0"/>
                  </a:lnTo>
                  <a:lnTo>
                    <a:pt x="672" y="720"/>
                  </a:lnTo>
                  <a:cubicBezTo>
                    <a:pt x="672" y="720"/>
                    <a:pt x="384" y="516"/>
                    <a:pt x="0" y="432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39" name="Freeform 67"/>
            <p:cNvSpPr>
              <a:spLocks/>
            </p:cNvSpPr>
            <p:nvPr userDrawn="1"/>
          </p:nvSpPr>
          <p:spPr bwMode="gray">
            <a:xfrm>
              <a:off x="5602" y="3496"/>
              <a:ext cx="164" cy="824"/>
            </a:xfrm>
            <a:custGeom>
              <a:avLst/>
              <a:gdLst/>
              <a:ahLst/>
              <a:cxnLst>
                <a:cxn ang="0">
                  <a:pos x="206" y="0"/>
                </a:cxn>
                <a:cxn ang="0">
                  <a:pos x="0" y="82"/>
                </a:cxn>
                <a:cxn ang="0">
                  <a:pos x="168" y="824"/>
                </a:cxn>
                <a:cxn ang="0">
                  <a:pos x="212" y="822"/>
                </a:cxn>
                <a:cxn ang="0">
                  <a:pos x="206" y="0"/>
                </a:cxn>
              </a:cxnLst>
              <a:rect l="0" t="0" r="r" b="b"/>
              <a:pathLst>
                <a:path w="212" h="824">
                  <a:moveTo>
                    <a:pt x="206" y="0"/>
                  </a:moveTo>
                  <a:cubicBezTo>
                    <a:pt x="104" y="54"/>
                    <a:pt x="0" y="82"/>
                    <a:pt x="0" y="82"/>
                  </a:cubicBezTo>
                  <a:cubicBezTo>
                    <a:pt x="0" y="82"/>
                    <a:pt x="148" y="378"/>
                    <a:pt x="168" y="824"/>
                  </a:cubicBezTo>
                  <a:lnTo>
                    <a:pt x="212" y="822"/>
                  </a:lnTo>
                  <a:cubicBezTo>
                    <a:pt x="212" y="822"/>
                    <a:pt x="209" y="411"/>
                    <a:pt x="206" y="0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152" name="Rectangle 80"/>
          <p:cNvSpPr>
            <a:spLocks noChangeArrowheads="1"/>
          </p:cNvSpPr>
          <p:nvPr/>
        </p:nvSpPr>
        <p:spPr bwMode="gray">
          <a:xfrm>
            <a:off x="5495925" y="1000125"/>
            <a:ext cx="660400" cy="769144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53" name="Line 81"/>
          <p:cNvSpPr>
            <a:spLocks noChangeShapeType="1"/>
          </p:cNvSpPr>
          <p:nvPr/>
        </p:nvSpPr>
        <p:spPr bwMode="gray">
          <a:xfrm>
            <a:off x="5480050" y="1191"/>
            <a:ext cx="0" cy="3178969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50000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3154" name="Rectangle 82"/>
          <p:cNvSpPr>
            <a:spLocks noChangeArrowheads="1"/>
          </p:cNvSpPr>
          <p:nvPr/>
        </p:nvSpPr>
        <p:spPr bwMode="gray">
          <a:xfrm>
            <a:off x="4457701" y="2621756"/>
            <a:ext cx="1012825" cy="769144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333375" y="1413273"/>
            <a:ext cx="5524509" cy="1102519"/>
          </a:xfrm>
          <a:effectLst/>
        </p:spPr>
        <p:txBody>
          <a:bodyPr/>
          <a:lstStyle>
            <a:lvl1pPr>
              <a:defRPr sz="4800"/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4805363"/>
            <a:ext cx="2133600" cy="235744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4CAE88-815E-466E-862C-81E67BD48086}" type="datetimeFigureOut">
              <a:rPr lang="ru-RU" smtClean="0"/>
              <a:pPr>
                <a:defRPr/>
              </a:pPr>
              <a:t>18.09.2020</a:t>
            </a:fld>
            <a:endParaRPr lang="ru-RU"/>
          </a:p>
        </p:txBody>
      </p:sp>
      <p:pic>
        <p:nvPicPr>
          <p:cNvPr id="24578" name="Picture 2" descr="http://simpleoffer.ru/new/44555-0-Nakleyka-Dva-karandasha.jpg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786064"/>
            <a:ext cx="2143140" cy="2108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 tmFilter="0, 0; .2, .5; .8, .5; 1, 0"/>
                                        <p:tgtEl>
                                          <p:spTgt spid="31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0" autoRev="1" fill="hold"/>
                                        <p:tgtEl>
                                          <p:spTgt spid="31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 tmFilter="0, 0; .2, .5; .8, .5; 1, 0"/>
                                        <p:tgtEl>
                                          <p:spTgt spid="31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000" autoRev="1" fill="hold"/>
                                        <p:tgtEl>
                                          <p:spTgt spid="31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 tmFilter="0, 0; .2, .5; .8, .5; 1, 0"/>
                                        <p:tgtEl>
                                          <p:spTgt spid="31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1000" autoRev="1" fill="hold"/>
                                        <p:tgtEl>
                                          <p:spTgt spid="31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mp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 tmFilter="0, 0; .2, .5; .8, .5; 1, 0"/>
                                        <p:tgtEl>
                                          <p:spTgt spid="31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1000" autoRev="1" fill="hold"/>
                                        <p:tgtEl>
                                          <p:spTgt spid="31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600"/>
                            </p:stCondLst>
                            <p:childTnLst>
                              <p:par>
                                <p:cTn id="31" presetID="19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33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34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9" presetClass="emph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 dir="cw">
                                      <p:cBhvr>
                                        <p:cTn id="38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39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9" presetClass="emph" presetSubtype="0" fill="hold" grpId="2" nodeType="withEffect">
                                  <p:stCondLst>
                                    <p:cond delay="9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43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44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9" presetClass="emph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7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8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9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9000"/>
                            </p:stCondLst>
                            <p:childTnLst>
                              <p:par>
                                <p:cTn id="52" presetID="19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3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animClr clrSpc="rgb" dir="cw">
                                      <p:cBhvr>
                                        <p:cTn id="54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55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1000" fill="hold"/>
                                        <p:tgtEl>
                                          <p:spTgt spid="31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9" presetClass="emph" presetSubtype="0" fill="hold" grpId="3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8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animClr clrSpc="rgb" dir="cw">
                                      <p:cBhvr>
                                        <p:cTn id="59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60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1000" fill="hold"/>
                                        <p:tgtEl>
                                          <p:spTgt spid="31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9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3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4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5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10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9" presetClass="emph" presetSubtype="0" fill="hold" grpId="3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8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animClr clrSpc="rgb" dir="cw">
                                      <p:cBhvr>
                                        <p:cTn id="69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70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1000" fill="hold"/>
                                        <p:tgtEl>
                                          <p:spTgt spid="31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12" grpId="0" animBg="1"/>
      <p:bldP spid="3112" grpId="1" animBg="1"/>
      <p:bldP spid="3112" grpId="2" animBg="1"/>
      <p:bldP spid="3112" grpId="3" animBg="1"/>
      <p:bldP spid="3113" grpId="0" animBg="1"/>
      <p:bldP spid="3113" grpId="1" animBg="1"/>
      <p:bldP spid="3113" grpId="2" animBg="1"/>
      <p:bldP spid="3113" grpId="3" animBg="1"/>
      <p:bldP spid="3114" grpId="0" animBg="1"/>
      <p:bldP spid="3114" grpId="1" animBg="1"/>
      <p:bldP spid="3114" grpId="2" animBg="1"/>
      <p:bldP spid="3114" grpId="3" animBg="1"/>
      <p:bldP spid="3115" grpId="0" animBg="1"/>
      <p:bldP spid="3115" grpId="1" animBg="1"/>
      <p:bldP spid="3115" grpId="2" animBg="1"/>
      <p:bldP spid="3115" grpId="3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1D27AA-FB9D-4605-BC39-7DAA7373B8BF}" type="datetimeFigureOut">
              <a:rPr lang="ru-RU" smtClean="0"/>
              <a:pPr>
                <a:defRPr/>
              </a:pPr>
              <a:t>18.09.2020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B47DE-71B2-408E-B005-5EA161274DA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44079"/>
            <a:ext cx="2057400" cy="43505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079"/>
            <a:ext cx="6019800" cy="43505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1425D3-179D-48B3-887D-9315777FBFBE}" type="datetimeFigureOut">
              <a:rPr lang="ru-RU" smtClean="0"/>
              <a:pPr>
                <a:defRPr/>
              </a:pPr>
              <a:t>18.09.2020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663A81-DA74-4D60-BA7D-66D4B952175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079"/>
            <a:ext cx="8229600" cy="6953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</p:spPr>
        <p:txBody>
          <a:bodyPr/>
          <a:lstStyle>
            <a:lvl1pPr>
              <a:defRPr/>
            </a:lvl1pPr>
          </a:lstStyle>
          <a:p>
            <a:fld id="{94845983-E207-4C13-BC10-FE5955C1541D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683919"/>
            <a:ext cx="2133600" cy="357188"/>
          </a:xfrm>
        </p:spPr>
        <p:txBody>
          <a:bodyPr/>
          <a:lstStyle>
            <a:lvl1pPr>
              <a:defRPr/>
            </a:lvl1pPr>
          </a:lstStyle>
          <a:p>
            <a:fld id="{9C40F5F4-61D6-4576-A7C4-34C607D723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079"/>
            <a:ext cx="8229600" cy="6953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200150"/>
            <a:ext cx="8229600" cy="163949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953942"/>
            <a:ext cx="8229600" cy="164068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</p:spPr>
        <p:txBody>
          <a:bodyPr/>
          <a:lstStyle>
            <a:lvl1pPr>
              <a:defRPr/>
            </a:lvl1pPr>
          </a:lstStyle>
          <a:p>
            <a:fld id="{94845983-E207-4C13-BC10-FE5955C1541D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683919"/>
            <a:ext cx="2133600" cy="357188"/>
          </a:xfrm>
        </p:spPr>
        <p:txBody>
          <a:bodyPr/>
          <a:lstStyle>
            <a:lvl1pPr>
              <a:defRPr/>
            </a:lvl1pPr>
          </a:lstStyle>
          <a:p>
            <a:fld id="{9C40F5F4-61D6-4576-A7C4-34C607D723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079"/>
            <a:ext cx="8229600" cy="6953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200151"/>
            <a:ext cx="8229600" cy="3394472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</p:spPr>
        <p:txBody>
          <a:bodyPr/>
          <a:lstStyle>
            <a:lvl1pPr>
              <a:defRPr/>
            </a:lvl1pPr>
          </a:lstStyle>
          <a:p>
            <a:fld id="{94845983-E207-4C13-BC10-FE5955C1541D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683919"/>
            <a:ext cx="2133600" cy="357188"/>
          </a:xfrm>
        </p:spPr>
        <p:txBody>
          <a:bodyPr/>
          <a:lstStyle>
            <a:lvl1pPr>
              <a:defRPr/>
            </a:lvl1pPr>
          </a:lstStyle>
          <a:p>
            <a:fld id="{9C40F5F4-61D6-4576-A7C4-34C607D723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079"/>
            <a:ext cx="8229600" cy="6953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200151"/>
            <a:ext cx="8229600" cy="3394472"/>
          </a:xfrm>
        </p:spPr>
        <p:txBody>
          <a:bodyPr/>
          <a:lstStyle/>
          <a:p>
            <a:r>
              <a:rPr lang="ru-RU" smtClean="0"/>
              <a:t>Вставка диаграммы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</p:spPr>
        <p:txBody>
          <a:bodyPr/>
          <a:lstStyle>
            <a:lvl1pPr>
              <a:defRPr/>
            </a:lvl1pPr>
          </a:lstStyle>
          <a:p>
            <a:fld id="{94845983-E207-4C13-BC10-FE5955C1541D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683919"/>
            <a:ext cx="2133600" cy="357188"/>
          </a:xfrm>
        </p:spPr>
        <p:txBody>
          <a:bodyPr/>
          <a:lstStyle>
            <a:lvl1pPr>
              <a:defRPr/>
            </a:lvl1pPr>
          </a:lstStyle>
          <a:p>
            <a:fld id="{9C40F5F4-61D6-4576-A7C4-34C607D723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079"/>
            <a:ext cx="8229600" cy="6953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200151"/>
            <a:ext cx="8229600" cy="3394472"/>
          </a:xfrm>
        </p:spPr>
        <p:txBody>
          <a:bodyPr/>
          <a:lstStyle/>
          <a:p>
            <a:r>
              <a:rPr lang="ru-RU" smtClean="0"/>
              <a:t>Вставка рисунка SmartArt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</p:spPr>
        <p:txBody>
          <a:bodyPr/>
          <a:lstStyle>
            <a:lvl1pPr>
              <a:defRPr/>
            </a:lvl1pPr>
          </a:lstStyle>
          <a:p>
            <a:fld id="{94845983-E207-4C13-BC10-FE5955C1541D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683919"/>
            <a:ext cx="2133600" cy="357188"/>
          </a:xfrm>
        </p:spPr>
        <p:txBody>
          <a:bodyPr/>
          <a:lstStyle>
            <a:lvl1pPr>
              <a:defRPr/>
            </a:lvl1pPr>
          </a:lstStyle>
          <a:p>
            <a:fld id="{9C40F5F4-61D6-4576-A7C4-34C607D723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4845983-E207-4C13-BC10-FE5955C1541D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9C40F5F4-61D6-4576-A7C4-34C607D723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76DCEE-98F6-42E7-B93B-DA51F30867B2}" type="datetimeFigureOut">
              <a:rPr lang="ru-RU" smtClean="0"/>
              <a:pPr>
                <a:defRPr/>
              </a:pPr>
              <a:t>18.09.2020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E84013-0134-4C6A-A272-E0D35FA20E8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008501-9308-4760-A0DE-BBCBDAD4B54D}" type="datetimeFigureOut">
              <a:rPr lang="ru-RU" smtClean="0"/>
              <a:pPr>
                <a:defRPr/>
              </a:pPr>
              <a:t>18.09.2020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A2D0D-AF63-48B9-80F0-16CE2FDDA0C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AEF12B-A4DD-41CB-B705-DD1159112CCE}" type="datetimeFigureOut">
              <a:rPr lang="ru-RU" smtClean="0"/>
              <a:pPr>
                <a:defRPr/>
              </a:pPr>
              <a:t>18.09.2020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E75A2C-7C51-4866-ADF3-C4F9079338D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99498-910E-4BBB-990D-66D4E98422F4}" type="datetimeFigureOut">
              <a:rPr lang="ru-RU" smtClean="0"/>
              <a:pPr>
                <a:defRPr/>
              </a:pPr>
              <a:t>18.09.2020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C7572C-7715-47CD-B454-4BF9FED7E4E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06264-C531-4AF8-84EE-9792BE6A0925}" type="datetimeFigureOut">
              <a:rPr lang="ru-RU" smtClean="0"/>
              <a:pPr>
                <a:defRPr/>
              </a:pPr>
              <a:t>18.09.2020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4DD160-3443-47A0-831B-D877BC64A2E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F1FD14-C304-4247-B8B4-4CE3018E74D6}" type="datetimeFigureOut">
              <a:rPr lang="ru-RU" smtClean="0"/>
              <a:pPr>
                <a:defRPr/>
              </a:pPr>
              <a:t>18.09.2020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AB18E9-5C50-4068-A17C-C71429F7CF9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126F69-8121-412E-8296-7FBF2ADC66A5}" type="datetimeFigureOut">
              <a:rPr lang="ru-RU" smtClean="0"/>
              <a:pPr>
                <a:defRPr/>
              </a:pPr>
              <a:t>18.09.2020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396063-B539-4336-8598-EEEA489455B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FD10F-993C-4136-A3EE-DB02D4DA6C8A}" type="datetimeFigureOut">
              <a:rPr lang="ru-RU" smtClean="0"/>
              <a:pPr>
                <a:defRPr/>
              </a:pPr>
              <a:t>18.09.2020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D1F9DB-E029-4B1C-BE35-B38093685BB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/>
        </p:nvSpPr>
        <p:spPr bwMode="gray">
          <a:xfrm>
            <a:off x="-9525" y="-7144"/>
            <a:ext cx="9156700" cy="5154216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082" y="4329"/>
              </a:cxn>
              <a:cxn ang="0">
                <a:pos x="13" y="335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9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lnTo>
                  <a:pt x="1082" y="4329"/>
                </a:lnTo>
                <a:cubicBezTo>
                  <a:pt x="318" y="3809"/>
                  <a:pt x="9" y="3349"/>
                  <a:pt x="13" y="335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3137"/>
                  <a:invGamma/>
                </a:schemeClr>
              </a:gs>
              <a:gs pos="100000">
                <a:schemeClr val="bg1">
                  <a:alpha val="70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33" name="Freeform 9"/>
          <p:cNvSpPr>
            <a:spLocks/>
          </p:cNvSpPr>
          <p:nvPr/>
        </p:nvSpPr>
        <p:spPr bwMode="gray">
          <a:xfrm>
            <a:off x="-4763" y="1"/>
            <a:ext cx="1219177" cy="51435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00"/>
              </a:cxn>
              <a:cxn ang="0">
                <a:pos x="1089" y="1100"/>
              </a:cxn>
              <a:cxn ang="0">
                <a:pos x="0" y="0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gray">
          <a:xfrm>
            <a:off x="527050" y="1"/>
            <a:ext cx="0" cy="4432697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38" name="Line 14"/>
          <p:cNvSpPr>
            <a:spLocks noChangeShapeType="1"/>
          </p:cNvSpPr>
          <p:nvPr/>
        </p:nvSpPr>
        <p:spPr bwMode="gray">
          <a:xfrm>
            <a:off x="1677988" y="0"/>
            <a:ext cx="0" cy="512445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39" name="Line 15"/>
          <p:cNvSpPr>
            <a:spLocks noChangeShapeType="1"/>
          </p:cNvSpPr>
          <p:nvPr/>
        </p:nvSpPr>
        <p:spPr bwMode="gray">
          <a:xfrm>
            <a:off x="2830513" y="1"/>
            <a:ext cx="0" cy="5145881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gray">
          <a:xfrm>
            <a:off x="3983038" y="0"/>
            <a:ext cx="0" cy="5156597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gray">
          <a:xfrm>
            <a:off x="5133975" y="291704"/>
            <a:ext cx="0" cy="4864894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42" name="Line 18"/>
          <p:cNvSpPr>
            <a:spLocks noChangeShapeType="1"/>
          </p:cNvSpPr>
          <p:nvPr/>
        </p:nvSpPr>
        <p:spPr bwMode="gray">
          <a:xfrm>
            <a:off x="6286500" y="464344"/>
            <a:ext cx="0" cy="4692254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43" name="Line 19"/>
          <p:cNvSpPr>
            <a:spLocks noChangeShapeType="1"/>
          </p:cNvSpPr>
          <p:nvPr/>
        </p:nvSpPr>
        <p:spPr bwMode="gray">
          <a:xfrm>
            <a:off x="7439025" y="579835"/>
            <a:ext cx="0" cy="457676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gray">
          <a:xfrm>
            <a:off x="8591550" y="675085"/>
            <a:ext cx="0" cy="4481513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46" name="Line 22"/>
          <p:cNvSpPr>
            <a:spLocks noChangeShapeType="1"/>
          </p:cNvSpPr>
          <p:nvPr/>
        </p:nvSpPr>
        <p:spPr bwMode="gray">
          <a:xfrm rot="5400000">
            <a:off x="2595563" y="-2281238"/>
            <a:ext cx="0" cy="51911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47" name="Line 23"/>
          <p:cNvSpPr>
            <a:spLocks noChangeShapeType="1"/>
          </p:cNvSpPr>
          <p:nvPr/>
        </p:nvSpPr>
        <p:spPr bwMode="gray">
          <a:xfrm rot="5400000">
            <a:off x="4578350" y="-3422253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48" name="Line 24"/>
          <p:cNvSpPr>
            <a:spLocks noChangeShapeType="1"/>
          </p:cNvSpPr>
          <p:nvPr/>
        </p:nvSpPr>
        <p:spPr bwMode="gray">
          <a:xfrm rot="5400000">
            <a:off x="4578350" y="-2579290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49" name="Line 25"/>
          <p:cNvSpPr>
            <a:spLocks noChangeShapeType="1"/>
          </p:cNvSpPr>
          <p:nvPr/>
        </p:nvSpPr>
        <p:spPr bwMode="gray">
          <a:xfrm rot="5400000">
            <a:off x="4579938" y="-1735931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50" name="Line 26"/>
          <p:cNvSpPr>
            <a:spLocks noChangeShapeType="1"/>
          </p:cNvSpPr>
          <p:nvPr/>
        </p:nvSpPr>
        <p:spPr bwMode="gray">
          <a:xfrm rot="5400000">
            <a:off x="4579938" y="-892969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51" name="Line 27"/>
          <p:cNvSpPr>
            <a:spLocks noChangeShapeType="1"/>
          </p:cNvSpPr>
          <p:nvPr/>
        </p:nvSpPr>
        <p:spPr bwMode="gray">
          <a:xfrm rot="5400000">
            <a:off x="4905376" y="315119"/>
            <a:ext cx="0" cy="8423275"/>
          </a:xfrm>
          <a:prstGeom prst="line">
            <a:avLst/>
          </a:prstGeom>
          <a:noFill/>
          <a:ln w="9525">
            <a:solidFill>
              <a:srgbClr val="FFFFFF">
                <a:alpha val="50000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accent2">
                <a:alpha val="35001"/>
              </a:scheme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52" name="Rectangle 28"/>
          <p:cNvSpPr>
            <a:spLocks noChangeArrowheads="1"/>
          </p:cNvSpPr>
          <p:nvPr/>
        </p:nvSpPr>
        <p:spPr bwMode="gray">
          <a:xfrm>
            <a:off x="4005263" y="2019300"/>
            <a:ext cx="1128712" cy="809625"/>
          </a:xfrm>
          <a:prstGeom prst="rect">
            <a:avLst/>
          </a:prstGeom>
          <a:solidFill>
            <a:srgbClr val="FFFFFF">
              <a:alpha val="2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53" name="Rectangle 29"/>
          <p:cNvSpPr>
            <a:spLocks noChangeArrowheads="1"/>
          </p:cNvSpPr>
          <p:nvPr/>
        </p:nvSpPr>
        <p:spPr bwMode="gray">
          <a:xfrm>
            <a:off x="7459664" y="3702844"/>
            <a:ext cx="1120775" cy="809625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54" name="Rectangle 30"/>
          <p:cNvSpPr>
            <a:spLocks noChangeArrowheads="1"/>
          </p:cNvSpPr>
          <p:nvPr/>
        </p:nvSpPr>
        <p:spPr bwMode="gray">
          <a:xfrm>
            <a:off x="549276" y="2856310"/>
            <a:ext cx="1128713" cy="8096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55" name="Rectangle 31"/>
          <p:cNvSpPr>
            <a:spLocks noChangeArrowheads="1"/>
          </p:cNvSpPr>
          <p:nvPr/>
        </p:nvSpPr>
        <p:spPr bwMode="gray">
          <a:xfrm>
            <a:off x="6307138" y="4548188"/>
            <a:ext cx="1128712" cy="597694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gray">
          <a:xfrm>
            <a:off x="2846388" y="0"/>
            <a:ext cx="1128712" cy="303610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57" name="Rectangle 33"/>
          <p:cNvSpPr>
            <a:spLocks noChangeArrowheads="1"/>
          </p:cNvSpPr>
          <p:nvPr/>
        </p:nvSpPr>
        <p:spPr bwMode="gray">
          <a:xfrm>
            <a:off x="2852739" y="3704035"/>
            <a:ext cx="1120775" cy="809625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58" name="Rectangle 34"/>
          <p:cNvSpPr>
            <a:spLocks noChangeArrowheads="1"/>
          </p:cNvSpPr>
          <p:nvPr/>
        </p:nvSpPr>
        <p:spPr bwMode="gray">
          <a:xfrm>
            <a:off x="6300789" y="1175147"/>
            <a:ext cx="1120775" cy="809625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1142976" y="1200151"/>
            <a:ext cx="7543824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fld id="{94845983-E207-4C13-BC10-FE5955C1541D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C40F5F4-61D6-4576-A7C4-34C607D723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60" name="Freeform 36"/>
          <p:cNvSpPr>
            <a:spLocks/>
          </p:cNvSpPr>
          <p:nvPr/>
        </p:nvSpPr>
        <p:spPr bwMode="gray">
          <a:xfrm>
            <a:off x="4041775" y="1"/>
            <a:ext cx="5102225" cy="928675"/>
          </a:xfrm>
          <a:custGeom>
            <a:avLst/>
            <a:gdLst/>
            <a:ahLst/>
            <a:cxnLst>
              <a:cxn ang="0">
                <a:pos x="3130" y="453"/>
              </a:cxn>
              <a:cxn ang="0">
                <a:pos x="3130" y="0"/>
              </a:cxn>
              <a:cxn ang="0">
                <a:pos x="0" y="0"/>
              </a:cxn>
              <a:cxn ang="0">
                <a:pos x="3130" y="453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1142976" y="244079"/>
            <a:ext cx="7543824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заголовка</a:t>
            </a:r>
            <a:endParaRPr lang="en-US" dirty="0" smtClean="0"/>
          </a:p>
        </p:txBody>
      </p:sp>
      <p:pic>
        <p:nvPicPr>
          <p:cNvPr id="25602" name="Picture 2" descr="http://simpleoffer.ru/new/44555-0-Nakleyka-Dva-karandasha.jpg"/>
          <p:cNvPicPr>
            <a:picLocks noChangeAspect="1" noChangeArrowheads="1"/>
          </p:cNvPicPr>
          <p:nvPr userDrawn="1"/>
        </p:nvPicPr>
        <p:blipFill>
          <a:blip r:embed="rId19" cstate="email"/>
          <a:srcRect l="47231"/>
          <a:stretch>
            <a:fillRect/>
          </a:stretch>
        </p:blipFill>
        <p:spPr bwMode="auto">
          <a:xfrm rot="21122328">
            <a:off x="124332" y="2703461"/>
            <a:ext cx="1000132" cy="1864969"/>
          </a:xfrm>
          <a:prstGeom prst="rect">
            <a:avLst/>
          </a:prstGeom>
          <a:noFill/>
        </p:spPr>
      </p:pic>
      <p:pic>
        <p:nvPicPr>
          <p:cNvPr id="35" name="Picture 2" descr="http://simpleoffer.ru/new/44555-0-Nakleyka-Dva-karandasha.jpg"/>
          <p:cNvPicPr>
            <a:picLocks noChangeAspect="1" noChangeArrowheads="1"/>
          </p:cNvPicPr>
          <p:nvPr userDrawn="1"/>
        </p:nvPicPr>
        <p:blipFill>
          <a:blip r:embed="rId20" cstate="email"/>
          <a:srcRect r="48833"/>
          <a:stretch>
            <a:fillRect/>
          </a:stretch>
        </p:blipFill>
        <p:spPr bwMode="auto">
          <a:xfrm>
            <a:off x="0" y="0"/>
            <a:ext cx="1002956" cy="192880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  <p:sldLayoutId id="2147483802" r:id="rId8"/>
    <p:sldLayoutId id="2147483803" r:id="rId9"/>
    <p:sldLayoutId id="2147483804" r:id="rId10"/>
    <p:sldLayoutId id="2147483805" r:id="rId11"/>
    <p:sldLayoutId id="2147483806" r:id="rId12"/>
    <p:sldLayoutId id="2147483807" r:id="rId13"/>
    <p:sldLayoutId id="2147483808" r:id="rId14"/>
    <p:sldLayoutId id="2147483809" r:id="rId15"/>
    <p:sldLayoutId id="2147483810" r:id="rId16"/>
    <p:sldLayoutId id="2147483811" r:id="rId17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10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mph" presetSubtype="2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24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3" grpId="0" animBg="1"/>
      <p:bldP spid="1060" grpId="0" animBg="1"/>
      <p:bldP spid="1026" grpId="0"/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ln>
            <a:solidFill>
              <a:schemeClr val="bg1">
                <a:lumMod val="20000"/>
                <a:lumOff val="80000"/>
              </a:schemeClr>
            </a:solidFill>
          </a:ln>
          <a:solidFill>
            <a:schemeClr val="tx2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Impact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ln>
            <a:solidFill>
              <a:schemeClr val="bg1">
                <a:lumMod val="20000"/>
                <a:lumOff val="80000"/>
              </a:schemeClr>
            </a:solidFill>
          </a:ln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file:///C:\DOCUME~1\DREAMW~1\LOCALS~1\Temp\FineReader11\media\image4.jpeg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file:///C:\DOCUME~1\DREAMW~1\LOCALS~1\Temp\FineReader11\media\image5.jpeg" TargetMode="External"/><Relationship Id="rId7" Type="http://schemas.openxmlformats.org/officeDocument/2006/relationships/image" Target="file:///C:\DOCUME~1\DREAMW~1\LOCALS~1\Temp\FineReader11\media\image7.jpe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file:///C:\DOCUME~1\DREAMW~1\LOCALS~1\Temp\FineReader11\media\image6.jpeg" TargetMode="External"/><Relationship Id="rId4" Type="http://schemas.openxmlformats.org/officeDocument/2006/relationships/image" Target="../media/image6.jpeg"/><Relationship Id="rId9" Type="http://schemas.openxmlformats.org/officeDocument/2006/relationships/image" Target="file:///C:\DOCUME~1\DREAMW~1\LOCALS~1\Temp\FineReader11\media\image8.jpeg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file:///C:\DOCUME~1\DREAMW~1\LOCALS~1\Temp\FineReader11\media\image7.jpeg" TargetMode="External"/><Relationship Id="rId3" Type="http://schemas.openxmlformats.org/officeDocument/2006/relationships/image" Target="../media/image5.jpeg"/><Relationship Id="rId7" Type="http://schemas.openxmlformats.org/officeDocument/2006/relationships/image" Target="../media/image7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6" Type="http://schemas.openxmlformats.org/officeDocument/2006/relationships/image" Target="file:///C:\DOCUME~1\DREAMW~1\LOCALS~1\Temp\FineReader11\media\image6.jpeg" TargetMode="External"/><Relationship Id="rId5" Type="http://schemas.openxmlformats.org/officeDocument/2006/relationships/image" Target="../media/image6.jpeg"/><Relationship Id="rId10" Type="http://schemas.openxmlformats.org/officeDocument/2006/relationships/image" Target="file:///C:\DOCUME~1\DREAMW~1\LOCALS~1\Temp\FineReader11\media\image8.jpeg" TargetMode="External"/><Relationship Id="rId4" Type="http://schemas.openxmlformats.org/officeDocument/2006/relationships/image" Target="file:///C:\DOCUME~1\DREAMW~1\LOCALS~1\Temp\FineReader11\media\image5.jpeg" TargetMode="External"/><Relationship Id="rId9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file:///C:\DOCUME~1\DREAMW~1\LOCALS~1\Temp\FineReader11\media\image1.jpeg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gif"/><Relationship Id="rId13" Type="http://schemas.openxmlformats.org/officeDocument/2006/relationships/image" Target="../media/image23.gif"/><Relationship Id="rId3" Type="http://schemas.openxmlformats.org/officeDocument/2006/relationships/image" Target="../media/image14.jpeg"/><Relationship Id="rId7" Type="http://schemas.openxmlformats.org/officeDocument/2006/relationships/image" Target="../media/image18.gif"/><Relationship Id="rId12" Type="http://schemas.openxmlformats.org/officeDocument/2006/relationships/hyperlink" Target="http://smiles.33b.ru/smile.67675.html" TargetMode="External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5.png"/><Relationship Id="rId1" Type="http://schemas.openxmlformats.org/officeDocument/2006/relationships/audio" Target="../media/audio1.wav"/><Relationship Id="rId6" Type="http://schemas.openxmlformats.org/officeDocument/2006/relationships/image" Target="../media/image17.jpeg"/><Relationship Id="rId11" Type="http://schemas.openxmlformats.org/officeDocument/2006/relationships/image" Target="../media/image22.gif"/><Relationship Id="rId5" Type="http://schemas.openxmlformats.org/officeDocument/2006/relationships/image" Target="../media/image16.jpeg"/><Relationship Id="rId15" Type="http://schemas.openxmlformats.org/officeDocument/2006/relationships/image" Target="../media/image24.gif"/><Relationship Id="rId10" Type="http://schemas.openxmlformats.org/officeDocument/2006/relationships/image" Target="../media/image21.gif"/><Relationship Id="rId4" Type="http://schemas.openxmlformats.org/officeDocument/2006/relationships/image" Target="../media/image15.jpeg"/><Relationship Id="rId9" Type="http://schemas.openxmlformats.org/officeDocument/2006/relationships/image" Target="../media/image20.gif"/><Relationship Id="rId14" Type="http://schemas.openxmlformats.org/officeDocument/2006/relationships/hyperlink" Target="http://smiles.33b.ru/smile.102749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3375" y="785801"/>
            <a:ext cx="5524509" cy="1729992"/>
          </a:xfrm>
        </p:spPr>
        <p:txBody>
          <a:bodyPr/>
          <a:lstStyle/>
          <a:p>
            <a:pPr algn="ctr"/>
            <a:r>
              <a:rPr lang="ru-RU" sz="4000" dirty="0" smtClean="0"/>
              <a:t>Выразительные средства графики</a:t>
            </a:r>
            <a:br>
              <a:rPr lang="ru-RU" sz="4000" dirty="0" smtClean="0"/>
            </a:br>
            <a:r>
              <a:rPr lang="ru-RU" sz="4000" dirty="0" smtClean="0"/>
              <a:t>Что может карандаш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45340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Что  может  карандаш. Ёлочки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black">
          <a:xfrm>
            <a:off x="1295376" y="396479"/>
            <a:ext cx="7543824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0" cap="none" spc="0" normalizeH="0" baseline="0" noProof="0" dirty="0">
              <a:ln>
                <a:solidFill>
                  <a:schemeClr val="bg1">
                    <a:lumMod val="20000"/>
                    <a:lumOff val="80000"/>
                  </a:schemeClr>
                </a:solidFill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Impact" pitchFamily="34" charset="0"/>
              <a:ea typeface="+mj-ea"/>
              <a:cs typeface="+mj-cs"/>
            </a:endParaRP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1428728" y="4143386"/>
            <a:ext cx="7500990" cy="715089"/>
          </a:xfrm>
          <a:prstGeom prst="wedgeRoundRectCallout">
            <a:avLst>
              <a:gd name="adj1" fmla="val -57990"/>
              <a:gd name="adj2" fmla="val -180560"/>
              <a:gd name="adj3" fmla="val 16667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dirty="0" smtClean="0"/>
              <a:t>Во второй рамке повтори образец. В третьей рамке немного его измени.</a:t>
            </a:r>
            <a:endParaRPr lang="ru-RU" dirty="0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00166" y="1000114"/>
            <a:ext cx="6696075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Нарядные  ёлочки</a:t>
            </a:r>
            <a:endParaRPr lang="ru-RU" dirty="0"/>
          </a:p>
        </p:txBody>
      </p:sp>
      <p:pic>
        <p:nvPicPr>
          <p:cNvPr id="327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 l="23953" t="15154" r="23427" b="11178"/>
          <a:stretch>
            <a:fillRect/>
          </a:stretch>
        </p:blipFill>
        <p:spPr bwMode="auto">
          <a:xfrm>
            <a:off x="3857620" y="955448"/>
            <a:ext cx="4786346" cy="4188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Скругленная прямоугольная выноска 6"/>
          <p:cNvSpPr/>
          <p:nvPr/>
        </p:nvSpPr>
        <p:spPr>
          <a:xfrm>
            <a:off x="1071538" y="928676"/>
            <a:ext cx="2714644" cy="1328023"/>
          </a:xfrm>
          <a:prstGeom prst="wedgeRoundRectCallout">
            <a:avLst>
              <a:gd name="adj1" fmla="val -57125"/>
              <a:gd name="adj2" fmla="val -56566"/>
              <a:gd name="adj3" fmla="val 16667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dirty="0" smtClean="0"/>
              <a:t>Рассмотри рисунки ёлочек. Расскажи                о способах </a:t>
            </a:r>
            <a:r>
              <a:rPr lang="ru-RU" dirty="0" err="1" smtClean="0"/>
              <a:t>изобра-жения</a:t>
            </a:r>
            <a:r>
              <a:rPr lang="ru-RU" dirty="0" smtClean="0"/>
              <a:t> каждой из них.</a:t>
            </a:r>
            <a:endParaRPr lang="ru-RU" dirty="0"/>
          </a:p>
        </p:txBody>
      </p:sp>
      <p:pic>
        <p:nvPicPr>
          <p:cNvPr id="32775" name="Picture 7" descr="http://seandietrich.com/wp-content/uploads/2016/12/christmas-tree-4-266x4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00165" y="2285998"/>
            <a:ext cx="1852745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Вариативные задания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кругленная прямоугольная выноска 2"/>
          <p:cNvSpPr/>
          <p:nvPr/>
        </p:nvSpPr>
        <p:spPr>
          <a:xfrm>
            <a:off x="1643042" y="1428742"/>
            <a:ext cx="6143668" cy="2553891"/>
          </a:xfrm>
          <a:prstGeom prst="wedgeRoundRectCallout">
            <a:avLst>
              <a:gd name="adj1" fmla="val -63623"/>
              <a:gd name="adj2" fmla="val -75135"/>
              <a:gd name="adj3" fmla="val 16667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1.  Нарисовать ёлочку карандашом или </a:t>
            </a:r>
            <a:r>
              <a:rPr lang="ru-RU" dirty="0" err="1" smtClean="0"/>
              <a:t>гелевой</a:t>
            </a:r>
            <a:r>
              <a:rPr lang="ru-RU" dirty="0" smtClean="0"/>
              <a:t> </a:t>
            </a:r>
            <a:r>
              <a:rPr lang="ru-RU" dirty="0" err="1" smtClean="0"/>
              <a:t>руч</a:t>
            </a:r>
            <a:r>
              <a:rPr lang="ru-RU" dirty="0" smtClean="0"/>
              <a:t>-</a:t>
            </a:r>
          </a:p>
          <a:p>
            <a:r>
              <a:rPr lang="ru-RU" dirty="0" smtClean="0"/>
              <a:t>кой, используя сочетания элементов: а) линии и пятна; б) линии и штрихов; в) точки и линии; г) пятна и точки; </a:t>
            </a:r>
            <a:r>
              <a:rPr lang="ru-RU" dirty="0" err="1" smtClean="0"/>
              <a:t>д</a:t>
            </a:r>
            <a:r>
              <a:rPr lang="ru-RU" dirty="0" smtClean="0"/>
              <a:t>) точки и штрихов.</a:t>
            </a:r>
          </a:p>
          <a:p>
            <a:r>
              <a:rPr lang="ru-RU" dirty="0" smtClean="0"/>
              <a:t>2.  Нарисовать на половинке альбомного листа вазу. </a:t>
            </a:r>
          </a:p>
          <a:p>
            <a:r>
              <a:rPr lang="ru-RU" dirty="0" smtClean="0"/>
              <a:t>Закрасить её разными штрихами.</a:t>
            </a:r>
          </a:p>
          <a:p>
            <a:r>
              <a:rPr lang="ru-RU" dirty="0" smtClean="0"/>
              <a:t>3.  Нарисовать декоративные ёлочки с названиями: </a:t>
            </a:r>
          </a:p>
          <a:p>
            <a:r>
              <a:rPr lang="ru-RU" dirty="0" smtClean="0"/>
              <a:t>а) «колючая»; б) «пушистая».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dirty="0" smtClean="0"/>
              <a:t/>
            </a:r>
            <a:br>
              <a:rPr lang="ru-RU" b="0" dirty="0" smtClean="0"/>
            </a:br>
            <a:r>
              <a:rPr lang="ru-RU" b="0" dirty="0" smtClean="0"/>
              <a:t>УЧИМСЯ У МАСТЕРОВ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148" name="Picture 4" descr="C:\DOCUME~1\DREAMW~1\LOCALS~1\Temp\FineReader11\media\image4.jpeg"/>
          <p:cNvPicPr>
            <a:picLocks noChangeAspect="1" noChangeArrowheads="1"/>
          </p:cNvPicPr>
          <p:nvPr/>
        </p:nvPicPr>
        <p:blipFill>
          <a:blip r:embed="rId3" r:link="rId4" cstate="email"/>
          <a:srcRect/>
          <a:stretch>
            <a:fillRect/>
          </a:stretch>
        </p:blipFill>
        <p:spPr bwMode="auto">
          <a:xfrm>
            <a:off x="5500694" y="1643056"/>
            <a:ext cx="3510103" cy="2857520"/>
          </a:xfrm>
          <a:prstGeom prst="rect">
            <a:avLst/>
          </a:prstGeom>
          <a:noFill/>
        </p:spPr>
      </p:pic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714812" y="4572015"/>
            <a:ext cx="4429188" cy="392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1200" i="1" dirty="0" smtClean="0">
              <a:solidFill>
                <a:srgbClr val="000000"/>
              </a:solidFill>
              <a:latin typeface="Courier New"/>
              <a:ea typeface="Courier New"/>
            </a:endParaRPr>
          </a:p>
          <a:p>
            <a:pPr lvl="0">
              <a:lnSpc>
                <a:spcPts val="850"/>
              </a:lnSpc>
            </a:pPr>
            <a:r>
              <a:rPr lang="ru-RU" sz="850" i="1" spc="-50" dirty="0" smtClean="0">
                <a:solidFill>
                  <a:srgbClr val="000000"/>
                </a:solidFill>
                <a:ea typeface="Arial"/>
                <a:cs typeface="Arial"/>
              </a:rPr>
              <a:t>М. </a:t>
            </a:r>
            <a:r>
              <a:rPr lang="ru-RU" sz="1200" i="1" dirty="0" smtClean="0">
                <a:solidFill>
                  <a:srgbClr val="000000"/>
                </a:solidFill>
                <a:latin typeface="Courier New"/>
                <a:ea typeface="Courier New"/>
              </a:rPr>
              <a:t>Врубель. Дерево у забора Д. Митрохин. Кефаль</a:t>
            </a:r>
            <a:endParaRPr lang="ru-RU" sz="1200" i="1" dirty="0">
              <a:solidFill>
                <a:srgbClr val="000000"/>
              </a:solidFill>
              <a:latin typeface="Courier New"/>
              <a:ea typeface="Courier New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85786" y="1000114"/>
            <a:ext cx="82153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2860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Microsoft Sans Serif" pitchFamily="34" charset="0"/>
                <a:ea typeface="Microsoft Sans Serif" pitchFamily="34" charset="0"/>
                <a:cs typeface="Microsoft Sans Serif" pitchFamily="34" charset="0"/>
              </a:rPr>
              <a:t>Художники-графики придают большое значение наброскам и рисункам. </a:t>
            </a:r>
            <a:endParaRPr lang="ru-RU" sz="2000" dirty="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85786" y="1714494"/>
            <a:ext cx="507209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0000"/>
                </a:solidFill>
                <a:latin typeface="Microsoft Sans Serif" pitchFamily="34" charset="0"/>
                <a:ea typeface="Microsoft Sans Serif" pitchFamily="34" charset="0"/>
                <a:cs typeface="Microsoft Sans Serif" pitchFamily="34" charset="0"/>
              </a:rPr>
              <a:t>У каждого художника вырабатывается своя индивидуальная манера их </a:t>
            </a:r>
            <a:r>
              <a:rPr lang="ru-RU" sz="2000" dirty="0" err="1" smtClean="0">
                <a:solidFill>
                  <a:srgbClr val="000000"/>
                </a:solidFill>
                <a:latin typeface="Microsoft Sans Serif" pitchFamily="34" charset="0"/>
                <a:ea typeface="Microsoft Sans Serif" pitchFamily="34" charset="0"/>
                <a:cs typeface="Microsoft Sans Serif" pitchFamily="34" charset="0"/>
              </a:rPr>
              <a:t>вы-полнения</a:t>
            </a:r>
            <a:r>
              <a:rPr lang="ru-RU" sz="2000" dirty="0" smtClean="0">
                <a:solidFill>
                  <a:srgbClr val="000000"/>
                </a:solidFill>
                <a:latin typeface="Microsoft Sans Serif" pitchFamily="34" charset="0"/>
                <a:ea typeface="Microsoft Sans Serif" pitchFamily="34" charset="0"/>
                <a:cs typeface="Microsoft Sans Serif" pitchFamily="34" charset="0"/>
              </a:rPr>
              <a:t>. Мастер выделяет самые характерные особенности того, что он изображает.</a:t>
            </a:r>
            <a:endParaRPr lang="ru-RU" sz="2000" dirty="0"/>
          </a:p>
        </p:txBody>
      </p:sp>
      <p:sp>
        <p:nvSpPr>
          <p:cNvPr id="18" name="Скругленная прямоугольная выноска 17"/>
          <p:cNvSpPr/>
          <p:nvPr/>
        </p:nvSpPr>
        <p:spPr>
          <a:xfrm>
            <a:off x="1214414" y="3500444"/>
            <a:ext cx="3500462" cy="1328023"/>
          </a:xfrm>
          <a:prstGeom prst="wedgeRoundRectCallout">
            <a:avLst>
              <a:gd name="adj1" fmla="val -55966"/>
              <a:gd name="adj2" fmla="val -62629"/>
              <a:gd name="adj3" fmla="val 16667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Сравни работы М. Врубеля, В. Серова и Д. Митрохина. Что в них общего? </a:t>
            </a:r>
          </a:p>
          <a:p>
            <a:r>
              <a:rPr lang="ru-RU" dirty="0" smtClean="0"/>
              <a:t>Чем они отличаются?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9"/>
          <p:cNvSpPr>
            <a:spLocks noGrp="1"/>
          </p:cNvSpPr>
          <p:nvPr>
            <p:ph type="title"/>
          </p:nvPr>
        </p:nvSpPr>
        <p:spPr>
          <a:xfrm>
            <a:off x="1071538" y="142858"/>
            <a:ext cx="7543824" cy="695325"/>
          </a:xfrm>
        </p:spPr>
        <p:txBody>
          <a:bodyPr/>
          <a:lstStyle/>
          <a:p>
            <a:r>
              <a:rPr lang="ru-RU" b="0" dirty="0" smtClean="0"/>
              <a:t/>
            </a:r>
            <a:br>
              <a:rPr lang="ru-RU" b="0" dirty="0" smtClean="0"/>
            </a:br>
            <a:r>
              <a:rPr lang="ru-RU" b="0" dirty="0" smtClean="0"/>
              <a:t>УЧИМСЯ У МАСТЕРОВ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6628" name="Picture 4" descr="C:\DOCUME~1\DREAMW~1\LOCALS~1\Temp\FineReader11\media\image5.jpeg"/>
          <p:cNvPicPr>
            <a:picLocks noChangeAspect="1" noChangeArrowheads="1"/>
          </p:cNvPicPr>
          <p:nvPr/>
        </p:nvPicPr>
        <p:blipFill>
          <a:blip r:embed="rId2" r:link="rId3" cstate="email">
            <a:lum bright="-2000" contrast="32000"/>
          </a:blip>
          <a:srcRect/>
          <a:stretch>
            <a:fillRect/>
          </a:stretch>
        </p:blipFill>
        <p:spPr bwMode="auto">
          <a:xfrm>
            <a:off x="642910" y="1928808"/>
            <a:ext cx="3057525" cy="276225"/>
          </a:xfrm>
          <a:prstGeom prst="rect">
            <a:avLst/>
          </a:prstGeom>
          <a:noFill/>
        </p:spPr>
      </p:pic>
      <p:pic>
        <p:nvPicPr>
          <p:cNvPr id="26627" name="Picture 3" descr="C:\DOCUME~1\DREAMW~1\LOCALS~1\Temp\FineReader11\media\image6.jpeg"/>
          <p:cNvPicPr>
            <a:picLocks noChangeAspect="1" noChangeArrowheads="1"/>
          </p:cNvPicPr>
          <p:nvPr/>
        </p:nvPicPr>
        <p:blipFill>
          <a:blip r:embed="rId4" r:link="rId5" cstate="email"/>
          <a:srcRect/>
          <a:stretch>
            <a:fillRect/>
          </a:stretch>
        </p:blipFill>
        <p:spPr bwMode="auto">
          <a:xfrm>
            <a:off x="785786" y="2714626"/>
            <a:ext cx="3057525" cy="295275"/>
          </a:xfrm>
          <a:prstGeom prst="rect">
            <a:avLst/>
          </a:prstGeom>
          <a:noFill/>
        </p:spPr>
      </p:pic>
      <p:pic>
        <p:nvPicPr>
          <p:cNvPr id="26626" name="Picture 2" descr="C:\DOCUME~1\DREAMW~1\LOCALS~1\Temp\FineReader11\media\image7.jpeg"/>
          <p:cNvPicPr>
            <a:picLocks noChangeAspect="1" noChangeArrowheads="1"/>
          </p:cNvPicPr>
          <p:nvPr/>
        </p:nvPicPr>
        <p:blipFill>
          <a:blip r:embed="rId6" r:link="rId7" cstate="email"/>
          <a:srcRect/>
          <a:stretch>
            <a:fillRect/>
          </a:stretch>
        </p:blipFill>
        <p:spPr bwMode="auto">
          <a:xfrm>
            <a:off x="1000100" y="3714758"/>
            <a:ext cx="3086100" cy="228600"/>
          </a:xfrm>
          <a:prstGeom prst="rect">
            <a:avLst/>
          </a:prstGeom>
          <a:noFill/>
        </p:spPr>
      </p:pic>
      <p:pic>
        <p:nvPicPr>
          <p:cNvPr id="26625" name="Picture 1" descr="C:\DOCUME~1\DREAMW~1\LOCALS~1\Temp\FineReader11\media\image8.jpeg"/>
          <p:cNvPicPr>
            <a:picLocks noChangeAspect="1" noChangeArrowheads="1"/>
          </p:cNvPicPr>
          <p:nvPr/>
        </p:nvPicPr>
        <p:blipFill>
          <a:blip r:embed="rId8" r:link="rId9" cstate="email"/>
          <a:srcRect/>
          <a:stretch>
            <a:fillRect/>
          </a:stretch>
        </p:blipFill>
        <p:spPr bwMode="auto">
          <a:xfrm>
            <a:off x="1285852" y="4500576"/>
            <a:ext cx="3124200" cy="304800"/>
          </a:xfrm>
          <a:prstGeom prst="rect">
            <a:avLst/>
          </a:prstGeom>
          <a:noFill/>
        </p:spPr>
      </p:pic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786182" y="2571750"/>
            <a:ext cx="51435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Microsoft Sans Serif" pitchFamily="34" charset="0"/>
                <a:ea typeface="Microsoft Sans Serif" pitchFamily="34" charset="0"/>
                <a:cs typeface="Microsoft Sans Serif" pitchFamily="34" charset="0"/>
              </a:rPr>
              <a:t>Тонировка — штриховка, в которой штрихи сливаются друг с другом.</a:t>
            </a:r>
            <a:endParaRPr lang="ru-RU" dirty="0" smtClean="0">
              <a:solidFill>
                <a:srgbClr val="00000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786182" y="1714494"/>
            <a:ext cx="5214974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03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800" dirty="0" smtClean="0">
                <a:solidFill>
                  <a:srgbClr val="000000"/>
                </a:solidFill>
                <a:latin typeface="Arial" pitchFamily="34" charset="0"/>
                <a:ea typeface="Microsoft Sans Serif" pitchFamily="34" charset="0"/>
              </a:rPr>
              <a:t/>
            </a:r>
            <a:br>
              <a:rPr lang="ru-RU" sz="800" dirty="0" smtClean="0">
                <a:solidFill>
                  <a:srgbClr val="000000"/>
                </a:solidFill>
                <a:latin typeface="Arial" pitchFamily="34" charset="0"/>
                <a:ea typeface="Microsoft Sans Serif" pitchFamily="34" charset="0"/>
              </a:rPr>
            </a:br>
            <a:r>
              <a:rPr lang="ru-RU" dirty="0" smtClean="0">
                <a:solidFill>
                  <a:srgbClr val="000000"/>
                </a:solidFill>
                <a:latin typeface="Microsoft Sans Serif" pitchFamily="34" charset="0"/>
                <a:ea typeface="Microsoft Sans Serif" pitchFamily="34" charset="0"/>
                <a:cs typeface="Microsoft Sans Serif" pitchFamily="34" charset="0"/>
              </a:rPr>
              <a:t>Штриховка — нанесение штрихов рядом друг           с другом или поверх друг друга.</a:t>
            </a:r>
            <a:endParaRPr lang="ru-RU" dirty="0" smtClean="0">
              <a:latin typeface="Arial" pitchFamily="34" charset="0"/>
            </a:endParaRPr>
          </a:p>
          <a:p>
            <a:pPr lvl="0" indent="2032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4643438" y="4357700"/>
            <a:ext cx="43577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03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Microsoft Sans Serif" pitchFamily="34" charset="0"/>
                <a:ea typeface="Microsoft Sans Serif" pitchFamily="34" charset="0"/>
                <a:cs typeface="Microsoft Sans Serif" pitchFamily="34" charset="0"/>
              </a:rPr>
              <a:t>Растушёвка или растирка обычно применяются поверх растяжки.</a:t>
            </a:r>
            <a:endParaRPr lang="ru-RU" dirty="0" smtClean="0">
              <a:solidFill>
                <a:srgbClr val="000000"/>
              </a:solidFill>
              <a:latin typeface="Arial" pitchFamily="34" charset="0"/>
              <a:ea typeface="Microsoft Sans Serif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285852" y="857238"/>
            <a:ext cx="77153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Умение работать карандашом заключается в основном                           в грамотном применении таких технических приёмов, как штриховка, тонировка, растяжка, растушёвка и растирка.</a:t>
            </a:r>
            <a:endParaRPr lang="ru-RU" sz="20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4071934" y="3357568"/>
            <a:ext cx="49292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solidFill>
                  <a:srgbClr val="000000"/>
                </a:solidFill>
                <a:latin typeface="Microsoft Sans Serif"/>
                <a:ea typeface="Microsoft Sans Serif"/>
                <a:cs typeface="Microsoft Sans Serif"/>
              </a:rPr>
              <a:t>Растяжка — ряд оттенков, расположенных          в определённом порядке от самого тёмного до самого светлого.</a:t>
            </a:r>
            <a:endParaRPr lang="ru-RU" dirty="0">
              <a:solidFill>
                <a:srgbClr val="000000"/>
              </a:solidFill>
              <a:latin typeface="Courier New"/>
              <a:ea typeface="Courier New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dirty="0" smtClean="0"/>
              <a:t/>
            </a:r>
            <a:br>
              <a:rPr lang="ru-RU" b="0" dirty="0" smtClean="0"/>
            </a:br>
            <a:r>
              <a:rPr lang="ru-RU" b="0" dirty="0" smtClean="0"/>
              <a:t>УЧИМСЯ У МАСТЕРОВ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8" name="Рисунок 7" descr="Рисунок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80" y="3643320"/>
            <a:ext cx="6404679" cy="1242156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/>
        </p:nvSpPr>
        <p:spPr>
          <a:xfrm>
            <a:off x="1142976" y="1142990"/>
            <a:ext cx="4500594" cy="715089"/>
          </a:xfrm>
          <a:prstGeom prst="wedgeRoundRectCallout">
            <a:avLst>
              <a:gd name="adj1" fmla="val -56747"/>
              <a:gd name="adj2" fmla="val -99515"/>
              <a:gd name="adj3" fmla="val 16667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dirty="0" smtClean="0"/>
              <a:t>Потренируйся выполнять штриховку, тонировку, растяжку, растирку.</a:t>
            </a:r>
            <a:endParaRPr lang="ru-RU" dirty="0"/>
          </a:p>
        </p:txBody>
      </p:sp>
      <p:pic>
        <p:nvPicPr>
          <p:cNvPr id="10" name="Picture 4" descr="C:\DOCUME~1\DREAMW~1\LOCALS~1\Temp\FineReader11\media\image5.jpeg"/>
          <p:cNvPicPr>
            <a:picLocks noChangeAspect="1" noChangeArrowheads="1"/>
          </p:cNvPicPr>
          <p:nvPr/>
        </p:nvPicPr>
        <p:blipFill>
          <a:blip r:embed="rId3" r:link="rId4" cstate="email">
            <a:lum bright="-2000" contrast="32000"/>
          </a:blip>
          <a:srcRect/>
          <a:stretch>
            <a:fillRect/>
          </a:stretch>
        </p:blipFill>
        <p:spPr bwMode="auto">
          <a:xfrm>
            <a:off x="785786" y="2071684"/>
            <a:ext cx="3953724" cy="357190"/>
          </a:xfrm>
          <a:prstGeom prst="rect">
            <a:avLst/>
          </a:prstGeom>
          <a:noFill/>
        </p:spPr>
      </p:pic>
      <p:pic>
        <p:nvPicPr>
          <p:cNvPr id="11" name="Picture 3" descr="C:\DOCUME~1\DREAMW~1\LOCALS~1\Temp\FineReader11\media\image6.jpeg"/>
          <p:cNvPicPr>
            <a:picLocks noChangeAspect="1" noChangeArrowheads="1"/>
          </p:cNvPicPr>
          <p:nvPr/>
        </p:nvPicPr>
        <p:blipFill>
          <a:blip r:embed="rId5" r:link="rId6" cstate="email"/>
          <a:srcRect/>
          <a:stretch>
            <a:fillRect/>
          </a:stretch>
        </p:blipFill>
        <p:spPr bwMode="auto">
          <a:xfrm>
            <a:off x="1071538" y="2643188"/>
            <a:ext cx="3698645" cy="357190"/>
          </a:xfrm>
          <a:prstGeom prst="rect">
            <a:avLst/>
          </a:prstGeom>
          <a:noFill/>
        </p:spPr>
      </p:pic>
      <p:pic>
        <p:nvPicPr>
          <p:cNvPr id="12" name="Picture 2" descr="C:\DOCUME~1\DREAMW~1\LOCALS~1\Temp\FineReader11\media\image7.jpeg"/>
          <p:cNvPicPr>
            <a:picLocks noChangeAspect="1" noChangeArrowheads="1"/>
          </p:cNvPicPr>
          <p:nvPr/>
        </p:nvPicPr>
        <p:blipFill>
          <a:blip r:embed="rId7" r:link="rId8" cstate="email"/>
          <a:srcRect/>
          <a:stretch>
            <a:fillRect/>
          </a:stretch>
        </p:blipFill>
        <p:spPr bwMode="auto">
          <a:xfrm>
            <a:off x="5072066" y="2071684"/>
            <a:ext cx="3857652" cy="285752"/>
          </a:xfrm>
          <a:prstGeom prst="rect">
            <a:avLst/>
          </a:prstGeom>
          <a:noFill/>
        </p:spPr>
      </p:pic>
      <p:pic>
        <p:nvPicPr>
          <p:cNvPr id="13" name="Picture 1" descr="C:\DOCUME~1\DREAMW~1\LOCALS~1\Temp\FineReader11\media\image8.jpeg"/>
          <p:cNvPicPr>
            <a:picLocks noChangeAspect="1" noChangeArrowheads="1"/>
          </p:cNvPicPr>
          <p:nvPr/>
        </p:nvPicPr>
        <p:blipFill>
          <a:blip r:embed="rId9" r:link="rId10" cstate="email"/>
          <a:srcRect/>
          <a:stretch>
            <a:fillRect/>
          </a:stretch>
        </p:blipFill>
        <p:spPr bwMode="auto">
          <a:xfrm>
            <a:off x="5143504" y="2571750"/>
            <a:ext cx="3661198" cy="3571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Выразительные средства графики</a:t>
            </a:r>
            <a:endParaRPr lang="ru-RU" sz="3600" dirty="0"/>
          </a:p>
        </p:txBody>
      </p:sp>
      <p:sp>
        <p:nvSpPr>
          <p:cNvPr id="3" name="Скругленная прямоугольная выноска 2"/>
          <p:cNvSpPr/>
          <p:nvPr/>
        </p:nvSpPr>
        <p:spPr>
          <a:xfrm>
            <a:off x="1214414" y="2071684"/>
            <a:ext cx="4214842" cy="2247424"/>
          </a:xfrm>
          <a:prstGeom prst="wedgeRoundRectCallout">
            <a:avLst>
              <a:gd name="adj1" fmla="val -57629"/>
              <a:gd name="adj2" fmla="val -2098"/>
              <a:gd name="adj3" fmla="val 16667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Мы раскрасим целый свет</a:t>
            </a:r>
            <a:br>
              <a:rPr lang="ru-RU" dirty="0" smtClean="0"/>
            </a:br>
            <a:r>
              <a:rPr lang="ru-RU" dirty="0" smtClean="0"/>
              <a:t>В синий, в красный, в жёлтый цвет.</a:t>
            </a:r>
            <a:br>
              <a:rPr lang="ru-RU" dirty="0" smtClean="0"/>
            </a:br>
            <a:r>
              <a:rPr lang="ru-RU" dirty="0" smtClean="0"/>
              <a:t>На зелёненькой лужайке</a:t>
            </a:r>
            <a:br>
              <a:rPr lang="ru-RU" dirty="0" smtClean="0"/>
            </a:br>
            <a:r>
              <a:rPr lang="ru-RU" dirty="0" smtClean="0"/>
              <a:t>Скачут </a:t>
            </a:r>
            <a:r>
              <a:rPr lang="ru-RU" dirty="0" err="1" smtClean="0"/>
              <a:t>розовые</a:t>
            </a:r>
            <a:r>
              <a:rPr lang="ru-RU" dirty="0" smtClean="0"/>
              <a:t> зайки.</a:t>
            </a:r>
            <a:br>
              <a:rPr lang="ru-RU" dirty="0" smtClean="0"/>
            </a:br>
            <a:r>
              <a:rPr lang="ru-RU" dirty="0" smtClean="0"/>
              <a:t>До чего же хороши</a:t>
            </a:r>
            <a:br>
              <a:rPr lang="ru-RU" dirty="0" smtClean="0"/>
            </a:br>
            <a:r>
              <a:rPr lang="ru-RU" dirty="0" smtClean="0"/>
              <a:t>Для друзей … 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http://club.itdrom.com/files/gallery/gal_flash/flash_mini/420.JPG"/>
          <p:cNvPicPr>
            <a:picLocks noChangeAspect="1" noChangeArrowheads="1"/>
          </p:cNvPicPr>
          <p:nvPr/>
        </p:nvPicPr>
        <p:blipFill>
          <a:blip r:embed="rId3" cstate="email"/>
          <a:srcRect l="8212" t="4967"/>
          <a:stretch>
            <a:fillRect/>
          </a:stretch>
        </p:blipFill>
        <p:spPr bwMode="auto">
          <a:xfrm>
            <a:off x="5500694" y="1428742"/>
            <a:ext cx="3473083" cy="2214578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71538" y="928676"/>
            <a:ext cx="778674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0320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ea typeface="Microsoft Sans Serif" pitchFamily="34" charset="0"/>
              </a:rPr>
              <a:t>Цветными карандашами, как и простыми (графитными), можно рисовать красивыми, размашистыми штрихами, тонировать, тушевать, растирать штрихи, получать плавные переходы цвета.</a:t>
            </a:r>
            <a:r>
              <a:rPr lang="ru-RU" sz="2000" dirty="0" smtClean="0"/>
              <a:t> </a:t>
            </a:r>
          </a:p>
          <a:p>
            <a:pPr indent="203200" fontAlgn="base">
              <a:spcBef>
                <a:spcPct val="0"/>
              </a:spcBef>
              <a:spcAft>
                <a:spcPct val="0"/>
              </a:spcAft>
            </a:pPr>
            <a:endParaRPr lang="ru-RU" sz="2000" dirty="0" smtClean="0"/>
          </a:p>
          <a:p>
            <a:pPr indent="203200" fontAlgn="base">
              <a:spcBef>
                <a:spcPct val="0"/>
              </a:spcBef>
              <a:spcAft>
                <a:spcPct val="0"/>
              </a:spcAft>
            </a:pPr>
            <a:endParaRPr lang="ru-RU" sz="2000" dirty="0" smtClean="0"/>
          </a:p>
          <a:p>
            <a:pPr indent="203200" fontAlgn="base">
              <a:spcBef>
                <a:spcPct val="0"/>
              </a:spcBef>
              <a:spcAft>
                <a:spcPct val="0"/>
              </a:spcAft>
            </a:pPr>
            <a:endParaRPr lang="ru-RU" sz="2000" dirty="0" smtClean="0"/>
          </a:p>
          <a:p>
            <a:pPr indent="203200" fontAlgn="base">
              <a:spcBef>
                <a:spcPct val="0"/>
              </a:spcBef>
              <a:spcAft>
                <a:spcPct val="0"/>
              </a:spcAft>
            </a:pPr>
            <a:endParaRPr lang="ru-RU" sz="2000" dirty="0" smtClean="0"/>
          </a:p>
          <a:p>
            <a:pPr indent="203200" fontAlgn="base">
              <a:spcBef>
                <a:spcPct val="0"/>
              </a:spcBef>
              <a:spcAft>
                <a:spcPct val="0"/>
              </a:spcAft>
            </a:pPr>
            <a:endParaRPr lang="ru-RU" sz="2000" dirty="0" smtClean="0"/>
          </a:p>
          <a:p>
            <a:pPr indent="20320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/>
              <a:t>Для смешения цветов необходимо накладывать штрихи одного цвета поверх другого. При этом важно учитывать, штрихи какого цвета наносятся сначала, а какого — потом. Слои могут наноситься не только прямыми штрихами.</a:t>
            </a:r>
          </a:p>
          <a:p>
            <a:pPr lvl="0" indent="203200" fontAlgn="base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 может  карандаш</a:t>
            </a:r>
            <a:endParaRPr lang="ru-RU" dirty="0"/>
          </a:p>
        </p:txBody>
      </p:sp>
      <p:pic>
        <p:nvPicPr>
          <p:cNvPr id="28673" name="Picture 1" descr="C:\DOCUME~1\DREAMW~1\LOCALS~1\Temp\FineReader11\media\image1.jpeg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1071538" y="2285998"/>
            <a:ext cx="3872960" cy="1285884"/>
          </a:xfrm>
          <a:prstGeom prst="rect">
            <a:avLst/>
          </a:prstGeom>
          <a:noFill/>
        </p:spPr>
      </p:pic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8676" name="Picture 4" descr="image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2285998"/>
            <a:ext cx="3611471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 может  карандаш</a:t>
            </a:r>
            <a:endParaRPr lang="ru-RU" dirty="0"/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1142976" y="928676"/>
            <a:ext cx="4572000" cy="1940957"/>
          </a:xfrm>
          <a:prstGeom prst="wedgeRoundRectCallout">
            <a:avLst>
              <a:gd name="adj1" fmla="val -55256"/>
              <a:gd name="adj2" fmla="val -54824"/>
              <a:gd name="adj3" fmla="val 16667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EFBD6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lvl="0"/>
            <a:r>
              <a:rPr lang="ru-RU" dirty="0" smtClean="0"/>
              <a:t>Попробуйте получить новые цветовые оттенки, накладывая штрихи одного цвета поверх другого. Обсудите, какие цвета у вас получились. Объясните друг другу, какие способы вы использовали.</a:t>
            </a:r>
            <a:endParaRPr lang="ru-RU" dirty="0"/>
          </a:p>
        </p:txBody>
      </p:sp>
      <p:pic>
        <p:nvPicPr>
          <p:cNvPr id="5" name="Picture 4" descr="image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3071816"/>
            <a:ext cx="5072098" cy="1805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 может  карандаш</a:t>
            </a:r>
            <a:endParaRPr lang="ru-RU" dirty="0"/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1538" y="1000114"/>
            <a:ext cx="778674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000" dirty="0" smtClean="0">
                <a:solidFill>
                  <a:srgbClr val="000000"/>
                </a:solidFill>
                <a:latin typeface="Microsoft Sans Serif"/>
                <a:ea typeface="Microsoft Sans Serif"/>
              </a:rPr>
              <a:t>Цвет бумаги участвует в создании общего колорита. </a:t>
            </a:r>
          </a:p>
          <a:p>
            <a:pPr lvl="0" algn="just"/>
            <a:r>
              <a:rPr lang="ru-RU" sz="2000" dirty="0" smtClean="0">
                <a:solidFill>
                  <a:srgbClr val="000000"/>
                </a:solidFill>
                <a:latin typeface="Microsoft Sans Serif"/>
                <a:ea typeface="Microsoft Sans Serif"/>
              </a:rPr>
              <a:t>Если бумага синяя, то весь рисунок будет в холодной гамме. Если бумага жёлтая, то в тёплой.</a:t>
            </a:r>
            <a:endParaRPr lang="ru-RU" sz="2000" dirty="0">
              <a:solidFill>
                <a:srgbClr val="000000"/>
              </a:solidFill>
              <a:latin typeface="Microsoft Sans Serif"/>
              <a:ea typeface="Microsoft Sans Serif"/>
            </a:endParaRPr>
          </a:p>
        </p:txBody>
      </p:sp>
      <p:pic>
        <p:nvPicPr>
          <p:cNvPr id="30722" name="Picture 2" descr="image3"/>
          <p:cNvPicPr>
            <a:picLocks noChangeAspect="1" noChangeArrowheads="1"/>
          </p:cNvPicPr>
          <p:nvPr/>
        </p:nvPicPr>
        <p:blipFill>
          <a:blip r:embed="rId3">
            <a:lum bright="-29000" contrast="46000"/>
          </a:blip>
          <a:srcRect/>
          <a:stretch>
            <a:fillRect/>
          </a:stretch>
        </p:blipFill>
        <p:spPr bwMode="auto">
          <a:xfrm>
            <a:off x="4643438" y="2000246"/>
            <a:ext cx="4054003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кругленная прямоугольная выноска 7"/>
          <p:cNvSpPr/>
          <p:nvPr/>
        </p:nvSpPr>
        <p:spPr>
          <a:xfrm>
            <a:off x="1142976" y="2786064"/>
            <a:ext cx="3429024" cy="1634490"/>
          </a:xfrm>
          <a:prstGeom prst="wedgeRoundRectCallout">
            <a:avLst>
              <a:gd name="adj1" fmla="val -57756"/>
              <a:gd name="adj2" fmla="val -36704"/>
              <a:gd name="adj3" fmla="val 16667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dirty="0" smtClean="0"/>
              <a:t>Нарисуй цветными карандашами на цветном листе любимые цветы. Используй разнообразные приёмы работы.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7" name="Freeform 37"/>
          <p:cNvSpPr>
            <a:spLocks/>
          </p:cNvSpPr>
          <p:nvPr/>
        </p:nvSpPr>
        <p:spPr bwMode="auto">
          <a:xfrm>
            <a:off x="1241426" y="2641998"/>
            <a:ext cx="7115175" cy="1882378"/>
          </a:xfrm>
          <a:custGeom>
            <a:avLst/>
            <a:gdLst/>
            <a:ahLst/>
            <a:cxnLst>
              <a:cxn ang="0">
                <a:pos x="210" y="997"/>
              </a:cxn>
              <a:cxn ang="0">
                <a:pos x="322" y="845"/>
              </a:cxn>
              <a:cxn ang="0">
                <a:pos x="546" y="765"/>
              </a:cxn>
              <a:cxn ang="0">
                <a:pos x="778" y="629"/>
              </a:cxn>
              <a:cxn ang="0">
                <a:pos x="914" y="509"/>
              </a:cxn>
              <a:cxn ang="0">
                <a:pos x="1330" y="341"/>
              </a:cxn>
              <a:cxn ang="0">
                <a:pos x="1866" y="173"/>
              </a:cxn>
              <a:cxn ang="0">
                <a:pos x="1946" y="117"/>
              </a:cxn>
              <a:cxn ang="0">
                <a:pos x="2122" y="21"/>
              </a:cxn>
              <a:cxn ang="0">
                <a:pos x="2538" y="13"/>
              </a:cxn>
              <a:cxn ang="0">
                <a:pos x="2610" y="77"/>
              </a:cxn>
              <a:cxn ang="0">
                <a:pos x="3098" y="117"/>
              </a:cxn>
              <a:cxn ang="0">
                <a:pos x="3546" y="197"/>
              </a:cxn>
              <a:cxn ang="0">
                <a:pos x="3890" y="309"/>
              </a:cxn>
              <a:cxn ang="0">
                <a:pos x="3930" y="333"/>
              </a:cxn>
              <a:cxn ang="0">
                <a:pos x="4194" y="405"/>
              </a:cxn>
              <a:cxn ang="0">
                <a:pos x="4410" y="565"/>
              </a:cxn>
              <a:cxn ang="0">
                <a:pos x="4402" y="877"/>
              </a:cxn>
              <a:cxn ang="0">
                <a:pos x="4474" y="1133"/>
              </a:cxn>
              <a:cxn ang="0">
                <a:pos x="4418" y="1293"/>
              </a:cxn>
              <a:cxn ang="0">
                <a:pos x="3674" y="1381"/>
              </a:cxn>
              <a:cxn ang="0">
                <a:pos x="3370" y="1365"/>
              </a:cxn>
              <a:cxn ang="0">
                <a:pos x="3082" y="1293"/>
              </a:cxn>
              <a:cxn ang="0">
                <a:pos x="2890" y="1405"/>
              </a:cxn>
              <a:cxn ang="0">
                <a:pos x="2370" y="1373"/>
              </a:cxn>
              <a:cxn ang="0">
                <a:pos x="2018" y="1413"/>
              </a:cxn>
              <a:cxn ang="0">
                <a:pos x="1834" y="1293"/>
              </a:cxn>
              <a:cxn ang="0">
                <a:pos x="1682" y="1349"/>
              </a:cxn>
              <a:cxn ang="0">
                <a:pos x="1506" y="1413"/>
              </a:cxn>
              <a:cxn ang="0">
                <a:pos x="898" y="1581"/>
              </a:cxn>
              <a:cxn ang="0">
                <a:pos x="298" y="1389"/>
              </a:cxn>
              <a:cxn ang="0">
                <a:pos x="98" y="1269"/>
              </a:cxn>
              <a:cxn ang="0">
                <a:pos x="26" y="1181"/>
              </a:cxn>
              <a:cxn ang="0">
                <a:pos x="42" y="1117"/>
              </a:cxn>
              <a:cxn ang="0">
                <a:pos x="74" y="1085"/>
              </a:cxn>
            </a:cxnLst>
            <a:rect l="0" t="0" r="r" b="b"/>
            <a:pathLst>
              <a:path w="4482" h="1581">
                <a:moveTo>
                  <a:pt x="42" y="1077"/>
                </a:moveTo>
                <a:cubicBezTo>
                  <a:pt x="122" y="1104"/>
                  <a:pt x="152" y="1035"/>
                  <a:pt x="210" y="997"/>
                </a:cubicBezTo>
                <a:cubicBezTo>
                  <a:pt x="234" y="961"/>
                  <a:pt x="236" y="918"/>
                  <a:pt x="250" y="877"/>
                </a:cubicBezTo>
                <a:cubicBezTo>
                  <a:pt x="258" y="852"/>
                  <a:pt x="322" y="845"/>
                  <a:pt x="322" y="845"/>
                </a:cubicBezTo>
                <a:cubicBezTo>
                  <a:pt x="338" y="833"/>
                  <a:pt x="419" y="776"/>
                  <a:pt x="434" y="773"/>
                </a:cubicBezTo>
                <a:cubicBezTo>
                  <a:pt x="471" y="766"/>
                  <a:pt x="509" y="768"/>
                  <a:pt x="546" y="765"/>
                </a:cubicBezTo>
                <a:cubicBezTo>
                  <a:pt x="595" y="755"/>
                  <a:pt x="628" y="735"/>
                  <a:pt x="674" y="717"/>
                </a:cubicBezTo>
                <a:cubicBezTo>
                  <a:pt x="707" y="684"/>
                  <a:pt x="737" y="652"/>
                  <a:pt x="778" y="629"/>
                </a:cubicBezTo>
                <a:cubicBezTo>
                  <a:pt x="817" y="607"/>
                  <a:pt x="788" y="638"/>
                  <a:pt x="826" y="605"/>
                </a:cubicBezTo>
                <a:cubicBezTo>
                  <a:pt x="851" y="582"/>
                  <a:pt x="885" y="528"/>
                  <a:pt x="914" y="509"/>
                </a:cubicBezTo>
                <a:cubicBezTo>
                  <a:pt x="979" y="466"/>
                  <a:pt x="1068" y="486"/>
                  <a:pt x="1146" y="477"/>
                </a:cubicBezTo>
                <a:cubicBezTo>
                  <a:pt x="1195" y="379"/>
                  <a:pt x="1237" y="382"/>
                  <a:pt x="1330" y="341"/>
                </a:cubicBezTo>
                <a:cubicBezTo>
                  <a:pt x="1493" y="269"/>
                  <a:pt x="1548" y="288"/>
                  <a:pt x="1770" y="277"/>
                </a:cubicBezTo>
                <a:cubicBezTo>
                  <a:pt x="1790" y="217"/>
                  <a:pt x="1810" y="208"/>
                  <a:pt x="1866" y="173"/>
                </a:cubicBezTo>
                <a:cubicBezTo>
                  <a:pt x="1877" y="166"/>
                  <a:pt x="1887" y="157"/>
                  <a:pt x="1898" y="149"/>
                </a:cubicBezTo>
                <a:cubicBezTo>
                  <a:pt x="1914" y="138"/>
                  <a:pt x="1946" y="117"/>
                  <a:pt x="1946" y="117"/>
                </a:cubicBezTo>
                <a:cubicBezTo>
                  <a:pt x="1980" y="49"/>
                  <a:pt x="2020" y="54"/>
                  <a:pt x="2090" y="37"/>
                </a:cubicBezTo>
                <a:cubicBezTo>
                  <a:pt x="2102" y="34"/>
                  <a:pt x="2111" y="25"/>
                  <a:pt x="2122" y="21"/>
                </a:cubicBezTo>
                <a:cubicBezTo>
                  <a:pt x="2138" y="15"/>
                  <a:pt x="2170" y="5"/>
                  <a:pt x="2170" y="5"/>
                </a:cubicBezTo>
                <a:cubicBezTo>
                  <a:pt x="2293" y="8"/>
                  <a:pt x="2416" y="0"/>
                  <a:pt x="2538" y="13"/>
                </a:cubicBezTo>
                <a:cubicBezTo>
                  <a:pt x="2550" y="14"/>
                  <a:pt x="2546" y="36"/>
                  <a:pt x="2554" y="45"/>
                </a:cubicBezTo>
                <a:cubicBezTo>
                  <a:pt x="2573" y="68"/>
                  <a:pt x="2586" y="69"/>
                  <a:pt x="2610" y="77"/>
                </a:cubicBezTo>
                <a:cubicBezTo>
                  <a:pt x="2758" y="71"/>
                  <a:pt x="2888" y="81"/>
                  <a:pt x="3034" y="93"/>
                </a:cubicBezTo>
                <a:cubicBezTo>
                  <a:pt x="3155" y="123"/>
                  <a:pt x="2972" y="75"/>
                  <a:pt x="3098" y="117"/>
                </a:cubicBezTo>
                <a:cubicBezTo>
                  <a:pt x="3143" y="132"/>
                  <a:pt x="3272" y="132"/>
                  <a:pt x="3282" y="133"/>
                </a:cubicBezTo>
                <a:cubicBezTo>
                  <a:pt x="3374" y="144"/>
                  <a:pt x="3456" y="179"/>
                  <a:pt x="3546" y="197"/>
                </a:cubicBezTo>
                <a:cubicBezTo>
                  <a:pt x="3596" y="222"/>
                  <a:pt x="3651" y="242"/>
                  <a:pt x="3706" y="253"/>
                </a:cubicBezTo>
                <a:cubicBezTo>
                  <a:pt x="3766" y="313"/>
                  <a:pt x="3797" y="302"/>
                  <a:pt x="3890" y="309"/>
                </a:cubicBezTo>
                <a:cubicBezTo>
                  <a:pt x="3895" y="320"/>
                  <a:pt x="3896" y="335"/>
                  <a:pt x="3906" y="341"/>
                </a:cubicBezTo>
                <a:cubicBezTo>
                  <a:pt x="3913" y="345"/>
                  <a:pt x="3922" y="333"/>
                  <a:pt x="3930" y="333"/>
                </a:cubicBezTo>
                <a:cubicBezTo>
                  <a:pt x="3985" y="333"/>
                  <a:pt x="4044" y="349"/>
                  <a:pt x="4098" y="357"/>
                </a:cubicBezTo>
                <a:cubicBezTo>
                  <a:pt x="4130" y="376"/>
                  <a:pt x="4159" y="393"/>
                  <a:pt x="4194" y="405"/>
                </a:cubicBezTo>
                <a:cubicBezTo>
                  <a:pt x="4228" y="432"/>
                  <a:pt x="4266" y="449"/>
                  <a:pt x="4298" y="477"/>
                </a:cubicBezTo>
                <a:cubicBezTo>
                  <a:pt x="4335" y="509"/>
                  <a:pt x="4369" y="538"/>
                  <a:pt x="4410" y="565"/>
                </a:cubicBezTo>
                <a:cubicBezTo>
                  <a:pt x="4454" y="654"/>
                  <a:pt x="4435" y="602"/>
                  <a:pt x="4418" y="797"/>
                </a:cubicBezTo>
                <a:cubicBezTo>
                  <a:pt x="4416" y="824"/>
                  <a:pt x="4402" y="877"/>
                  <a:pt x="4402" y="877"/>
                </a:cubicBezTo>
                <a:cubicBezTo>
                  <a:pt x="4408" y="933"/>
                  <a:pt x="4408" y="993"/>
                  <a:pt x="4434" y="1045"/>
                </a:cubicBezTo>
                <a:cubicBezTo>
                  <a:pt x="4478" y="1132"/>
                  <a:pt x="4441" y="1035"/>
                  <a:pt x="4474" y="1133"/>
                </a:cubicBezTo>
                <a:cubicBezTo>
                  <a:pt x="4477" y="1141"/>
                  <a:pt x="4482" y="1157"/>
                  <a:pt x="4482" y="1157"/>
                </a:cubicBezTo>
                <a:cubicBezTo>
                  <a:pt x="4475" y="1221"/>
                  <a:pt x="4471" y="1258"/>
                  <a:pt x="4418" y="1293"/>
                </a:cubicBezTo>
                <a:cubicBezTo>
                  <a:pt x="4330" y="1425"/>
                  <a:pt x="4236" y="1369"/>
                  <a:pt x="4050" y="1373"/>
                </a:cubicBezTo>
                <a:cubicBezTo>
                  <a:pt x="3925" y="1376"/>
                  <a:pt x="3799" y="1378"/>
                  <a:pt x="3674" y="1381"/>
                </a:cubicBezTo>
                <a:cubicBezTo>
                  <a:pt x="3570" y="1391"/>
                  <a:pt x="3578" y="1395"/>
                  <a:pt x="3450" y="1381"/>
                </a:cubicBezTo>
                <a:cubicBezTo>
                  <a:pt x="3423" y="1378"/>
                  <a:pt x="3370" y="1365"/>
                  <a:pt x="3370" y="1365"/>
                </a:cubicBezTo>
                <a:cubicBezTo>
                  <a:pt x="3299" y="1330"/>
                  <a:pt x="3245" y="1304"/>
                  <a:pt x="3170" y="1285"/>
                </a:cubicBezTo>
                <a:cubicBezTo>
                  <a:pt x="3141" y="1288"/>
                  <a:pt x="3110" y="1285"/>
                  <a:pt x="3082" y="1293"/>
                </a:cubicBezTo>
                <a:cubicBezTo>
                  <a:pt x="3064" y="1298"/>
                  <a:pt x="3050" y="1315"/>
                  <a:pt x="3034" y="1325"/>
                </a:cubicBezTo>
                <a:cubicBezTo>
                  <a:pt x="2988" y="1354"/>
                  <a:pt x="2940" y="1385"/>
                  <a:pt x="2890" y="1405"/>
                </a:cubicBezTo>
                <a:cubicBezTo>
                  <a:pt x="2700" y="1393"/>
                  <a:pt x="2670" y="1430"/>
                  <a:pt x="2562" y="1349"/>
                </a:cubicBezTo>
                <a:cubicBezTo>
                  <a:pt x="2495" y="1356"/>
                  <a:pt x="2437" y="1367"/>
                  <a:pt x="2370" y="1373"/>
                </a:cubicBezTo>
                <a:cubicBezTo>
                  <a:pt x="2312" y="1385"/>
                  <a:pt x="2256" y="1399"/>
                  <a:pt x="2202" y="1421"/>
                </a:cubicBezTo>
                <a:cubicBezTo>
                  <a:pt x="2141" y="1418"/>
                  <a:pt x="2079" y="1420"/>
                  <a:pt x="2018" y="1413"/>
                </a:cubicBezTo>
                <a:cubicBezTo>
                  <a:pt x="1995" y="1410"/>
                  <a:pt x="1981" y="1386"/>
                  <a:pt x="1962" y="1373"/>
                </a:cubicBezTo>
                <a:cubicBezTo>
                  <a:pt x="1920" y="1345"/>
                  <a:pt x="1883" y="1309"/>
                  <a:pt x="1834" y="1293"/>
                </a:cubicBezTo>
                <a:cubicBezTo>
                  <a:pt x="1805" y="1296"/>
                  <a:pt x="1775" y="1295"/>
                  <a:pt x="1746" y="1301"/>
                </a:cubicBezTo>
                <a:cubicBezTo>
                  <a:pt x="1720" y="1307"/>
                  <a:pt x="1705" y="1335"/>
                  <a:pt x="1682" y="1349"/>
                </a:cubicBezTo>
                <a:cubicBezTo>
                  <a:pt x="1662" y="1362"/>
                  <a:pt x="1638" y="1369"/>
                  <a:pt x="1618" y="1381"/>
                </a:cubicBezTo>
                <a:cubicBezTo>
                  <a:pt x="1582" y="1436"/>
                  <a:pt x="1620" y="1391"/>
                  <a:pt x="1506" y="1413"/>
                </a:cubicBezTo>
                <a:cubicBezTo>
                  <a:pt x="1481" y="1418"/>
                  <a:pt x="1458" y="1430"/>
                  <a:pt x="1434" y="1437"/>
                </a:cubicBezTo>
                <a:cubicBezTo>
                  <a:pt x="1255" y="1490"/>
                  <a:pt x="1080" y="1541"/>
                  <a:pt x="898" y="1581"/>
                </a:cubicBezTo>
                <a:cubicBezTo>
                  <a:pt x="826" y="1577"/>
                  <a:pt x="452" y="1578"/>
                  <a:pt x="378" y="1541"/>
                </a:cubicBezTo>
                <a:cubicBezTo>
                  <a:pt x="343" y="1488"/>
                  <a:pt x="353" y="1425"/>
                  <a:pt x="298" y="1389"/>
                </a:cubicBezTo>
                <a:cubicBezTo>
                  <a:pt x="280" y="1334"/>
                  <a:pt x="198" y="1311"/>
                  <a:pt x="146" y="1301"/>
                </a:cubicBezTo>
                <a:cubicBezTo>
                  <a:pt x="130" y="1290"/>
                  <a:pt x="109" y="1285"/>
                  <a:pt x="98" y="1269"/>
                </a:cubicBezTo>
                <a:cubicBezTo>
                  <a:pt x="77" y="1237"/>
                  <a:pt x="90" y="1250"/>
                  <a:pt x="58" y="1229"/>
                </a:cubicBezTo>
                <a:cubicBezTo>
                  <a:pt x="47" y="1213"/>
                  <a:pt x="37" y="1197"/>
                  <a:pt x="26" y="1181"/>
                </a:cubicBezTo>
                <a:cubicBezTo>
                  <a:pt x="21" y="1173"/>
                  <a:pt x="10" y="1157"/>
                  <a:pt x="10" y="1157"/>
                </a:cubicBezTo>
                <a:cubicBezTo>
                  <a:pt x="30" y="1077"/>
                  <a:pt x="0" y="1159"/>
                  <a:pt x="42" y="1117"/>
                </a:cubicBezTo>
                <a:cubicBezTo>
                  <a:pt x="48" y="1111"/>
                  <a:pt x="44" y="1099"/>
                  <a:pt x="50" y="1093"/>
                </a:cubicBezTo>
                <a:cubicBezTo>
                  <a:pt x="56" y="1087"/>
                  <a:pt x="78" y="1093"/>
                  <a:pt x="74" y="1085"/>
                </a:cubicBezTo>
                <a:cubicBezTo>
                  <a:pt x="69" y="1075"/>
                  <a:pt x="53" y="1080"/>
                  <a:pt x="42" y="1077"/>
                </a:cubicBezTo>
                <a:close/>
              </a:path>
            </a:pathLst>
          </a:custGeom>
          <a:solidFill>
            <a:srgbClr val="92D050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76" name="AutoShape 36" descr="Штриховой горизонтальный"/>
          <p:cNvSpPr>
            <a:spLocks noChangeArrowheads="1"/>
          </p:cNvSpPr>
          <p:nvPr/>
        </p:nvSpPr>
        <p:spPr bwMode="auto">
          <a:xfrm>
            <a:off x="2771775" y="2463403"/>
            <a:ext cx="4895850" cy="594122"/>
          </a:xfrm>
          <a:prstGeom prst="wedgeEllipseCallout">
            <a:avLst>
              <a:gd name="adj1" fmla="val -33722"/>
              <a:gd name="adj2" fmla="val 17537"/>
            </a:avLst>
          </a:prstGeom>
          <a:solidFill>
            <a:srgbClr val="00B0F0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pic>
        <p:nvPicPr>
          <p:cNvPr id="10243" name="Picture 3" descr="pelikan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 r="1567" b="52577"/>
          <a:stretch>
            <a:fillRect/>
          </a:stretch>
        </p:blipFill>
        <p:spPr bwMode="auto">
          <a:xfrm>
            <a:off x="3203575" y="3731419"/>
            <a:ext cx="3168650" cy="1109663"/>
          </a:xfrm>
          <a:prstGeom prst="rect">
            <a:avLst/>
          </a:prstGeom>
          <a:noFill/>
        </p:spPr>
      </p:pic>
      <p:pic>
        <p:nvPicPr>
          <p:cNvPr id="10245" name="Picture 5" descr="00220_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0709"/>
          <a:stretch>
            <a:fillRect/>
          </a:stretch>
        </p:blipFill>
        <p:spPr bwMode="auto">
          <a:xfrm>
            <a:off x="1214414" y="3500444"/>
            <a:ext cx="433388" cy="1494235"/>
          </a:xfrm>
          <a:prstGeom prst="rect">
            <a:avLst/>
          </a:prstGeom>
          <a:noFill/>
        </p:spPr>
      </p:pic>
      <p:pic>
        <p:nvPicPr>
          <p:cNvPr id="10246" name="Picture 6" descr="00220_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5916" r="50876"/>
          <a:stretch>
            <a:fillRect/>
          </a:stretch>
        </p:blipFill>
        <p:spPr bwMode="auto">
          <a:xfrm>
            <a:off x="1142976" y="1857370"/>
            <a:ext cx="541337" cy="1512094"/>
          </a:xfrm>
          <a:prstGeom prst="rect">
            <a:avLst/>
          </a:prstGeom>
          <a:noFill/>
        </p:spPr>
      </p:pic>
      <p:pic>
        <p:nvPicPr>
          <p:cNvPr id="10247" name="Picture 7" descr="00220_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24000"/>
          </a:blip>
          <a:srcRect t="51042" b="37625"/>
          <a:stretch>
            <a:fillRect/>
          </a:stretch>
        </p:blipFill>
        <p:spPr bwMode="auto">
          <a:xfrm>
            <a:off x="2143108" y="142858"/>
            <a:ext cx="2016125" cy="377428"/>
          </a:xfrm>
          <a:prstGeom prst="rect">
            <a:avLst/>
          </a:prstGeom>
          <a:noFill/>
        </p:spPr>
      </p:pic>
      <p:pic>
        <p:nvPicPr>
          <p:cNvPr id="10248" name="Picture 8" descr="00220_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4250" r="22501"/>
          <a:stretch>
            <a:fillRect/>
          </a:stretch>
        </p:blipFill>
        <p:spPr bwMode="auto">
          <a:xfrm>
            <a:off x="1214414" y="142858"/>
            <a:ext cx="576262" cy="1512094"/>
          </a:xfrm>
          <a:prstGeom prst="rect">
            <a:avLst/>
          </a:prstGeom>
          <a:noFill/>
        </p:spPr>
      </p:pic>
      <p:pic>
        <p:nvPicPr>
          <p:cNvPr id="10249" name="Picture 9" descr="00220_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1333" b="75417"/>
          <a:stretch>
            <a:fillRect/>
          </a:stretch>
        </p:blipFill>
        <p:spPr bwMode="auto">
          <a:xfrm>
            <a:off x="4214810" y="142858"/>
            <a:ext cx="1944687" cy="485775"/>
          </a:xfrm>
          <a:prstGeom prst="rect">
            <a:avLst/>
          </a:prstGeom>
          <a:noFill/>
        </p:spPr>
      </p:pic>
      <p:pic>
        <p:nvPicPr>
          <p:cNvPr id="10251" name="Picture 11" descr="00220_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7659" b="50876"/>
          <a:stretch>
            <a:fillRect/>
          </a:stretch>
        </p:blipFill>
        <p:spPr bwMode="auto">
          <a:xfrm>
            <a:off x="6286512" y="142858"/>
            <a:ext cx="2016125" cy="377428"/>
          </a:xfrm>
          <a:prstGeom prst="rect">
            <a:avLst/>
          </a:prstGeom>
          <a:noFill/>
        </p:spPr>
      </p:pic>
      <p:pic>
        <p:nvPicPr>
          <p:cNvPr id="10252" name="Picture 12" descr="00220_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90709"/>
          <a:stretch>
            <a:fillRect/>
          </a:stretch>
        </p:blipFill>
        <p:spPr bwMode="auto">
          <a:xfrm>
            <a:off x="8459789" y="141685"/>
            <a:ext cx="433387" cy="1494234"/>
          </a:xfrm>
          <a:prstGeom prst="rect">
            <a:avLst/>
          </a:prstGeom>
          <a:noFill/>
        </p:spPr>
      </p:pic>
      <p:pic>
        <p:nvPicPr>
          <p:cNvPr id="10253" name="Picture 13" descr="00220_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24000"/>
          </a:blip>
          <a:srcRect l="37625" r="51042"/>
          <a:stretch>
            <a:fillRect/>
          </a:stretch>
        </p:blipFill>
        <p:spPr bwMode="auto">
          <a:xfrm>
            <a:off x="8459789" y="1815704"/>
            <a:ext cx="504825" cy="1512094"/>
          </a:xfrm>
          <a:prstGeom prst="rect">
            <a:avLst/>
          </a:prstGeom>
          <a:noFill/>
        </p:spPr>
      </p:pic>
      <p:pic>
        <p:nvPicPr>
          <p:cNvPr id="10254" name="Picture 14" descr="00220_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501" r="64250"/>
          <a:stretch>
            <a:fillRect/>
          </a:stretch>
        </p:blipFill>
        <p:spPr bwMode="auto">
          <a:xfrm>
            <a:off x="8388351" y="3489723"/>
            <a:ext cx="576263" cy="1512094"/>
          </a:xfrm>
          <a:prstGeom prst="rect">
            <a:avLst/>
          </a:prstGeom>
          <a:noFill/>
        </p:spPr>
      </p:pic>
      <p:pic>
        <p:nvPicPr>
          <p:cNvPr id="10256" name="Picture 16" descr="cat27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067175" y="1275160"/>
            <a:ext cx="1290643" cy="1940719"/>
          </a:xfrm>
          <a:prstGeom prst="rect">
            <a:avLst/>
          </a:prstGeom>
          <a:noFill/>
        </p:spPr>
      </p:pic>
      <p:pic>
        <p:nvPicPr>
          <p:cNvPr id="10257" name="Picture 17" descr="XTREE31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300788" y="411956"/>
            <a:ext cx="1628798" cy="2144316"/>
          </a:xfrm>
          <a:prstGeom prst="rect">
            <a:avLst/>
          </a:prstGeom>
          <a:noFill/>
        </p:spPr>
      </p:pic>
      <p:pic>
        <p:nvPicPr>
          <p:cNvPr id="10258" name="Picture 18" descr="rabit"/>
          <p:cNvPicPr>
            <a:picLocks noChangeAspect="1" noChangeArrowheads="1"/>
          </p:cNvPicPr>
          <p:nvPr/>
        </p:nvPicPr>
        <p:blipFill>
          <a:blip r:embed="rId9">
            <a:lum bright="-12000"/>
          </a:blip>
          <a:srcRect/>
          <a:stretch>
            <a:fillRect/>
          </a:stretch>
        </p:blipFill>
        <p:spPr bwMode="auto">
          <a:xfrm>
            <a:off x="5378670" y="2608015"/>
            <a:ext cx="1357322" cy="1239440"/>
          </a:xfrm>
          <a:prstGeom prst="rect">
            <a:avLst/>
          </a:prstGeom>
          <a:noFill/>
        </p:spPr>
      </p:pic>
      <p:pic>
        <p:nvPicPr>
          <p:cNvPr id="10259" name="Picture 19" descr="119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000232" y="2571750"/>
            <a:ext cx="1181132" cy="1187054"/>
          </a:xfrm>
          <a:prstGeom prst="rect">
            <a:avLst/>
          </a:prstGeom>
          <a:noFill/>
        </p:spPr>
      </p:pic>
      <p:pic>
        <p:nvPicPr>
          <p:cNvPr id="10260" name="Picture 20" descr="blume049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071670" y="3286130"/>
            <a:ext cx="881047" cy="917972"/>
          </a:xfrm>
          <a:prstGeom prst="rect">
            <a:avLst/>
          </a:prstGeom>
          <a:noFill/>
        </p:spPr>
      </p:pic>
      <p:pic>
        <p:nvPicPr>
          <p:cNvPr id="10261" name="Picture 21" descr="blume049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284665" y="2356248"/>
            <a:ext cx="858840" cy="972740"/>
          </a:xfrm>
          <a:prstGeom prst="rect">
            <a:avLst/>
          </a:prstGeom>
          <a:noFill/>
        </p:spPr>
      </p:pic>
      <p:pic>
        <p:nvPicPr>
          <p:cNvPr id="10262" name="Picture 22" descr="blume049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804027" y="3165872"/>
            <a:ext cx="911246" cy="917972"/>
          </a:xfrm>
          <a:prstGeom prst="rect">
            <a:avLst/>
          </a:prstGeom>
          <a:noFill/>
        </p:spPr>
      </p:pic>
      <p:pic>
        <p:nvPicPr>
          <p:cNvPr id="10267" name="Picture 27" descr="0a4f488923716b024ee68941527cf924">
            <a:hlinkClick r:id="rId12"/>
          </p:cNvPr>
          <p:cNvPicPr>
            <a:picLocks noChangeAspect="1" noChangeArrowheads="1" noCrop="1"/>
          </p:cNvPicPr>
          <p:nvPr/>
        </p:nvPicPr>
        <p:blipFill>
          <a:blip r:embed="rId13">
            <a:lum bright="-6000"/>
          </a:blip>
          <a:srcRect/>
          <a:stretch>
            <a:fillRect/>
          </a:stretch>
        </p:blipFill>
        <p:spPr bwMode="auto">
          <a:xfrm>
            <a:off x="5286380" y="1142990"/>
            <a:ext cx="1282722" cy="1620440"/>
          </a:xfrm>
          <a:prstGeom prst="rect">
            <a:avLst/>
          </a:prstGeom>
          <a:noFill/>
        </p:spPr>
      </p:pic>
      <p:pic>
        <p:nvPicPr>
          <p:cNvPr id="10273" name="Picture 33" descr="65faa995e8495198efec9f89623bb9a7">
            <a:hlinkClick r:id="rId14"/>
          </p:cNvPr>
          <p:cNvPicPr>
            <a:picLocks noChangeAspect="1" noChangeArrowheads="1" noCrop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2771777" y="1924050"/>
            <a:ext cx="1371596" cy="1029891"/>
          </a:xfrm>
          <a:prstGeom prst="rect">
            <a:avLst/>
          </a:prstGeom>
          <a:noFill/>
        </p:spPr>
      </p:pic>
      <p:pic>
        <p:nvPicPr>
          <p:cNvPr id="10274" name="Picture 34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каранд.wav"/>
          </p:nvPr>
        </p:nvPicPr>
        <p:blipFill>
          <a:blip r:embed="rId16"/>
          <a:srcRect/>
          <a:stretch>
            <a:fillRect/>
          </a:stretch>
        </p:blipFill>
        <p:spPr bwMode="auto">
          <a:xfrm>
            <a:off x="8027988" y="4731544"/>
            <a:ext cx="304800" cy="22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27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8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2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6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0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500"/>
                            </p:stCondLst>
                            <p:childTnLst>
                              <p:par>
                                <p:cTn id="4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4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8" dur="5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500"/>
                            </p:stCondLst>
                            <p:childTnLst>
                              <p:par>
                                <p:cTn id="5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500"/>
                            </p:stCondLst>
                            <p:childTnLst>
                              <p:par>
                                <p:cTn id="5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000"/>
                            </p:stCondLst>
                            <p:childTnLst>
                              <p:par>
                                <p:cTn id="6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500"/>
                            </p:stCondLst>
                            <p:childTnLst>
                              <p:par>
                                <p:cTn id="6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000"/>
                            </p:stCondLst>
                            <p:childTnLst>
                              <p:par>
                                <p:cTn id="7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9500"/>
                            </p:stCondLst>
                            <p:childTnLst>
                              <p:par>
                                <p:cTn id="7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0"/>
                            </p:stCondLst>
                            <p:childTnLst>
                              <p:par>
                                <p:cTn id="7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500"/>
                            </p:stCondLst>
                            <p:childTnLst>
                              <p:par>
                                <p:cTn id="8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1000"/>
                            </p:stCondLst>
                            <p:childTnLst>
                              <p:par>
                                <p:cTn id="86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5000"/>
                            </p:stCondLst>
                            <p:childTnLst>
                              <p:par>
                                <p:cTn id="90" presetID="7" presetClass="path" presetSubtype="0" repeatCount="3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889 -0.05046 L -0.22135 -0.05046 L -0.22135 -0.57014 L 0.18889 -0.57014 L 0.18889 -0.05046 Z " pathEditMode="relative" rAng="10800000" ptsTypes="FFFFF">
                                      <p:cBhvr>
                                        <p:cTn id="91" dur="3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500" y="-26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4000"/>
                            </p:stCondLst>
                            <p:childTnLst>
                              <p:par>
                                <p:cTn id="9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30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30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7000"/>
                            </p:stCondLst>
                            <p:childTnLst>
                              <p:par>
                                <p:cTn id="9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750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3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43 0.05416 L -0.16875 0.22453 C -0.20469 0.26296 -0.25833 0.28495 -0.31389 0.28495 C -0.37778 0.28495 -0.42882 0.26296 -0.46476 0.22453 L -0.63542 0.05416 " pathEditMode="relative" rAng="0" ptsTypes="FffFF">
                                      <p:cBhvr>
                                        <p:cTn id="109" dur="20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900" y="11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9500"/>
                            </p:stCondLst>
                            <p:childTnLst>
                              <p:par>
                                <p:cTn id="111" presetID="37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3542 0.05416 L -0.46458 0.225 C -0.42865 0.26342 -0.375 0.28518 -0.31927 0.28518 C -0.25538 0.28518 -0.20451 0.26342 -0.16858 0.225 L 0.00243 0.05416 " pathEditMode="relative" rAng="0" ptsTypes="FffFF">
                                      <p:cBhvr>
                                        <p:cTn id="112" dur="20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00" y="11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31500"/>
                            </p:stCondLst>
                            <p:childTnLst>
                              <p:par>
                                <p:cTn id="114" presetID="37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43 0.05416 L -0.16892 0.225 C -0.20451 0.26342 -0.25816 0.28518 -0.31406 0.28518 C -0.37778 0.28518 -0.42882 0.26342 -0.46458 0.225 L -0.63542 0.05416 " pathEditMode="relative" rAng="0" ptsTypes="FffFF">
                                      <p:cBhvr>
                                        <p:cTn id="115" dur="20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900" y="11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33500"/>
                            </p:stCondLst>
                            <p:childTnLst>
                              <p:par>
                                <p:cTn id="117" presetID="37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3542 0.05416 L -0.46458 0.22476 C -0.42865 0.26342 -0.375 0.28518 -0.31927 0.28518 C -0.25538 0.28518 -0.20451 0.26342 -0.16858 0.22476 L 0.00243 0.05416 " pathEditMode="relative" rAng="0" ptsTypes="FffFF">
                                      <p:cBhvr>
                                        <p:cTn id="118" dur="20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00" y="11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35500"/>
                            </p:stCondLst>
                            <p:childTnLst>
                              <p:par>
                                <p:cTn id="12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5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36000"/>
                            </p:stCondLst>
                            <p:childTnLst>
                              <p:par>
                                <p:cTn id="1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3000" fill="hold"/>
                                        <p:tgtEl>
                                          <p:spTgt spid="10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3000" fill="hold"/>
                                        <p:tgtEl>
                                          <p:spTgt spid="10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0" fill="hold"/>
                                        <p:tgtEl>
                                          <p:spTgt spid="10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0" fill="hold"/>
                                        <p:tgtEl>
                                          <p:spTgt spid="10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41000"/>
                            </p:stCondLst>
                            <p:childTnLst>
                              <p:par>
                                <p:cTn id="13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5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41500"/>
                            </p:stCondLst>
                            <p:childTnLst>
                              <p:par>
                                <p:cTn id="13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5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10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43500"/>
                            </p:stCondLst>
                            <p:childTnLst>
                              <p:par>
                                <p:cTn id="147" presetID="10" presetClass="entr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10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45500"/>
                            </p:stCondLst>
                            <p:childTnLst>
                              <p:par>
                                <p:cTn id="151" presetID="10" presetClass="entr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10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47500"/>
                            </p:stCondLst>
                            <p:childTnLst>
                              <p:par>
                                <p:cTn id="15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" dur="500"/>
                                        <p:tgtEl>
                                          <p:spTgt spid="102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48000"/>
                            </p:stCondLst>
                            <p:childTnLst>
                              <p:par>
                                <p:cTn id="15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" dur="500"/>
                                        <p:tgtEl>
                                          <p:spTgt spid="102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48500"/>
                            </p:stCondLst>
                            <p:childTnLst>
                              <p:par>
                                <p:cTn id="16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500"/>
                                        <p:tgtEl>
                                          <p:spTgt spid="102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49000"/>
                            </p:stCondLst>
                            <p:childTnLst>
                              <p:par>
                                <p:cTn id="16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" dur="5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2" dur="2000" fill="hold"/>
                                        <p:tgtEl>
                                          <p:spTgt spid="10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3" dur="2000" fill="hold"/>
                                        <p:tgtEl>
                                          <p:spTgt spid="10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10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10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1000"/>
                                        <p:tgtEl>
                                          <p:spTgt spid="10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51000"/>
                            </p:stCondLst>
                            <p:childTnLst>
                              <p:par>
                                <p:cTn id="1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10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4.07407E-6 L 0.3585 -0.00555 " pathEditMode="relative" rAng="0" ptsTypes="AA">
                                      <p:cBhvr>
                                        <p:cTn id="184" dur="5000" fill="hold"/>
                                        <p:tgtEl>
                                          <p:spTgt spid="102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900" y="-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56000"/>
                            </p:stCondLst>
                            <p:childTnLst>
                              <p:par>
                                <p:cTn id="186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1000"/>
                                        <p:tgtEl>
                                          <p:spTgt spid="10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8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74"/>
                </p:tgtEl>
              </p:cMediaNode>
            </p:audio>
          </p:childTnLst>
        </p:cTn>
      </p:par>
    </p:tnLst>
    <p:bldLst>
      <p:bldP spid="10277" grpId="0" animBg="1"/>
      <p:bldP spid="10277" grpId="1" animBg="1"/>
      <p:bldP spid="10276" grpId="0" animBg="1"/>
    </p:bldLst>
  </p:timing>
</p:sld>
</file>

<file path=ppt/theme/theme1.xml><?xml version="1.0" encoding="utf-8"?>
<a:theme xmlns:a="http://schemas.openxmlformats.org/drawingml/2006/main" name="Тема84">
  <a:themeElements>
    <a:clrScheme name="Default Design 1">
      <a:dk1>
        <a:srgbClr val="000000"/>
      </a:dk1>
      <a:lt1>
        <a:srgbClr val="FDF58D"/>
      </a:lt1>
      <a:dk2>
        <a:srgbClr val="CC3300"/>
      </a:dk2>
      <a:lt2>
        <a:srgbClr val="808080"/>
      </a:lt2>
      <a:accent1>
        <a:srgbClr val="FF6161"/>
      </a:accent1>
      <a:accent2>
        <a:srgbClr val="FFC319"/>
      </a:accent2>
      <a:accent3>
        <a:srgbClr val="FEF9C5"/>
      </a:accent3>
      <a:accent4>
        <a:srgbClr val="000000"/>
      </a:accent4>
      <a:accent5>
        <a:srgbClr val="FFB7B7"/>
      </a:accent5>
      <a:accent6>
        <a:srgbClr val="E7B016"/>
      </a:accent6>
      <a:hlink>
        <a:srgbClr val="A8D02A"/>
      </a:hlink>
      <a:folHlink>
        <a:srgbClr val="5CB1FE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DF58D"/>
        </a:lt1>
        <a:dk2>
          <a:srgbClr val="CC3300"/>
        </a:dk2>
        <a:lt2>
          <a:srgbClr val="808080"/>
        </a:lt2>
        <a:accent1>
          <a:srgbClr val="FF6161"/>
        </a:accent1>
        <a:accent2>
          <a:srgbClr val="FFC319"/>
        </a:accent2>
        <a:accent3>
          <a:srgbClr val="FEF9C5"/>
        </a:accent3>
        <a:accent4>
          <a:srgbClr val="000000"/>
        </a:accent4>
        <a:accent5>
          <a:srgbClr val="FFB7B7"/>
        </a:accent5>
        <a:accent6>
          <a:srgbClr val="E7B016"/>
        </a:accent6>
        <a:hlink>
          <a:srgbClr val="A8D02A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E1F4D8"/>
        </a:lt1>
        <a:dk2>
          <a:srgbClr val="003366"/>
        </a:dk2>
        <a:lt2>
          <a:srgbClr val="808080"/>
        </a:lt2>
        <a:accent1>
          <a:srgbClr val="FFC319"/>
        </a:accent1>
        <a:accent2>
          <a:srgbClr val="A8D02A"/>
        </a:accent2>
        <a:accent3>
          <a:srgbClr val="EEF8E9"/>
        </a:accent3>
        <a:accent4>
          <a:srgbClr val="000000"/>
        </a:accent4>
        <a:accent5>
          <a:srgbClr val="FFDEAB"/>
        </a:accent5>
        <a:accent6>
          <a:srgbClr val="98BC25"/>
        </a:accent6>
        <a:hlink>
          <a:srgbClr val="5CB1FE"/>
        </a:hlink>
        <a:folHlink>
          <a:srgbClr val="FF616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EE9DE"/>
        </a:lt1>
        <a:dk2>
          <a:srgbClr val="000066"/>
        </a:dk2>
        <a:lt2>
          <a:srgbClr val="808080"/>
        </a:lt2>
        <a:accent1>
          <a:srgbClr val="5CB1FE"/>
        </a:accent1>
        <a:accent2>
          <a:srgbClr val="FF7575"/>
        </a:accent2>
        <a:accent3>
          <a:srgbClr val="FEF2EC"/>
        </a:accent3>
        <a:accent4>
          <a:srgbClr val="000000"/>
        </a:accent4>
        <a:accent5>
          <a:srgbClr val="B5D5FE"/>
        </a:accent5>
        <a:accent6>
          <a:srgbClr val="E76969"/>
        </a:accent6>
        <a:hlink>
          <a:srgbClr val="FFC319"/>
        </a:hlink>
        <a:folHlink>
          <a:srgbClr val="A8D02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Тема168</Template>
  <TotalTime>761</TotalTime>
  <Words>497</Words>
  <Application>Microsoft Office PowerPoint</Application>
  <PresentationFormat>Экран (16:9)</PresentationFormat>
  <Paragraphs>66</Paragraphs>
  <Slides>12</Slides>
  <Notes>6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Тема84</vt:lpstr>
      <vt:lpstr>Выразительные средства графики Что может карандаш</vt:lpstr>
      <vt:lpstr> УЧИМСЯ У МАСТЕРОВ </vt:lpstr>
      <vt:lpstr> УЧИМСЯ У МАСТЕРОВ </vt:lpstr>
      <vt:lpstr> УЧИМСЯ У МАСТЕРОВ </vt:lpstr>
      <vt:lpstr>Выразительные средства графики</vt:lpstr>
      <vt:lpstr>Что  может  карандаш</vt:lpstr>
      <vt:lpstr>Что  может  карандаш</vt:lpstr>
      <vt:lpstr>Что  может  карандаш</vt:lpstr>
      <vt:lpstr>Презентация PowerPoint</vt:lpstr>
      <vt:lpstr> Что  может  карандаш. Ёлочки  </vt:lpstr>
      <vt:lpstr>Нарядные  ёлочки</vt:lpstr>
      <vt:lpstr> Вариативные задания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Змановская А. С</cp:lastModifiedBy>
  <cp:revision>84</cp:revision>
  <dcterms:created xsi:type="dcterms:W3CDTF">2017-08-11T17:13:46Z</dcterms:created>
  <dcterms:modified xsi:type="dcterms:W3CDTF">2020-09-18T13:32:38Z</dcterms:modified>
</cp:coreProperties>
</file>