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371600"/>
            <a:ext cx="7620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600" b="1" dirty="0" smtClean="0">
                <a:solidFill>
                  <a:srgbClr val="FF0000"/>
                </a:solidFill>
              </a:rPr>
              <a:t>Пути реализации  </a:t>
            </a:r>
            <a:endParaRPr lang="ru-RU" sz="3600" dirty="0" smtClean="0">
              <a:solidFill>
                <a:srgbClr val="FF0000"/>
              </a:solidFill>
            </a:endParaRPr>
          </a:p>
          <a:p>
            <a:pPr algn="ctr" fontAlgn="base"/>
            <a:r>
              <a:rPr lang="ru-RU" sz="3600" dirty="0" smtClean="0">
                <a:solidFill>
                  <a:srgbClr val="FF0000"/>
                </a:solidFill>
              </a:rPr>
              <a:t>   </a:t>
            </a:r>
            <a:r>
              <a:rPr lang="ru-RU" sz="3600" b="1" dirty="0" smtClean="0">
                <a:solidFill>
                  <a:srgbClr val="FF0000"/>
                </a:solidFill>
              </a:rPr>
              <a:t>социально –оздоровительной технологии </a:t>
            </a:r>
          </a:p>
          <a:p>
            <a:pPr algn="ctr" fontAlgn="base"/>
            <a:r>
              <a:rPr lang="ru-RU" sz="3600" b="1" dirty="0" smtClean="0">
                <a:solidFill>
                  <a:srgbClr val="FF0000"/>
                </a:solidFill>
              </a:rPr>
              <a:t>«Здоровый дошкольник»</a:t>
            </a:r>
            <a:r>
              <a:rPr lang="ru-RU" sz="3600" b="1" u="sng" dirty="0" smtClean="0">
                <a:solidFill>
                  <a:srgbClr val="FF0000"/>
                </a:solidFill>
              </a:rPr>
              <a:t/>
            </a:r>
            <a:br>
              <a:rPr lang="ru-RU" sz="3600" b="1" u="sng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  Автор</a:t>
            </a:r>
          </a:p>
          <a:p>
            <a:pPr algn="ctr" fontAlgn="base"/>
            <a:r>
              <a:rPr lang="ru-RU" sz="3600" b="1" dirty="0" smtClean="0">
                <a:solidFill>
                  <a:srgbClr val="FF0000"/>
                </a:solidFill>
              </a:rPr>
              <a:t>  Юрий Филиппович </a:t>
            </a:r>
            <a:r>
              <a:rPr lang="ru-RU" sz="3600" b="1" dirty="0" err="1" smtClean="0">
                <a:solidFill>
                  <a:srgbClr val="FF0000"/>
                </a:solidFill>
              </a:rPr>
              <a:t>Змановский</a:t>
            </a:r>
            <a:r>
              <a:rPr lang="ru-RU" sz="3600" b="1" dirty="0" smtClean="0">
                <a:solidFill>
                  <a:srgbClr val="FF0000"/>
                </a:solidFill>
              </a:rPr>
              <a:t> </a:t>
            </a:r>
          </a:p>
          <a:p>
            <a:pPr algn="ctr" fontAlgn="base"/>
            <a:endParaRPr lang="ru-RU" sz="3200" b="1" dirty="0" smtClean="0">
              <a:solidFill>
                <a:srgbClr val="FF0000"/>
              </a:solidFill>
            </a:endParaRPr>
          </a:p>
          <a:p>
            <a:pPr algn="r" fontAlgn="base"/>
            <a:r>
              <a:rPr lang="ru-RU" sz="2400" b="1" dirty="0" smtClean="0">
                <a:solidFill>
                  <a:srgbClr val="FF0000"/>
                </a:solidFill>
              </a:rPr>
              <a:t>Подготовила :</a:t>
            </a:r>
          </a:p>
          <a:p>
            <a:pPr algn="r" fontAlgn="base"/>
            <a:r>
              <a:rPr lang="ru-RU" sz="2400" b="1" dirty="0" smtClean="0">
                <a:solidFill>
                  <a:srgbClr val="FF0000"/>
                </a:solidFill>
              </a:rPr>
              <a:t>старший воспитатель</a:t>
            </a:r>
          </a:p>
          <a:p>
            <a:pPr algn="r" fontAlgn="base"/>
            <a:r>
              <a:rPr lang="ru-RU" sz="2400" b="1" dirty="0" smtClean="0">
                <a:solidFill>
                  <a:srgbClr val="FF0000"/>
                </a:solidFill>
              </a:rPr>
              <a:t>Юдина Наталья Васильевна</a:t>
            </a:r>
          </a:p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990600"/>
            <a:ext cx="7620000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u="sng" dirty="0" smtClean="0">
                <a:solidFill>
                  <a:srgbClr val="FF0000"/>
                </a:solidFill>
              </a:rPr>
              <a:t>Организация    и проведение </a:t>
            </a:r>
          </a:p>
          <a:p>
            <a:pPr algn="ctr" fontAlgn="base"/>
            <a:r>
              <a:rPr lang="ru-RU" sz="2800" b="1" u="sng" dirty="0" smtClean="0">
                <a:solidFill>
                  <a:srgbClr val="FF0000"/>
                </a:solidFill>
              </a:rPr>
              <a:t>оздоровительных мероприятий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Утренняя гимнастика;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Занятия физической культурой и плавание в бассейне;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Физкультминутки;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Дыхательная гимнастика;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Пальчиковая гимнастика;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Гимнастика для глаз;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Гимнастика после сна;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Подвижные игры;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Оздоровительный бег;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Кислородный коктейль;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Соляная пещера;</a:t>
            </a:r>
          </a:p>
          <a:p>
            <a:r>
              <a:rPr lang="ru-RU" sz="2400" b="1" dirty="0" smtClean="0">
                <a:solidFill>
                  <a:srgbClr val="7030A0"/>
                </a:solidFill>
              </a:rPr>
              <a:t>Закаливающие процедуры.</a:t>
            </a:r>
          </a:p>
          <a:p>
            <a:pPr algn="ctr" fontAlgn="base"/>
            <a:endParaRPr lang="ru-RU" sz="2400" b="1" dirty="0" smtClean="0">
              <a:solidFill>
                <a:srgbClr val="7030A0"/>
              </a:solidFill>
            </a:endParaRPr>
          </a:p>
          <a:p>
            <a:pPr algn="ctr" fontAlgn="base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676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1676401"/>
            <a:ext cx="5257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  <a:p>
            <a:pPr algn="ctr"/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Желаю творческих успехов!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676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14400" y="990601"/>
            <a:ext cx="7467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endParaRPr lang="ru-RU" b="1" dirty="0" smtClean="0">
              <a:solidFill>
                <a:srgbClr val="7030A0"/>
              </a:solidFill>
            </a:endParaRPr>
          </a:p>
          <a:p>
            <a:pPr fontAlgn="base"/>
            <a:endParaRPr lang="ru-RU" sz="2800" b="1" dirty="0" smtClean="0">
              <a:solidFill>
                <a:srgbClr val="7030A0"/>
              </a:solidFill>
            </a:endParaRPr>
          </a:p>
          <a:p>
            <a:pPr algn="ctr" fontAlgn="base"/>
            <a:r>
              <a:rPr lang="ru-RU" sz="2800" b="1" dirty="0" smtClean="0">
                <a:solidFill>
                  <a:srgbClr val="FF0000"/>
                </a:solidFill>
              </a:rPr>
              <a:t>Концепция социально- оздоровительной технологии </a:t>
            </a:r>
            <a:r>
              <a:rPr lang="ru-RU" sz="2800" b="1" dirty="0" err="1" smtClean="0">
                <a:solidFill>
                  <a:srgbClr val="FF0000"/>
                </a:solidFill>
              </a:rPr>
              <a:t>Ю.Ф.Змановского</a:t>
            </a:r>
            <a:r>
              <a:rPr lang="ru-RU" sz="2800" b="1" dirty="0" smtClean="0">
                <a:solidFill>
                  <a:srgbClr val="FF0000"/>
                </a:solidFill>
              </a:rPr>
              <a:t> «Здоровый дошкольник»: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sz="2400" b="1" i="1" dirty="0" smtClean="0">
                <a:solidFill>
                  <a:srgbClr val="7030A0"/>
                </a:solidFill>
              </a:rPr>
              <a:t>Систему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физкультурно</a:t>
            </a:r>
            <a:r>
              <a:rPr lang="ru-RU" sz="2400" b="1" i="1" dirty="0" smtClean="0">
                <a:solidFill>
                  <a:srgbClr val="7030A0"/>
                </a:solidFill>
              </a:rPr>
              <a:t> – оздоровительной работы руководству и сотрудникам дошкольных учреждений необходимо совершенствовать используя современные данные возрастной физиологии, дошкольной педагогики, лечебно – профилактической медицины при эффективном организационно - методическом сопровождении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здоровьесберегающих</a:t>
            </a:r>
            <a:r>
              <a:rPr lang="ru-RU" sz="2400" b="1" i="1" dirty="0" smtClean="0">
                <a:solidFill>
                  <a:srgbClr val="7030A0"/>
                </a:solidFill>
              </a:rPr>
              <a:t> технологий.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676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371600"/>
            <a:ext cx="7010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Программа «Здоровый дошкольник» посвящена проблемам воспитательно – оздоровительной работы в дошкольных учреждениях</a:t>
            </a:r>
            <a:r>
              <a:rPr lang="ru-RU" sz="3600" dirty="0" smtClean="0"/>
              <a:t>           </a:t>
            </a:r>
            <a:r>
              <a:rPr lang="ru-RU" sz="3600" dirty="0" smtClean="0">
                <a:solidFill>
                  <a:srgbClr val="7030A0"/>
                </a:solidFill>
              </a:rPr>
              <a:t>и принципиально отличается от других программ воспитания в детских садах.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67640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5400" y="990600"/>
            <a:ext cx="5943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</a:rPr>
              <a:t>Основные отличия программы</a:t>
            </a:r>
          </a:p>
          <a:p>
            <a:endParaRPr lang="ru-RU" sz="3200" b="1" u="sng" dirty="0" smtClean="0">
              <a:solidFill>
                <a:srgbClr val="FF0000"/>
              </a:solidFill>
            </a:endParaRPr>
          </a:p>
          <a:p>
            <a:r>
              <a:rPr lang="ru-RU" sz="3200" b="1" u="sng" dirty="0" smtClean="0">
                <a:solidFill>
                  <a:srgbClr val="FF0000"/>
                </a:solidFill>
              </a:rPr>
              <a:t> 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2000" y="1828800"/>
            <a:ext cx="7696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Комплексный подход, включающий различные компоненты, совокупность которых объединена в понятие «здоровый образ жизни» ребёнка.</a:t>
            </a:r>
          </a:p>
          <a:p>
            <a:pPr marL="514350" indent="-514350">
              <a:buFontTx/>
              <a:buAutoNum type="arabicPeriod"/>
            </a:pPr>
            <a:r>
              <a:rPr lang="ru-RU" sz="2800" b="1" dirty="0" smtClean="0">
                <a:solidFill>
                  <a:srgbClr val="7030A0"/>
                </a:solidFill>
              </a:rPr>
              <a:t> Наличие физиологического обследования в каждом из разделов программы наряду с учетом ряда закономерностей возрастной психологии, педагогической психологии и спортивной медицины.</a:t>
            </a:r>
          </a:p>
          <a:p>
            <a:pPr marL="514350" indent="-514350">
              <a:buAutoNum type="arabicPeriod"/>
            </a:pP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3400" y="13716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1066800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FF0000"/>
                </a:solidFill>
              </a:rPr>
              <a:t>Основные отличия программы</a:t>
            </a: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43000" y="2487508"/>
            <a:ext cx="69342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Данная программа может применяться в дошкольном учреждении при обязательном и добровольном выполнении рекомендаций.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В ряде разделов программы предусмотрен кластерный подход (учет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климато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географических и  экологических особенностей региона).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676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9200" y="887902"/>
            <a:ext cx="63246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Алгоритм реализации программы:</a:t>
            </a: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определение исходных показателей состояния здоровья и психического развития детей;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рациональная организация двигательной активности детей (особое место занимает оздоровительный бег, как наиболее эффективно влияющий на физиологические системы, биохимические процессы и психологические функции человека);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16764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143000"/>
            <a:ext cx="6477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система эффективного закаливания  как в детском саду, так и дома для благоприятного становления аппарата физиологической терморегуляции;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комплекс психогигиенических и психопрофилактических средств и методов, используемых в ДОУ;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обеспечение рационального питания детей;</a:t>
            </a:r>
            <a:endParaRPr lang="ru-RU" sz="2800" b="1" dirty="0" smtClean="0">
              <a:solidFill>
                <a:srgbClr val="7030A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dirty="0" smtClean="0">
                <a:solidFill>
                  <a:srgbClr val="7030A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условий для оздоровительных режимов детей.</a:t>
            </a:r>
            <a:endParaRPr lang="ru-RU" sz="28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43000" y="609600"/>
            <a:ext cx="67056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endParaRPr lang="ru-RU" sz="3200" b="1" u="sng" dirty="0" smtClean="0">
              <a:solidFill>
                <a:srgbClr val="FF0000"/>
              </a:solidFill>
            </a:endParaRPr>
          </a:p>
          <a:p>
            <a:pPr algn="ctr" fontAlgn="base"/>
            <a:r>
              <a:rPr lang="ru-RU" sz="3600" b="1" u="sng" dirty="0" smtClean="0">
                <a:solidFill>
                  <a:srgbClr val="FF0000"/>
                </a:solidFill>
              </a:rPr>
              <a:t>Модель физкультурно-оздоровительной работы:</a:t>
            </a:r>
          </a:p>
          <a:p>
            <a:pPr marL="514350" indent="-514350" fontAlgn="base"/>
            <a:r>
              <a:rPr lang="ru-RU" sz="2800" b="1" dirty="0" smtClean="0">
                <a:solidFill>
                  <a:srgbClr val="7030A0"/>
                </a:solidFill>
              </a:rPr>
              <a:t>1. ОРГАНИЗАЦИЯ    РЕЖИМА</a:t>
            </a:r>
          </a:p>
          <a:p>
            <a:pPr marL="514350" indent="-514350" fontAlgn="base">
              <a:buAutoNum type="arabicPeriod" startAt="2"/>
            </a:pPr>
            <a:r>
              <a:rPr lang="ru-RU" sz="2800" b="1" dirty="0" smtClean="0">
                <a:solidFill>
                  <a:srgbClr val="7030A0"/>
                </a:solidFill>
              </a:rPr>
              <a:t>ОРГАНИЗАЦИЯ   ДВИГАТЕЛЬНОГО РЕЖИМА</a:t>
            </a:r>
          </a:p>
          <a:p>
            <a:pPr marL="514350" indent="-514350" fontAlgn="base">
              <a:buAutoNum type="arabicPeriod" startAt="2"/>
            </a:pPr>
            <a:r>
              <a:rPr lang="ru-RU" sz="2800" b="1" dirty="0" smtClean="0">
                <a:solidFill>
                  <a:srgbClr val="7030A0"/>
                </a:solidFill>
              </a:rPr>
              <a:t>ОХРАНА ПСИХИЧЕСКОГО ЗДОРОВЬЯ</a:t>
            </a:r>
          </a:p>
          <a:p>
            <a:pPr marL="514350" indent="-514350" fontAlgn="base">
              <a:buAutoNum type="arabicPeriod" startAt="2"/>
            </a:pPr>
            <a:r>
              <a:rPr lang="ru-RU" sz="2800" b="1" dirty="0" smtClean="0">
                <a:solidFill>
                  <a:srgbClr val="7030A0"/>
                </a:solidFill>
              </a:rPr>
              <a:t>ПРОФИЛАКТИКА ЗАБОЛЕВАНИЙ</a:t>
            </a:r>
          </a:p>
          <a:p>
            <a:pPr marL="514350" indent="-514350" fontAlgn="base">
              <a:buAutoNum type="arabicPeriod" startAt="5"/>
            </a:pPr>
            <a:r>
              <a:rPr lang="ru-RU" sz="2800" b="1" dirty="0" smtClean="0">
                <a:solidFill>
                  <a:srgbClr val="7030A0"/>
                </a:solidFill>
              </a:rPr>
              <a:t>ОЗДОРОВЛЕНИЕ ФИТОНЦИДАМИ</a:t>
            </a:r>
          </a:p>
          <a:p>
            <a:pPr marL="514350" indent="-514350" fontAlgn="base">
              <a:buAutoNum type="arabicPeriod" startAt="5"/>
            </a:pPr>
            <a:r>
              <a:rPr lang="ru-RU" sz="2800" b="1" dirty="0" smtClean="0">
                <a:solidFill>
                  <a:srgbClr val="7030A0"/>
                </a:solidFill>
              </a:rPr>
              <a:t> ВИТАМИНОТЕРПИЯ</a:t>
            </a:r>
          </a:p>
          <a:p>
            <a:pPr marL="514350" indent="-514350" fontAlgn="base">
              <a:buAutoNum type="arabicPeriod" startAt="5"/>
            </a:pPr>
            <a:r>
              <a:rPr lang="ru-RU" sz="2800" b="1" dirty="0" smtClean="0">
                <a:solidFill>
                  <a:srgbClr val="7030A0"/>
                </a:solidFill>
              </a:rPr>
              <a:t> ЗАКАЛИВАНИЕ С УЧЕТОМ СОСТОЯНИЯ РЕБЕНКА</a:t>
            </a:r>
          </a:p>
          <a:p>
            <a:pPr marL="514350" indent="-514350" fontAlgn="base">
              <a:buAutoNum type="arabicPeriod" startAt="5"/>
            </a:pPr>
            <a:endParaRPr lang="ru-RU" sz="2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с\Desktop\hello_html_65f3e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745648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62000" y="990600"/>
            <a:ext cx="8001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u="sng" dirty="0" smtClean="0">
                <a:solidFill>
                  <a:srgbClr val="FF0000"/>
                </a:solidFill>
              </a:rPr>
              <a:t>Условия для реализации программы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1.Определение исходных показателей состояния здоровья и психического развития детей.</a:t>
            </a:r>
            <a:r>
              <a:rPr lang="ru-RU" sz="3200" dirty="0" smtClean="0">
                <a:solidFill>
                  <a:srgbClr val="7030A0"/>
                </a:solidFill>
              </a:rPr>
              <a:t> 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2.Рациональная организация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двигательной деятельности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3.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7030A0"/>
                </a:solidFill>
              </a:rPr>
              <a:t>Система эффективного закаливания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4. Комплекс психокоррекции и </a:t>
            </a:r>
            <a:r>
              <a:rPr lang="ru-RU" sz="3200" b="1" dirty="0" err="1" smtClean="0">
                <a:solidFill>
                  <a:srgbClr val="7030A0"/>
                </a:solidFill>
              </a:rPr>
              <a:t>психопрофилактики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5. Оздоровительный режим</a:t>
            </a:r>
          </a:p>
          <a:p>
            <a:pPr fontAlgn="base"/>
            <a:r>
              <a:rPr lang="ru-RU" sz="3200" b="1" dirty="0" smtClean="0">
                <a:solidFill>
                  <a:srgbClr val="7030A0"/>
                </a:solidFill>
              </a:rPr>
              <a:t>6. Организация полноценного питания </a:t>
            </a:r>
          </a:p>
          <a:p>
            <a:pPr fontAlgn="base"/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226</Words>
  <Application>Microsoft Office PowerPoint</Application>
  <PresentationFormat>Экран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тс</cp:lastModifiedBy>
  <cp:revision>35</cp:revision>
  <dcterms:created xsi:type="dcterms:W3CDTF">2019-11-12T03:33:17Z</dcterms:created>
  <dcterms:modified xsi:type="dcterms:W3CDTF">2019-11-13T04:59:15Z</dcterms:modified>
</cp:coreProperties>
</file>