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0" r:id="rId1"/>
  </p:sldMasterIdLst>
  <p:sldIdLst>
    <p:sldId id="264" r:id="rId2"/>
    <p:sldId id="270" r:id="rId3"/>
    <p:sldId id="271" r:id="rId4"/>
    <p:sldId id="280" r:id="rId5"/>
    <p:sldId id="281" r:id="rId6"/>
    <p:sldId id="275" r:id="rId7"/>
    <p:sldId id="257" r:id="rId8"/>
    <p:sldId id="284" r:id="rId9"/>
    <p:sldId id="267" r:id="rId10"/>
    <p:sldId id="291" r:id="rId11"/>
    <p:sldId id="263" r:id="rId12"/>
    <p:sldId id="289" r:id="rId13"/>
    <p:sldId id="290" r:id="rId14"/>
    <p:sldId id="268" r:id="rId15"/>
    <p:sldId id="287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56" autoAdjust="0"/>
    <p:restoredTop sz="94660"/>
  </p:normalViewPr>
  <p:slideViewPr>
    <p:cSldViewPr>
      <p:cViewPr varScale="1">
        <p:scale>
          <a:sx n="95" d="100"/>
          <a:sy n="95" d="100"/>
        </p:scale>
        <p:origin x="1200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SD-PanelTitle-GrommetsCombine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21934" y="1811863"/>
            <a:ext cx="5308866" cy="1515533"/>
          </a:xfrm>
        </p:spPr>
        <p:txBody>
          <a:bodyPr anchor="b">
            <a:noAutofit/>
          </a:bodyPr>
          <a:lstStyle>
            <a:lvl1pPr algn="ctr">
              <a:defRPr sz="48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21934" y="3598327"/>
            <a:ext cx="5308866" cy="1377651"/>
          </a:xfrm>
        </p:spPr>
        <p:txBody>
          <a:bodyPr anchor="t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65417" y="5054602"/>
            <a:ext cx="673276" cy="279400"/>
          </a:xfrm>
        </p:spPr>
        <p:txBody>
          <a:bodyPr/>
          <a:lstStyle/>
          <a:p>
            <a:fld id="{467D7B0E-EED1-4A33-B614-8F493DD56F65}" type="datetimeFigureOut">
              <a:rPr lang="ru-RU" smtClean="0"/>
              <a:pPr/>
              <a:t>18.09.2020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21934" y="5054602"/>
            <a:ext cx="4064860" cy="27940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17317" y="5054602"/>
            <a:ext cx="413483" cy="279400"/>
          </a:xfrm>
        </p:spPr>
        <p:txBody>
          <a:bodyPr/>
          <a:lstStyle/>
          <a:p>
            <a:fld id="{ECD1CC1F-206E-4250-9978-B02EC0A45797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2019825" y="3471329"/>
            <a:ext cx="5113083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335799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4815415"/>
            <a:ext cx="6798734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26260" y="1032933"/>
            <a:ext cx="7091482" cy="33612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6" y="5382153"/>
            <a:ext cx="6798734" cy="49371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D7B0E-EED1-4A33-B614-8F493DD56F65}" type="datetimeFigureOut">
              <a:rPr lang="ru-RU" smtClean="0"/>
              <a:pPr/>
              <a:t>18.09.2020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1CC1F-206E-4250-9978-B02EC0A4579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08936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906873"/>
            <a:ext cx="6798734" cy="309786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4275666"/>
            <a:ext cx="6798736" cy="1600202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D7B0E-EED1-4A33-B614-8F493DD56F65}" type="datetimeFigureOut">
              <a:rPr lang="ru-RU" smtClean="0"/>
              <a:pPr/>
              <a:t>18.09.2020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1CC1F-206E-4250-9978-B02EC0A45797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278465" y="4140199"/>
            <a:ext cx="6606425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2922643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4333" y="982132"/>
            <a:ext cx="6400250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00200" y="3352799"/>
            <a:ext cx="5892798" cy="651933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3" y="4343400"/>
            <a:ext cx="6798738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D7B0E-EED1-4A33-B614-8F493DD56F65}" type="datetimeFigureOut">
              <a:rPr lang="ru-RU" smtClean="0"/>
              <a:pPr/>
              <a:t>18.09.2020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1CC1F-206E-4250-9978-B02EC0A4579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849969" y="905362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33503" y="2827870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278466" y="4140199"/>
            <a:ext cx="6595534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172724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9" y="3308581"/>
            <a:ext cx="679872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8" y="4777381"/>
            <a:ext cx="679873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D7B0E-EED1-4A33-B614-8F493DD56F65}" type="datetimeFigureOut">
              <a:rPr lang="ru-RU" smtClean="0"/>
              <a:pPr/>
              <a:t>18.09.2020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1CC1F-206E-4250-9978-B02EC0A4579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77418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9416" y="982132"/>
            <a:ext cx="632516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1176868" y="3639312"/>
            <a:ext cx="6798730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4529667"/>
            <a:ext cx="6798736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D7B0E-EED1-4A33-B614-8F493DD56F65}" type="datetimeFigureOut">
              <a:rPr lang="ru-RU" smtClean="0"/>
              <a:pPr/>
              <a:t>18.09.2020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1CC1F-206E-4250-9978-B02EC0A4579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78060" y="89689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649796" y="260772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278466" y="3429000"/>
            <a:ext cx="6595534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4178284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982131"/>
            <a:ext cx="6798734" cy="2294467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sz="3200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Text Placeholder 2"/>
          <p:cNvSpPr>
            <a:spLocks noGrp="1"/>
          </p:cNvSpPr>
          <p:nvPr>
            <p:ph type="body" idx="13"/>
          </p:nvPr>
        </p:nvSpPr>
        <p:spPr>
          <a:xfrm>
            <a:off x="1176868" y="3566160"/>
            <a:ext cx="6798730" cy="905256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6" y="4470400"/>
            <a:ext cx="6798734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D7B0E-EED1-4A33-B614-8F493DD56F65}" type="datetimeFigureOut">
              <a:rPr lang="ru-RU" smtClean="0"/>
              <a:pPr/>
              <a:t>18.09.2020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1CC1F-206E-4250-9978-B02EC0A45797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278469" y="3429000"/>
            <a:ext cx="6606421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2867468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6865" y="2490135"/>
            <a:ext cx="6798736" cy="3385733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D7B0E-EED1-4A33-B614-8F493DD56F65}" type="datetimeFigureOut">
              <a:rPr lang="ru-RU" smtClean="0"/>
              <a:pPr/>
              <a:t>18.09.2020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1CC1F-206E-4250-9978-B02EC0A45797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278466" y="2354670"/>
            <a:ext cx="6606424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322315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356667" y="906873"/>
            <a:ext cx="1618930" cy="496899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6867" y="906873"/>
            <a:ext cx="4915509" cy="4968993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D7B0E-EED1-4A33-B614-8F493DD56F65}" type="datetimeFigureOut">
              <a:rPr lang="ru-RU" smtClean="0"/>
              <a:pPr/>
              <a:t>18.09.2020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1CC1F-206E-4250-9978-B02EC0A45797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6245512" y="906873"/>
            <a:ext cx="0" cy="4968993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00084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278466" y="2354670"/>
            <a:ext cx="6595533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D7B0E-EED1-4A33-B614-8F493DD56F65}" type="datetimeFigureOut">
              <a:rPr lang="ru-RU" smtClean="0"/>
              <a:pPr/>
              <a:t>18.09.2020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1CC1F-206E-4250-9978-B02EC0A4579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57483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78465" y="1641413"/>
            <a:ext cx="6595534" cy="1822514"/>
          </a:xfrm>
        </p:spPr>
        <p:txBody>
          <a:bodyPr anchor="b">
            <a:normAutofit/>
          </a:bodyPr>
          <a:lstStyle>
            <a:lvl1pPr algn="ctr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78465" y="3734859"/>
            <a:ext cx="6595534" cy="1090015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D7B0E-EED1-4A33-B614-8F493DD56F65}" type="datetimeFigureOut">
              <a:rPr lang="ru-RU" smtClean="0"/>
              <a:pPr/>
              <a:t>18.09.2020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1CC1F-206E-4250-9978-B02EC0A45797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31" name="Straight Connector 30"/>
          <p:cNvCxnSpPr/>
          <p:nvPr/>
        </p:nvCxnSpPr>
        <p:spPr>
          <a:xfrm>
            <a:off x="1278466" y="3599392"/>
            <a:ext cx="6595533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355345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278465" y="2356260"/>
            <a:ext cx="6595534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79576" y="2487168"/>
            <a:ext cx="3337560" cy="344728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5152" y="2487168"/>
            <a:ext cx="3337560" cy="344728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D7B0E-EED1-4A33-B614-8F493DD56F65}" type="datetimeFigureOut">
              <a:rPr lang="ru-RU" smtClean="0"/>
              <a:pPr/>
              <a:t>18.09.2020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1CC1F-206E-4250-9978-B02EC0A4579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46114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8" y="2658533"/>
            <a:ext cx="3337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76868" y="3243262"/>
            <a:ext cx="3337560" cy="2706624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1832" y="2658533"/>
            <a:ext cx="3337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1832" y="3243262"/>
            <a:ext cx="3337560" cy="2706624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D7B0E-EED1-4A33-B614-8F493DD56F65}" type="datetimeFigureOut">
              <a:rPr lang="ru-RU" smtClean="0"/>
              <a:pPr/>
              <a:t>18.09.2020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1CC1F-206E-4250-9978-B02EC0A45797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41" name="Straight Connector 40"/>
          <p:cNvCxnSpPr/>
          <p:nvPr/>
        </p:nvCxnSpPr>
        <p:spPr>
          <a:xfrm>
            <a:off x="1278466" y="2354670"/>
            <a:ext cx="6595534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03593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915337"/>
            <a:ext cx="6798735" cy="130386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D7B0E-EED1-4A33-B614-8F493DD56F65}" type="datetimeFigureOut">
              <a:rPr lang="ru-RU" smtClean="0"/>
              <a:pPr/>
              <a:t>18.09.2020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1CC1F-206E-4250-9978-B02EC0A45797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278466" y="2354670"/>
            <a:ext cx="6595534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1231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D7B0E-EED1-4A33-B614-8F493DD56F65}" type="datetimeFigureOut">
              <a:rPr lang="ru-RU" smtClean="0"/>
              <a:pPr/>
              <a:t>18.09.2020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1CC1F-206E-4250-9978-B02EC0A4579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58692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1388534"/>
            <a:ext cx="2536798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20062" y="982132"/>
            <a:ext cx="3855539" cy="4893735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5" y="3031065"/>
            <a:ext cx="2536798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D7B0E-EED1-4A33-B614-8F493DD56F65}" type="datetimeFigureOut">
              <a:rPr lang="ru-RU" smtClean="0"/>
              <a:pPr/>
              <a:t>18.09.2020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1CC1F-206E-4250-9978-B02EC0A45797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1278466" y="2912533"/>
            <a:ext cx="2333594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214187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1883832"/>
            <a:ext cx="3632202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218221" y="1032933"/>
            <a:ext cx="2929463" cy="4792136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5" y="3255432"/>
            <a:ext cx="3632201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D7B0E-EED1-4A33-B614-8F493DD56F65}" type="datetimeFigureOut">
              <a:rPr lang="ru-RU" smtClean="0"/>
              <a:pPr/>
              <a:t>18.09.2020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1CC1F-206E-4250-9978-B02EC0A4579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1838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SD-PanelContent-GrommetsCombined.png"/>
          <p:cNvPicPr>
            <a:picLocks noChangeAspect="1"/>
          </p:cNvPicPr>
          <p:nvPr/>
        </p:nvPicPr>
        <p:blipFill>
          <a:blip r:embed="rId1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2490135"/>
            <a:ext cx="6798736" cy="344499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56670" y="5960533"/>
            <a:ext cx="1148283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467D7B0E-EED1-4A33-B614-8F493DD56F65}" type="datetimeFigureOut">
              <a:rPr lang="ru-RU" smtClean="0"/>
              <a:pPr/>
              <a:t>18.09.2020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76865" y="5960533"/>
            <a:ext cx="510466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80091" y="5960533"/>
            <a:ext cx="39551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ECD1CC1F-206E-4250-9978-B02EC0A4579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49799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1" r:id="rId1"/>
    <p:sldLayoutId id="2147483812" r:id="rId2"/>
    <p:sldLayoutId id="2147483813" r:id="rId3"/>
    <p:sldLayoutId id="2147483814" r:id="rId4"/>
    <p:sldLayoutId id="2147483815" r:id="rId5"/>
    <p:sldLayoutId id="2147483816" r:id="rId6"/>
    <p:sldLayoutId id="2147483817" r:id="rId7"/>
    <p:sldLayoutId id="2147483818" r:id="rId8"/>
    <p:sldLayoutId id="2147483819" r:id="rId9"/>
    <p:sldLayoutId id="2147483820" r:id="rId10"/>
    <p:sldLayoutId id="2147483821" r:id="rId11"/>
    <p:sldLayoutId id="2147483822" r:id="rId12"/>
    <p:sldLayoutId id="2147483823" r:id="rId13"/>
    <p:sldLayoutId id="2147483824" r:id="rId14"/>
    <p:sldLayoutId id="2147483825" r:id="rId15"/>
    <p:sldLayoutId id="2147483826" r:id="rId16"/>
    <p:sldLayoutId id="2147483827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331640" y="1484784"/>
            <a:ext cx="6715172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ЗВУК Ж,</a:t>
            </a:r>
          </a:p>
          <a:p>
            <a:pPr algn="ctr"/>
            <a:endParaRPr lang="ru-RU" sz="60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6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БУКВА </a:t>
            </a:r>
            <a:r>
              <a:rPr lang="ru-RU" sz="6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Ж</a:t>
            </a:r>
            <a:r>
              <a:rPr lang="ru-RU" sz="6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6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9592" y="4149080"/>
            <a:ext cx="2231329" cy="1822862"/>
          </a:xfrm>
          <a:prstGeom prst="rect">
            <a:avLst/>
          </a:prstGeom>
        </p:spPr>
      </p:pic>
    </p:spTree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7584" y="764703"/>
            <a:ext cx="7560840" cy="53285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61848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AutoShape 2" descr="&amp;khcy;&amp;vcy;&amp;ocy;&amp;scy;&amp;tcy;"/>
          <p:cNvSpPr>
            <a:spLocks noChangeAspect="1" noChangeArrowheads="1"/>
          </p:cNvSpPr>
          <p:nvPr/>
        </p:nvSpPr>
        <p:spPr bwMode="auto">
          <a:xfrm>
            <a:off x="155575" y="-441325"/>
            <a:ext cx="1428750" cy="9239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3568" y="764704"/>
            <a:ext cx="7776864" cy="5328592"/>
          </a:xfrm>
          <a:prstGeom prst="rect">
            <a:avLst/>
          </a:prstGeom>
        </p:spPr>
      </p:pic>
    </p:spTree>
  </p:cSld>
  <p:clrMapOvr>
    <a:masterClrMapping/>
  </p:clrMapOvr>
  <p:transition>
    <p:pull dir="ld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3568" y="692696"/>
            <a:ext cx="7776864" cy="5400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976528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5576" y="1700808"/>
            <a:ext cx="7560840" cy="4320480"/>
          </a:xfrm>
          <a:prstGeom prst="rect">
            <a:avLst/>
          </a:prstGeom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755576" y="692697"/>
            <a:ext cx="7488831" cy="936104"/>
          </a:xfrm>
        </p:spPr>
        <p:txBody>
          <a:bodyPr>
            <a:normAutofit fontScale="90000"/>
          </a:bodyPr>
          <a:lstStyle/>
          <a:p>
            <a:r>
              <a:rPr lang="ru-RU" sz="1800" b="1" dirty="0" smtClean="0">
                <a:solidFill>
                  <a:srgbClr val="C00000"/>
                </a:solidFill>
              </a:rPr>
              <a:t>Помоги пассажирам отправиться в путешествие на веселом поезде. Назови каждого пассажира, выделяя звук Ж. Прохлопай в ладоши, выделяя количество слогов в слове, и ты узнаешь, кто в каком вагоне поедет </a:t>
            </a:r>
            <a:br>
              <a:rPr lang="ru-RU" sz="1800" b="1" dirty="0" smtClean="0">
                <a:solidFill>
                  <a:srgbClr val="C00000"/>
                </a:solidFill>
              </a:rPr>
            </a:br>
            <a:r>
              <a:rPr lang="ru-RU" sz="1800" b="1" dirty="0" smtClean="0">
                <a:solidFill>
                  <a:srgbClr val="C00000"/>
                </a:solidFill>
              </a:rPr>
              <a:t>(жук, журавль, медвежонок, художник, ежик, жаба, жеребенок)</a:t>
            </a:r>
            <a:endParaRPr lang="ru-RU" sz="18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985410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95736" y="692696"/>
            <a:ext cx="4680520" cy="5472608"/>
          </a:xfrm>
          <a:prstGeom prst="rect">
            <a:avLst/>
          </a:prstGeom>
        </p:spPr>
      </p:pic>
    </p:spTree>
  </p:cSld>
  <p:clrMapOvr>
    <a:masterClrMapping/>
  </p:clrMapOvr>
  <p:transition>
    <p:zoom dir="in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50848" y="908720"/>
            <a:ext cx="6242304" cy="48580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65817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Артикуляционная гимнастика</a:t>
            </a:r>
            <a:br>
              <a:rPr lang="ru-RU" b="1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>
              <a:solidFill>
                <a:schemeClr val="accent2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76865" y="2348881"/>
            <a:ext cx="6798736" cy="3586252"/>
          </a:xfrm>
        </p:spPr>
        <p:txBody>
          <a:bodyPr>
            <a:normAutofit fontScale="85000" lnSpcReduction="20000"/>
          </a:bodyPr>
          <a:lstStyle/>
          <a:p>
            <a:r>
              <a:rPr lang="ru-RU" sz="3100" b="1" dirty="0" smtClean="0">
                <a:solidFill>
                  <a:srgbClr val="C00000"/>
                </a:solidFill>
              </a:rPr>
              <a:t>- Имитация жевания</a:t>
            </a:r>
          </a:p>
          <a:p>
            <a:r>
              <a:rPr lang="ru-RU" sz="2800" b="1" dirty="0" smtClean="0">
                <a:solidFill>
                  <a:schemeClr val="accent2"/>
                </a:solidFill>
              </a:rPr>
              <a:t>- «Поцелуй» (выполнить 5 раз)</a:t>
            </a:r>
          </a:p>
          <a:p>
            <a:r>
              <a:rPr lang="ru-RU" sz="2800" b="1" dirty="0" smtClean="0">
                <a:solidFill>
                  <a:schemeClr val="accent2"/>
                </a:solidFill>
              </a:rPr>
              <a:t>- «Лопатка/Блинчик» (держать распластанный язык на нижней губе под счет до 5 – 8 раз).</a:t>
            </a:r>
          </a:p>
          <a:p>
            <a:r>
              <a:rPr lang="ru-RU" sz="2800" b="1" dirty="0" smtClean="0">
                <a:solidFill>
                  <a:schemeClr val="accent2"/>
                </a:solidFill>
              </a:rPr>
              <a:t>- «Вкусное варенье»: широким языком облизывать верхнюю губу (8 раз).</a:t>
            </a:r>
          </a:p>
          <a:p>
            <a:r>
              <a:rPr lang="ru-RU" sz="2800" b="1" dirty="0" smtClean="0">
                <a:solidFill>
                  <a:schemeClr val="accent2"/>
                </a:solidFill>
              </a:rPr>
              <a:t>- «Маляр» - от зубов к горлышку «красить» языком твердое нёбо (по </a:t>
            </a:r>
            <a:r>
              <a:rPr lang="ru-RU" sz="2800" b="1" dirty="0">
                <a:solidFill>
                  <a:schemeClr val="accent2"/>
                </a:solidFill>
              </a:rPr>
              <a:t>8</a:t>
            </a:r>
            <a:r>
              <a:rPr lang="ru-RU" sz="2800" b="1" dirty="0" smtClean="0">
                <a:solidFill>
                  <a:schemeClr val="accent2"/>
                </a:solidFill>
              </a:rPr>
              <a:t> раз).</a:t>
            </a:r>
          </a:p>
          <a:p>
            <a:endParaRPr lang="ru-RU" sz="28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57612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64704"/>
            <a:ext cx="8229600" cy="504056"/>
          </a:xfrm>
        </p:spPr>
        <p:txBody>
          <a:bodyPr>
            <a:noAutofit/>
          </a:bodyPr>
          <a:lstStyle/>
          <a:p>
            <a:r>
              <a:rPr lang="ru-RU" altLang="ja-JP" sz="2800" b="1" dirty="0">
                <a:solidFill>
                  <a:schemeClr val="accent2"/>
                </a:solidFill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Знакомство со </a:t>
            </a:r>
            <a:r>
              <a:rPr lang="ru-RU" altLang="ja-JP" sz="2800" b="1" dirty="0" smtClean="0">
                <a:solidFill>
                  <a:schemeClr val="accent2"/>
                </a:solidFill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звуком</a:t>
            </a:r>
            <a:r>
              <a:rPr lang="ru-RU" altLang="ja-JP" sz="2800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altLang="ja-JP" sz="2800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800" dirty="0">
              <a:solidFill>
                <a:schemeClr val="accent2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47260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000" b="1" dirty="0" smtClean="0">
                <a:solidFill>
                  <a:srgbClr val="C00000"/>
                </a:solidFill>
              </a:rPr>
              <a:t>Назови, что изображено на картинках</a:t>
            </a:r>
          </a:p>
          <a:p>
            <a:pPr marL="0" indent="0" algn="ctr">
              <a:buNone/>
            </a:pPr>
            <a:r>
              <a:rPr lang="ru-RU" sz="2000" b="1" dirty="0" smtClean="0">
                <a:solidFill>
                  <a:srgbClr val="C00000"/>
                </a:solidFill>
              </a:rPr>
              <a:t>(жаба, жук, ножи, ежи, ножницы, пиджак)</a:t>
            </a:r>
          </a:p>
          <a:p>
            <a:pPr marL="0" indent="0" algn="ctr">
              <a:buNone/>
            </a:pPr>
            <a:r>
              <a:rPr lang="ru-RU" sz="2000" b="1" dirty="0" smtClean="0">
                <a:solidFill>
                  <a:srgbClr val="C00000"/>
                </a:solidFill>
              </a:rPr>
              <a:t>Какой звук встречается во всех словах?</a:t>
            </a:r>
          </a:p>
          <a:p>
            <a:pPr indent="76200" eaLnBrk="0" hangingPunct="0">
              <a:defRPr/>
            </a:pPr>
            <a:endParaRPr lang="ru-RU" altLang="ja-JP" sz="2000" dirty="0" smtClean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indent="76200" eaLnBrk="0" hangingPunct="0">
              <a:defRPr/>
            </a:pPr>
            <a:endParaRPr lang="ru-RU" altLang="ja-JP" sz="2000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indent="76200" eaLnBrk="0" hangingPunct="0">
              <a:defRPr/>
            </a:pPr>
            <a:endParaRPr lang="ru-RU" altLang="ja-JP" sz="2000" dirty="0" smtClean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indent="76200" eaLnBrk="0" hangingPunct="0">
              <a:defRPr/>
            </a:pPr>
            <a:endParaRPr lang="ru-RU" altLang="ja-JP" sz="2000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indent="76200" eaLnBrk="0" hangingPunct="0">
              <a:defRPr/>
            </a:pPr>
            <a:endParaRPr lang="ru-RU" altLang="ja-JP" sz="2000" dirty="0" smtClean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indent="76200" eaLnBrk="0" hangingPunct="0">
              <a:defRPr/>
            </a:pPr>
            <a:endParaRPr lang="ru-RU" altLang="ja-JP" sz="2000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r">
              <a:buNone/>
            </a:pPr>
            <a:r>
              <a:rPr lang="ru-RU" sz="2800" dirty="0" smtClean="0">
                <a:solidFill>
                  <a:schemeClr val="accent2"/>
                </a:solidFill>
              </a:rPr>
              <a:t/>
            </a:r>
            <a:br>
              <a:rPr lang="ru-RU" sz="2800" dirty="0" smtClean="0">
                <a:solidFill>
                  <a:schemeClr val="accent2"/>
                </a:solidFill>
              </a:rPr>
            </a:br>
            <a:endParaRPr lang="ru-RU" sz="2800" dirty="0">
              <a:solidFill>
                <a:schemeClr val="accent2"/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5576" y="2348880"/>
            <a:ext cx="7704856" cy="37444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63623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76866" y="764704"/>
            <a:ext cx="6798734" cy="576064"/>
          </a:xfrm>
        </p:spPr>
        <p:txBody>
          <a:bodyPr>
            <a:noAutofit/>
          </a:bodyPr>
          <a:lstStyle/>
          <a:p>
            <a:r>
              <a:rPr lang="ru-RU" altLang="ja-JP" sz="2800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altLang="ja-JP" sz="2800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5576" y="764704"/>
            <a:ext cx="7848872" cy="5400600"/>
          </a:xfrm>
        </p:spPr>
        <p:txBody>
          <a:bodyPr>
            <a:normAutofit/>
          </a:bodyPr>
          <a:lstStyle/>
          <a:p>
            <a:r>
              <a:rPr lang="ru-RU" sz="1800" b="1" dirty="0" smtClean="0">
                <a:solidFill>
                  <a:srgbClr val="C00000"/>
                </a:solidFill>
              </a:rPr>
              <a:t>Сегодня мы познакомимся со звуком и буквой Ж.</a:t>
            </a:r>
          </a:p>
          <a:p>
            <a:r>
              <a:rPr lang="ru-RU" sz="1800" b="1" dirty="0" smtClean="0">
                <a:solidFill>
                  <a:srgbClr val="C00000"/>
                </a:solidFill>
              </a:rPr>
              <a:t>Когда мы произносим звук - губы вытянуты бубликом, язык в форме «чашечки» за верхними зубами, воздушная струя сильная и теплая, горлышко «дрожит». Звук Ж – согласный, всегда твердый и звонкий, обозначаем его синим цветом.</a:t>
            </a:r>
            <a:endParaRPr lang="ru-RU" sz="1800" b="1" dirty="0">
              <a:solidFill>
                <a:srgbClr val="C0000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9592" y="2348880"/>
            <a:ext cx="7488832" cy="37280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060975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899592" y="1412776"/>
            <a:ext cx="7632848" cy="4522887"/>
          </a:xfrm>
        </p:spPr>
        <p:txBody>
          <a:bodyPr/>
          <a:lstStyle/>
          <a:p>
            <a:r>
              <a:rPr lang="ru-RU" sz="2000" b="1" dirty="0" smtClean="0">
                <a:solidFill>
                  <a:srgbClr val="C00000"/>
                </a:solidFill>
              </a:rPr>
              <a:t>- </a:t>
            </a:r>
            <a:r>
              <a:rPr lang="ru-RU" sz="2800" b="1" dirty="0" smtClean="0">
                <a:solidFill>
                  <a:srgbClr val="C00000"/>
                </a:solidFill>
              </a:rPr>
              <a:t>Портфель я выронил из рук, такой большой на ветке…. (мяч, жук, нос)</a:t>
            </a:r>
            <a:r>
              <a:rPr lang="ru-RU" sz="2800" b="1" dirty="0">
                <a:solidFill>
                  <a:srgbClr val="C00000"/>
                </a:solidFill>
              </a:rPr>
              <a:t> </a:t>
            </a:r>
          </a:p>
          <a:p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 idx="4294967295"/>
          </p:nvPr>
        </p:nvSpPr>
        <p:spPr>
          <a:xfrm>
            <a:off x="539552" y="915988"/>
            <a:ext cx="7992888" cy="280987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</a:rPr>
              <a:t>Отгадай загадку</a:t>
            </a:r>
            <a:endParaRPr lang="ru-RU" sz="2800" b="1" dirty="0">
              <a:solidFill>
                <a:srgbClr val="C00000"/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62962" y="2852935"/>
            <a:ext cx="2002051" cy="2300851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9592" y="2852936"/>
            <a:ext cx="2160240" cy="2300851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56176" y="2852936"/>
            <a:ext cx="1951305" cy="2300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79543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Блок-схема: узел 2"/>
          <p:cNvSpPr/>
          <p:nvPr/>
        </p:nvSpPr>
        <p:spPr>
          <a:xfrm>
            <a:off x="3905064" y="5461040"/>
            <a:ext cx="457200" cy="457200"/>
          </a:xfrm>
          <a:prstGeom prst="flowChartConnector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0070C0"/>
              </a:solidFill>
            </a:endParaRPr>
          </a:p>
        </p:txBody>
      </p:sp>
      <p:sp>
        <p:nvSpPr>
          <p:cNvPr id="4" name="Блок-схема: узел 3"/>
          <p:cNvSpPr/>
          <p:nvPr/>
        </p:nvSpPr>
        <p:spPr>
          <a:xfrm>
            <a:off x="4788024" y="5461040"/>
            <a:ext cx="457200" cy="457200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Блок-схема: узел 4"/>
          <p:cNvSpPr/>
          <p:nvPr/>
        </p:nvSpPr>
        <p:spPr>
          <a:xfrm>
            <a:off x="5639544" y="5445224"/>
            <a:ext cx="457200" cy="457200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1176865" y="915337"/>
            <a:ext cx="6798735" cy="1402404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</a:rPr>
              <a:t>Определи в каких словах звук Ж – в начале слова (жираф, ножи, жвачка)</a:t>
            </a:r>
            <a:endParaRPr lang="ru-RU" sz="2800" b="1" dirty="0">
              <a:solidFill>
                <a:srgbClr val="C00000"/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3568" y="2579612"/>
            <a:ext cx="2592288" cy="2500825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19872" y="2579612"/>
            <a:ext cx="2448272" cy="252028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12160" y="2579612"/>
            <a:ext cx="2448272" cy="2500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7781821"/>
      </p:ext>
    </p:extLst>
  </p:cSld>
  <p:clrMapOvr>
    <a:masterClrMapping/>
  </p:clrMapOvr>
  <p:transition>
    <p:pull dir="d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Объект 6"/>
          <p:cNvPicPr>
            <a:picLocks noGrp="1" noChangeAspect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7584" y="765175"/>
            <a:ext cx="7632848" cy="5327650"/>
          </a:xfrm>
        </p:spPr>
      </p:pic>
    </p:spTree>
  </p:cSld>
  <p:clrMapOvr>
    <a:masterClrMapping/>
  </p:clrMapOvr>
  <p:transition>
    <p:wipe dir="r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785471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</a:rPr>
              <a:t>А теперь сделай гимнастику для глаз</a:t>
            </a:r>
            <a:endParaRPr lang="ru-RU" sz="3200" b="1" dirty="0">
              <a:solidFill>
                <a:srgbClr val="C0000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5616" y="1700808"/>
            <a:ext cx="7056784" cy="4162847"/>
          </a:xfrm>
        </p:spPr>
      </p:pic>
    </p:spTree>
    <p:extLst>
      <p:ext uri="{BB962C8B-B14F-4D97-AF65-F5344CB8AC3E}">
        <p14:creationId xmlns:p14="http://schemas.microsoft.com/office/powerpoint/2010/main" val="347486399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908720"/>
            <a:ext cx="8229600" cy="1173218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</a:rPr>
              <a:t>Познакомься - это буква </a:t>
            </a:r>
            <a:r>
              <a:rPr lang="ru-RU" sz="2400" b="1" dirty="0">
                <a:solidFill>
                  <a:srgbClr val="C00000"/>
                </a:solidFill>
              </a:rPr>
              <a:t>Ж</a:t>
            </a:r>
            <a:r>
              <a:rPr lang="ru-RU" sz="2400" b="1" dirty="0" smtClean="0">
                <a:solidFill>
                  <a:srgbClr val="C00000"/>
                </a:solidFill>
              </a:rPr>
              <a:t>. </a:t>
            </a:r>
            <a:br>
              <a:rPr lang="ru-RU" sz="2400" b="1" dirty="0" smtClean="0">
                <a:solidFill>
                  <a:srgbClr val="C00000"/>
                </a:solidFill>
              </a:rPr>
            </a:br>
            <a:r>
              <a:rPr lang="ru-RU" sz="2400" b="1" dirty="0" smtClean="0">
                <a:solidFill>
                  <a:srgbClr val="C00000"/>
                </a:solidFill>
              </a:rPr>
              <a:t>На что похожа буква Ж?</a:t>
            </a:r>
            <a:br>
              <a:rPr lang="ru-RU" sz="2400" b="1" dirty="0" smtClean="0">
                <a:solidFill>
                  <a:srgbClr val="C00000"/>
                </a:solidFill>
              </a:rPr>
            </a:br>
            <a:r>
              <a:rPr lang="ru-RU" sz="2400" b="1" dirty="0" smtClean="0">
                <a:solidFill>
                  <a:srgbClr val="C00000"/>
                </a:solidFill>
              </a:rPr>
              <a:t>Слепи букву из пластилина и напечатай её в тетради</a:t>
            </a:r>
            <a:endParaRPr lang="ru-RU" sz="2400" b="1" dirty="0">
              <a:solidFill>
                <a:srgbClr val="C0000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1600" y="2132856"/>
            <a:ext cx="7272808" cy="3960440"/>
          </a:xfrm>
        </p:spPr>
      </p:pic>
    </p:spTree>
  </p:cSld>
  <p:clrMapOvr>
    <a:masterClrMapping/>
  </p:clrMapOvr>
  <p:transition>
    <p:wheel spokes="2"/>
  </p:transition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туральные материалы">
  <a:themeElements>
    <a:clrScheme name="Натуральные материалы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D9B247"/>
      </a:accent1>
      <a:accent2>
        <a:srgbClr val="CC702D"/>
      </a:accent2>
      <a:accent3>
        <a:srgbClr val="B53A31"/>
      </a:accent3>
      <a:accent4>
        <a:srgbClr val="815F56"/>
      </a:accent4>
      <a:accent5>
        <a:srgbClr val="AE9E7C"/>
      </a:accent5>
      <a:accent6>
        <a:srgbClr val="7B8864"/>
      </a:accent6>
      <a:hlink>
        <a:srgbClr val="BB7826"/>
      </a:hlink>
      <a:folHlink>
        <a:srgbClr val="CF9C5F"/>
      </a:folHlink>
    </a:clrScheme>
    <a:fontScheme name="Натуральные материалы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Натуральные материалы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rnd" cmpd="sng" algn="ctr">
          <a:solidFill>
            <a:schemeClr val="phClr"/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E4E49EB0-FB00-41F5-9359-4843D783A23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522</TotalTime>
  <Words>241</Words>
  <Application>Microsoft Office PowerPoint</Application>
  <PresentationFormat>Экран (4:3)</PresentationFormat>
  <Paragraphs>29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2" baseType="lpstr">
      <vt:lpstr>MS Mincho</vt:lpstr>
      <vt:lpstr>ＭＳ Ｐゴシック</vt:lpstr>
      <vt:lpstr>ＭＳ Ｐ明朝</vt:lpstr>
      <vt:lpstr>Arial</vt:lpstr>
      <vt:lpstr>Garamond</vt:lpstr>
      <vt:lpstr>Times New Roman</vt:lpstr>
      <vt:lpstr>Натуральные материалы</vt:lpstr>
      <vt:lpstr>Презентация PowerPoint</vt:lpstr>
      <vt:lpstr>Артикуляционная гимнастика </vt:lpstr>
      <vt:lpstr>Знакомство со звуком </vt:lpstr>
      <vt:lpstr> </vt:lpstr>
      <vt:lpstr>Отгадай загадку</vt:lpstr>
      <vt:lpstr>Определи в каких словах звук Ж – в начале слова (жираф, ножи, жвачка)</vt:lpstr>
      <vt:lpstr>Презентация PowerPoint</vt:lpstr>
      <vt:lpstr>А теперь сделай гимнастику для глаз</vt:lpstr>
      <vt:lpstr>Познакомься - это буква Ж.  На что похожа буква Ж? Слепи букву из пластилина и напечатай её в тетради</vt:lpstr>
      <vt:lpstr>Презентация PowerPoint</vt:lpstr>
      <vt:lpstr>Презентация PowerPoint</vt:lpstr>
      <vt:lpstr>Презентация PowerPoint</vt:lpstr>
      <vt:lpstr>Помоги пассажирам отправиться в путешествие на веселом поезде. Назови каждого пассажира, выделяя звук Ж. Прохлопай в ладоши, выделяя количество слогов в слове, и ты узнаешь, кто в каком вагоне поедет  (жук, журавль, медвежонок, художник, ежик, жаба, жеребенок)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Админ</dc:creator>
  <cp:lastModifiedBy>Sveta</cp:lastModifiedBy>
  <cp:revision>66</cp:revision>
  <dcterms:created xsi:type="dcterms:W3CDTF">2014-12-16T20:06:22Z</dcterms:created>
  <dcterms:modified xsi:type="dcterms:W3CDTF">2020-09-18T14:08:44Z</dcterms:modified>
</cp:coreProperties>
</file>