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5"/>
  </p:notesMasterIdLst>
  <p:sldIdLst>
    <p:sldId id="257" r:id="rId3"/>
    <p:sldId id="279" r:id="rId4"/>
    <p:sldId id="264" r:id="rId5"/>
    <p:sldId id="281" r:id="rId6"/>
    <p:sldId id="280" r:id="rId7"/>
    <p:sldId id="282" r:id="rId8"/>
    <p:sldId id="283" r:id="rId9"/>
    <p:sldId id="287" r:id="rId10"/>
    <p:sldId id="288" r:id="rId11"/>
    <p:sldId id="289" r:id="rId12"/>
    <p:sldId id="276" r:id="rId13"/>
    <p:sldId id="274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500" autoAdjust="0"/>
    <p:restoredTop sz="94660"/>
  </p:normalViewPr>
  <p:slideViewPr>
    <p:cSldViewPr snapToGrid="0">
      <p:cViewPr varScale="1">
        <p:scale>
          <a:sx n="89" d="100"/>
          <a:sy n="89" d="100"/>
        </p:scale>
        <p:origin x="77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12198F-C7D3-48F7-9A4A-F295B1D38CE3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363410-74BF-49DE-87BC-3F798B788E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614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/>
              <a:t>Оригинальные шаблоны для презентаций: </a:t>
            </a:r>
            <a:r>
              <a:rPr lang="ru-RU" sz="1200" dirty="0">
                <a:hlinkClick r:id="rId3"/>
              </a:rPr>
              <a:t>https://presentation-creation.ru/powerpoint-templates.html</a:t>
            </a:r>
            <a:r>
              <a:rPr lang="en-US" sz="1200" dirty="0"/>
              <a:t> </a:t>
            </a:r>
            <a:endParaRPr lang="ru-RU" sz="1200" dirty="0"/>
          </a:p>
          <a:p>
            <a:r>
              <a:rPr lang="ru-RU" sz="120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4341FE-AE5C-47F1-8FD8-47C4A673A802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138494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№714 Макарычев 9 </a:t>
            </a:r>
            <a:r>
              <a:rPr lang="ru-RU" dirty="0" err="1"/>
              <a:t>кл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74341FE-AE5C-47F1-8FD8-47C4A673A802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46616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0CE6F9-4B9D-433F-A209-84D1A29193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1B5DD1D-D83B-4CFF-82F0-1072BB28C1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570BFBB-B288-4351-B16A-810FDA51F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D0CB-B6BB-438D-A42C-7F1CD85BD1AB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EA91E4C-999D-44E4-BFCE-3949D15DA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A6F4703-858D-4582-9AA5-938D0EBC0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69746-57C7-4AD2-B718-32395485C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671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A8816E-039A-4CD0-A172-E47AA8D47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DF86649-928A-4D8D-91A8-ACF3139FBA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2DFED31-C949-4788-A907-0B84CD295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D0CB-B6BB-438D-A42C-7F1CD85BD1AB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EA38E6E-3158-47A7-BA41-DCE57BA59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5A923B1-B987-4A31-999A-30C8EDE0A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69746-57C7-4AD2-B718-32395485C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414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629D3D0-BE8B-4573-B0B1-1376FA77F3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C159081-B6BC-4D01-B55B-D94C4609BB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04CDD9E-C0C5-449F-852B-3EDE9A17C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D0CB-B6BB-438D-A42C-7F1CD85BD1AB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133CAB9-A1B5-4C1E-AD50-0123A7D78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3C73AC7-012A-4BFE-B794-B3E398D65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69746-57C7-4AD2-B718-32395485C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1785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179" y="0"/>
            <a:ext cx="8689643" cy="1368152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/>
              <a:t>Образец</a:t>
            </a:r>
            <a:r>
              <a:rPr lang="en-US" dirty="0"/>
              <a:t> </a:t>
            </a:r>
            <a:r>
              <a:rPr lang="ru-RU" dirty="0"/>
              <a:t>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720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179" y="0"/>
            <a:ext cx="8689643" cy="1368152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/>
              <a:t>Образец</a:t>
            </a:r>
            <a:r>
              <a:rPr lang="en-US" dirty="0"/>
              <a:t> </a:t>
            </a:r>
            <a:r>
              <a:rPr lang="ru-RU" dirty="0"/>
              <a:t>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587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8940800" y="65087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3311691" y="45855"/>
            <a:ext cx="8640960" cy="13366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9" name="Текст 2"/>
          <p:cNvSpPr>
            <a:spLocks noGrp="1"/>
          </p:cNvSpPr>
          <p:nvPr>
            <p:ph idx="1"/>
          </p:nvPr>
        </p:nvSpPr>
        <p:spPr>
          <a:xfrm>
            <a:off x="335360" y="1988840"/>
            <a:ext cx="1152128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774787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95733" y="4406901"/>
            <a:ext cx="7630551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695733" y="2906713"/>
            <a:ext cx="763055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462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39349" y="2060848"/>
            <a:ext cx="576064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2011" y="2071390"/>
            <a:ext cx="576064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754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5360" y="1916832"/>
            <a:ext cx="556861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35360" y="2556594"/>
            <a:ext cx="5568619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88022" y="1934294"/>
            <a:ext cx="566462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88022" y="2574056"/>
            <a:ext cx="5664629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833747" y="6410897"/>
            <a:ext cx="162065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5538912" y="6356351"/>
            <a:ext cx="2199456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9961747" y="6356351"/>
            <a:ext cx="162065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185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808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33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AF8D01-D91B-41E6-B541-E8D23ACC0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6B976E1-A701-43BA-86A6-EAEADD9C14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3CA6144-516C-4C57-92DD-4A530FC6E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D0CB-B6BB-438D-A42C-7F1CD85BD1AB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F537331-5C38-48F0-B90D-ABD717EA3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4A7ACA0-AC4F-451C-9CE4-031B7BB6B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69746-57C7-4AD2-B718-32395485C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2199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513622"/>
            <a:ext cx="4011084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51851" y="1916833"/>
            <a:ext cx="6815667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290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925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67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288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486F99-7D13-4DB4-954A-998CED595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0A53698-C1C5-4D85-8C77-E6DED2B78C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CA5A4FB-D9E7-4B49-8034-BD7BB4A11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D0CB-B6BB-438D-A42C-7F1CD85BD1AB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EBB2EAF-EF06-47B8-8F33-6200D3111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A05D893-99C1-475F-B823-8B74633EA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69746-57C7-4AD2-B718-32395485C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6671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BABB47-B485-43B3-9403-73F4105B0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EF40818-DF84-4ED7-B6C2-057C86A66E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6F4DE25-9180-4692-AEE7-A43F6CE83E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E58C420-3920-4440-867F-BB411EF43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D0CB-B6BB-438D-A42C-7F1CD85BD1AB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26A796D-6FA4-4BAC-921B-EB221AD2F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71E5A83-F603-4038-9E7F-3F3DA8B67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69746-57C7-4AD2-B718-32395485C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646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5DB4FA-7598-4E4A-B402-50CF2BD94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0DB337E-359E-4872-BFF2-5BA4AB1007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8EA5716-676E-4F53-B790-DE226E240F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C609482-5B6B-4615-95A8-5A77DDCE42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201E394-79CF-40D2-BE48-59D1886AB6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496ABF9-69D1-4D3B-9FE1-1054EAB40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D0CB-B6BB-438D-A42C-7F1CD85BD1AB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1012785-8A26-4DE2-9137-CEA379A97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1A8FA0C-DB0B-4FB7-BC67-DD9675582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69746-57C7-4AD2-B718-32395485C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928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C427D4-3270-4380-A508-4240C1FFF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07EB180-5D54-4B2E-8024-95247312D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D0CB-B6BB-438D-A42C-7F1CD85BD1AB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78B2963-47A6-427F-9B14-FBD1F0D3E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EED4A29-EB86-4D80-B701-E7CAD7E240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69746-57C7-4AD2-B718-32395485C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934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155A1F3-5376-4BC0-AC8F-C778EE0CD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D0CB-B6BB-438D-A42C-7F1CD85BD1AB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4F465BA-146E-4094-9AE5-1BC2B48D9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D3EA5C1-7C12-45FA-B722-020F54F1C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69746-57C7-4AD2-B718-32395485C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056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2FA115-1272-4511-806D-89F81B4E6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8DE7AC-A507-4E59-A24F-6CABB11A1A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E4A6873-EA85-479B-AB75-A737322572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68BE43E-E3A9-456D-97E1-636B69B7E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D0CB-B6BB-438D-A42C-7F1CD85BD1AB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47765BB-6F4E-4322-9AFE-A8A57B514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F87BD8A-7085-4894-803D-78043E781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69746-57C7-4AD2-B718-32395485C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373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3F1753-692D-48E7-8830-13B646238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1D1CB6B-CA9E-43A6-B223-9F45A776AF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F3FCF0C-B376-479D-8812-8DFD751493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C3FC3BF-DA25-42F2-8FFD-7856D23CB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D0CB-B6BB-438D-A42C-7F1CD85BD1AB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C1DE268-D973-40BC-B007-46441F8A2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3E07A62-A8C4-4E61-AA1E-0A22BE184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69746-57C7-4AD2-B718-32395485C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381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F222C7-5B20-4742-AE7E-E5A6A9F672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01EB6F7-4AB3-433E-8A84-A1A840ED18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B51EE78-D7F6-433E-81BA-5CFBFF9A2C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13D0CB-B6BB-438D-A42C-7F1CD85BD1AB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E757C37-2D9F-4F4B-9799-584AF63208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BD0CF4F-A3E0-43AD-9C27-D0B5CDD8CA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69746-57C7-4AD2-B718-32395485C2B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849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11691" y="45855"/>
            <a:ext cx="8640960" cy="13366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5360" y="1988840"/>
            <a:ext cx="1152128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60917" y="45855"/>
            <a:ext cx="1010349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927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37384" y="116632"/>
            <a:ext cx="6517232" cy="1368152"/>
          </a:xfrm>
        </p:spPr>
        <p:txBody>
          <a:bodyPr>
            <a:noAutofit/>
          </a:bodyPr>
          <a:lstStyle/>
          <a:p>
            <a:r>
              <a:rPr lang="ru-RU" sz="4800" dirty="0"/>
              <a:t>Элементы комбинаторики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3DBC19-ED17-4043-BB0F-339E6DABE501}"/>
              </a:ext>
            </a:extLst>
          </p:cNvPr>
          <p:cNvSpPr txBox="1"/>
          <p:nvPr/>
        </p:nvSpPr>
        <p:spPr>
          <a:xfrm>
            <a:off x="7752184" y="3645024"/>
            <a:ext cx="24482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г.Москва</a:t>
            </a:r>
            <a:r>
              <a:rPr lang="ru-RU" dirty="0"/>
              <a:t>, НЧУ ОО ЦПШ «Косинская»,</a:t>
            </a:r>
          </a:p>
          <a:p>
            <a:r>
              <a:rPr lang="ru-RU" dirty="0"/>
              <a:t>учитель математики Клейникова </a:t>
            </a:r>
          </a:p>
          <a:p>
            <a:r>
              <a:rPr lang="ru-RU" dirty="0"/>
              <a:t>Виктория Германовна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B1DC49-6EA3-4973-988A-821A7AB0D3C5}"/>
              </a:ext>
            </a:extLst>
          </p:cNvPr>
          <p:cNvSpPr txBox="1"/>
          <p:nvPr/>
        </p:nvSpPr>
        <p:spPr>
          <a:xfrm>
            <a:off x="7608168" y="1916832"/>
            <a:ext cx="17281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9 класс</a:t>
            </a:r>
          </a:p>
          <a:p>
            <a:r>
              <a:rPr lang="ru-RU" sz="2800" b="1" dirty="0">
                <a:solidFill>
                  <a:srgbClr val="C00000"/>
                </a:solidFill>
              </a:rPr>
              <a:t>Часть 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E919D3-4EB8-4F4C-AFA6-F58063DF7855}"/>
              </a:ext>
            </a:extLst>
          </p:cNvPr>
          <p:cNvSpPr txBox="1"/>
          <p:nvPr/>
        </p:nvSpPr>
        <p:spPr>
          <a:xfrm>
            <a:off x="6557309" y="5808506"/>
            <a:ext cx="55581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Учебник «Алгебра. 9 класс» </a:t>
            </a:r>
          </a:p>
          <a:p>
            <a:r>
              <a:rPr lang="ru-RU" dirty="0"/>
              <a:t>Макарычев Ю.Н., </a:t>
            </a:r>
            <a:r>
              <a:rPr lang="ru-RU" dirty="0" err="1"/>
              <a:t>Миндюк</a:t>
            </a:r>
            <a:r>
              <a:rPr lang="ru-RU" dirty="0"/>
              <a:t> Н.Г., </a:t>
            </a:r>
            <a:r>
              <a:rPr lang="ru-RU" dirty="0" err="1"/>
              <a:t>Нешков</a:t>
            </a:r>
            <a:r>
              <a:rPr lang="ru-RU" dirty="0"/>
              <a:t> К.И. и др. под редакцией </a:t>
            </a:r>
            <a:r>
              <a:rPr lang="ru-RU" dirty="0" err="1"/>
              <a:t>Теляковского</a:t>
            </a:r>
            <a:r>
              <a:rPr lang="ru-RU" dirty="0"/>
              <a:t> С.А., М.: Просвещение.</a:t>
            </a:r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CC5C6D-6F11-4607-A46F-D2C82AD13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1691" y="45855"/>
            <a:ext cx="6591434" cy="1336698"/>
          </a:xfrm>
        </p:spPr>
        <p:txBody>
          <a:bodyPr/>
          <a:lstStyle/>
          <a:p>
            <a:r>
              <a:rPr lang="ru-RU" dirty="0"/>
              <a:t>Решаем на уроке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39BF1B-33D3-43D5-A7C4-5F7FD0D395C7}"/>
              </a:ext>
            </a:extLst>
          </p:cNvPr>
          <p:cNvSpPr txBox="1"/>
          <p:nvPr/>
        </p:nvSpPr>
        <p:spPr>
          <a:xfrm>
            <a:off x="1086929" y="2074813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/>
              <a:t>№764.</a:t>
            </a:r>
            <a:r>
              <a:rPr lang="ru-RU" sz="2000" dirty="0"/>
              <a:t> Сколько можно составить из цифр 1, 2, 3, 4, 5 (без их повторения) различных трехзначных чисел, которые являются а)четными?  б)кратными 5?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96719EE-DB01-47E6-B14A-A953109F8158}"/>
              </a:ext>
            </a:extLst>
          </p:cNvPr>
          <p:cNvSpPr txBox="1"/>
          <p:nvPr/>
        </p:nvSpPr>
        <p:spPr>
          <a:xfrm>
            <a:off x="1086929" y="3028890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u="sng" dirty="0"/>
              <a:t>Решение.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DC9FC67-D6FB-4637-9A19-0D7C23BFA3B8}"/>
                  </a:ext>
                </a:extLst>
              </p:cNvPr>
              <p:cNvSpPr txBox="1"/>
              <p:nvPr/>
            </p:nvSpPr>
            <p:spPr>
              <a:xfrm>
                <a:off x="1078303" y="3549823"/>
                <a:ext cx="9402793" cy="17885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>
                    <a:cs typeface="Arial" panose="020B0604020202020204" pitchFamily="34" charset="0"/>
                  </a:rPr>
                  <a:t>а) Четные числа в этом случае могут оканчиваться либо на 2, либо на 4. Таких чисел</a:t>
                </a:r>
              </a:p>
              <a:p>
                <a:r>
                  <a:rPr lang="ru-RU" dirty="0">
                    <a:cs typeface="Arial" panose="020B0604020202020204" pitchFamily="34" charset="0"/>
                  </a:rPr>
                  <a:t>	2 ·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ru-RU" b="1" i="1" smtClean="0"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  <m:sup>
                        <m:r>
                          <a:rPr lang="ru-RU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ru-RU" dirty="0">
                    <a:cs typeface="Arial" panose="020B0604020202020204" pitchFamily="34" charset="0"/>
                  </a:rPr>
                  <a:t>  =</a:t>
                </a:r>
              </a:p>
              <a:p>
                <a:r>
                  <a:rPr lang="ru-RU" dirty="0">
                    <a:cs typeface="Arial" panose="020B0604020202020204" pitchFamily="34" charset="0"/>
                  </a:rPr>
                  <a:t>		 =  2 · 4 · 3 = 24</a:t>
                </a:r>
              </a:p>
              <a:p>
                <a:r>
                  <a:rPr lang="ru-RU" dirty="0">
                    <a:cs typeface="Arial" panose="020B0604020202020204" pitchFamily="34" charset="0"/>
                  </a:rPr>
                  <a:t>б) Числа, кратные 5, в нашем случае могут оканчиваться только на 5. Таких чисел</a:t>
                </a:r>
              </a:p>
              <a:p>
                <a:r>
                  <a:rPr lang="ru-RU" b="1" dirty="0"/>
                  <a:t>	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ru-RU" b="1" i="1"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  <m:sup>
                        <m:r>
                          <a:rPr lang="ru-RU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ru-RU" dirty="0">
                    <a:cs typeface="Arial" panose="020B0604020202020204" pitchFamily="34" charset="0"/>
                  </a:rPr>
                  <a:t>  =</a:t>
                </a:r>
              </a:p>
              <a:p>
                <a:r>
                  <a:rPr lang="ru-RU" dirty="0">
                    <a:cs typeface="Arial" panose="020B0604020202020204" pitchFamily="34" charset="0"/>
                  </a:rPr>
                  <a:t>		=  4 · 3 = 12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DC9FC67-D6FB-4637-9A19-0D7C23BFA3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8303" y="3549823"/>
                <a:ext cx="9402793" cy="1788567"/>
              </a:xfrm>
              <a:prstGeom prst="rect">
                <a:avLst/>
              </a:prstGeom>
              <a:blipFill>
                <a:blip r:embed="rId2"/>
                <a:stretch>
                  <a:fillRect l="-584" t="-1701" b="-44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71350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E8DC00-D53B-49FB-B9B9-11C65538F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Решаем самостоятельно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9E23B3-4C57-4E9C-B928-0564948C69E2}"/>
              </a:ext>
            </a:extLst>
          </p:cNvPr>
          <p:cNvSpPr txBox="1"/>
          <p:nvPr/>
        </p:nvSpPr>
        <p:spPr>
          <a:xfrm>
            <a:off x="2423592" y="2276873"/>
            <a:ext cx="496855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№ 754 с. 193</a:t>
            </a:r>
          </a:p>
          <a:p>
            <a:r>
              <a:rPr lang="ru-RU" sz="2000" dirty="0"/>
              <a:t>№ 755</a:t>
            </a:r>
          </a:p>
          <a:p>
            <a:r>
              <a:rPr lang="ru-RU" sz="2000" dirty="0"/>
              <a:t>№ 756</a:t>
            </a:r>
          </a:p>
          <a:p>
            <a:r>
              <a:rPr lang="ru-RU" sz="2000" dirty="0"/>
              <a:t>№ 757</a:t>
            </a:r>
          </a:p>
          <a:p>
            <a:r>
              <a:rPr lang="ru-RU" sz="2000" dirty="0"/>
              <a:t>№ 760</a:t>
            </a:r>
          </a:p>
        </p:txBody>
      </p:sp>
    </p:spTree>
    <p:extLst>
      <p:ext uri="{BB962C8B-B14F-4D97-AF65-F5344CB8AC3E}">
        <p14:creationId xmlns:p14="http://schemas.microsoft.com/office/powerpoint/2010/main" val="2519371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E8DC00-D53B-49FB-B9B9-11C65538F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Домашнее задание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9E23B3-4C57-4E9C-B928-0564948C69E2}"/>
              </a:ext>
            </a:extLst>
          </p:cNvPr>
          <p:cNvSpPr txBox="1"/>
          <p:nvPr/>
        </p:nvSpPr>
        <p:spPr>
          <a:xfrm>
            <a:off x="3791744" y="3068961"/>
            <a:ext cx="49685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№№ 758, 759, 762, 767 </a:t>
            </a:r>
          </a:p>
          <a:p>
            <a:r>
              <a:rPr lang="ru-RU" sz="2800" dirty="0"/>
              <a:t>с. 193</a:t>
            </a:r>
          </a:p>
        </p:txBody>
      </p:sp>
    </p:spTree>
    <p:extLst>
      <p:ext uri="{BB962C8B-B14F-4D97-AF65-F5344CB8AC3E}">
        <p14:creationId xmlns:p14="http://schemas.microsoft.com/office/powerpoint/2010/main" val="2135038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Содержание</a:t>
            </a:r>
          </a:p>
        </p:txBody>
      </p:sp>
      <p:sp>
        <p:nvSpPr>
          <p:cNvPr id="24" name="Line 253"/>
          <p:cNvSpPr>
            <a:spLocks noChangeShapeType="1"/>
          </p:cNvSpPr>
          <p:nvPr/>
        </p:nvSpPr>
        <p:spPr bwMode="gray">
          <a:xfrm flipV="1">
            <a:off x="4185110" y="5249410"/>
            <a:ext cx="5295265" cy="28527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rgbClr val="A5C249">
                    <a:lumMod val="60000"/>
                    <a:lumOff val="40000"/>
                  </a:srgbClr>
                </a:solidFill>
              </a:ln>
              <a:solidFill>
                <a:srgbClr val="DBF5F9">
                  <a:lumMod val="25000"/>
                </a:srgbClr>
              </a:solidFill>
              <a:latin typeface="Calibri"/>
            </a:endParaRPr>
          </a:p>
        </p:txBody>
      </p:sp>
      <p:sp>
        <p:nvSpPr>
          <p:cNvPr id="25" name="Rectangle 254"/>
          <p:cNvSpPr>
            <a:spLocks noChangeArrowheads="1"/>
          </p:cNvSpPr>
          <p:nvPr/>
        </p:nvSpPr>
        <p:spPr bwMode="gray">
          <a:xfrm rot="3419336">
            <a:off x="3900949" y="4701675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" name="Text Box 255"/>
          <p:cNvSpPr txBox="1">
            <a:spLocks noChangeArrowheads="1"/>
          </p:cNvSpPr>
          <p:nvPr/>
        </p:nvSpPr>
        <p:spPr bwMode="gray">
          <a:xfrm>
            <a:off x="3956512" y="474453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4</a:t>
            </a:r>
          </a:p>
        </p:txBody>
      </p:sp>
      <p:sp>
        <p:nvSpPr>
          <p:cNvPr id="27" name="Line 256"/>
          <p:cNvSpPr>
            <a:spLocks noChangeShapeType="1"/>
          </p:cNvSpPr>
          <p:nvPr/>
        </p:nvSpPr>
        <p:spPr bwMode="gray">
          <a:xfrm>
            <a:off x="4185111" y="2763337"/>
            <a:ext cx="5295265" cy="1588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rgbClr val="A5C249">
                    <a:lumMod val="60000"/>
                    <a:lumOff val="40000"/>
                  </a:srgbClr>
                </a:solidFill>
              </a:ln>
              <a:solidFill>
                <a:srgbClr val="DBF5F9">
                  <a:lumMod val="25000"/>
                </a:srgbClr>
              </a:solidFill>
              <a:latin typeface="Calibri"/>
            </a:endParaRPr>
          </a:p>
        </p:txBody>
      </p:sp>
      <p:sp>
        <p:nvSpPr>
          <p:cNvPr id="28" name="Rectangle 257"/>
          <p:cNvSpPr>
            <a:spLocks noChangeArrowheads="1"/>
          </p:cNvSpPr>
          <p:nvPr/>
        </p:nvSpPr>
        <p:spPr bwMode="gray">
          <a:xfrm rot="3419336">
            <a:off x="3907026" y="2187075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29" name="Text Box 258"/>
          <p:cNvSpPr txBox="1">
            <a:spLocks noChangeArrowheads="1"/>
          </p:cNvSpPr>
          <p:nvPr/>
        </p:nvSpPr>
        <p:spPr bwMode="gray">
          <a:xfrm>
            <a:off x="5251912" y="2274388"/>
            <a:ext cx="2001382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>
                <a:solidFill>
                  <a:srgbClr val="0F6FC6">
                    <a:lumMod val="75000"/>
                  </a:srgbClr>
                </a:solidFill>
                <a:latin typeface="Arial" charset="0"/>
              </a:rPr>
              <a:t>Размещения</a:t>
            </a:r>
            <a:endParaRPr lang="en-US" sz="2400" dirty="0">
              <a:solidFill>
                <a:srgbClr val="0F6FC6">
                  <a:lumMod val="75000"/>
                </a:srgbClr>
              </a:solidFill>
              <a:latin typeface="Arial" charset="0"/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3956512" y="222993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31" name="Line 260"/>
          <p:cNvSpPr>
            <a:spLocks noChangeShapeType="1"/>
          </p:cNvSpPr>
          <p:nvPr/>
        </p:nvSpPr>
        <p:spPr bwMode="gray">
          <a:xfrm flipV="1">
            <a:off x="4185111" y="3576182"/>
            <a:ext cx="5295265" cy="25355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rgbClr val="A5C249">
                    <a:lumMod val="60000"/>
                    <a:lumOff val="40000"/>
                  </a:srgbClr>
                </a:solidFill>
              </a:ln>
              <a:solidFill>
                <a:srgbClr val="DBF5F9">
                  <a:lumMod val="25000"/>
                </a:srgbClr>
              </a:solidFill>
              <a:latin typeface="Calibri"/>
            </a:endParaRPr>
          </a:p>
        </p:txBody>
      </p:sp>
      <p:sp>
        <p:nvSpPr>
          <p:cNvPr id="32" name="Rectangle 261"/>
          <p:cNvSpPr>
            <a:spLocks noChangeArrowheads="1"/>
          </p:cNvSpPr>
          <p:nvPr/>
        </p:nvSpPr>
        <p:spPr bwMode="gray">
          <a:xfrm rot="3419336">
            <a:off x="3900949" y="3025275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" name="Text Box 262"/>
          <p:cNvSpPr txBox="1">
            <a:spLocks noChangeArrowheads="1"/>
          </p:cNvSpPr>
          <p:nvPr/>
        </p:nvSpPr>
        <p:spPr bwMode="gray">
          <a:xfrm>
            <a:off x="3956512" y="306813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34" name="Line 263"/>
          <p:cNvSpPr>
            <a:spLocks noChangeShapeType="1"/>
          </p:cNvSpPr>
          <p:nvPr/>
        </p:nvSpPr>
        <p:spPr bwMode="gray">
          <a:xfrm>
            <a:off x="4186699" y="4438151"/>
            <a:ext cx="4799012" cy="1587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rgbClr val="A5C249">
                    <a:lumMod val="60000"/>
                    <a:lumOff val="40000"/>
                  </a:srgbClr>
                </a:solidFill>
              </a:ln>
              <a:solidFill>
                <a:srgbClr val="DBF5F9">
                  <a:lumMod val="25000"/>
                </a:srgbClr>
              </a:solidFill>
              <a:latin typeface="Calibri"/>
            </a:endParaRPr>
          </a:p>
        </p:txBody>
      </p:sp>
      <p:sp>
        <p:nvSpPr>
          <p:cNvPr id="35" name="Rectangle 264"/>
          <p:cNvSpPr>
            <a:spLocks noChangeArrowheads="1"/>
          </p:cNvSpPr>
          <p:nvPr/>
        </p:nvSpPr>
        <p:spPr bwMode="gray">
          <a:xfrm rot="3419336">
            <a:off x="3900949" y="3863475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" name="Text Box 265"/>
          <p:cNvSpPr txBox="1">
            <a:spLocks noChangeArrowheads="1"/>
          </p:cNvSpPr>
          <p:nvPr/>
        </p:nvSpPr>
        <p:spPr bwMode="gray">
          <a:xfrm>
            <a:off x="3956512" y="390633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3</a:t>
            </a:r>
          </a:p>
        </p:txBody>
      </p:sp>
      <p:sp>
        <p:nvSpPr>
          <p:cNvPr id="37" name="Line 266"/>
          <p:cNvSpPr>
            <a:spLocks noChangeShapeType="1"/>
          </p:cNvSpPr>
          <p:nvPr/>
        </p:nvSpPr>
        <p:spPr bwMode="gray">
          <a:xfrm>
            <a:off x="4185111" y="6138362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rgbClr val="A5C249">
                    <a:lumMod val="60000"/>
                    <a:lumOff val="40000"/>
                  </a:srgbClr>
                </a:solidFill>
              </a:ln>
              <a:solidFill>
                <a:srgbClr val="DBF5F9">
                  <a:lumMod val="25000"/>
                </a:srgbClr>
              </a:solidFill>
              <a:latin typeface="Calibri"/>
            </a:endParaRPr>
          </a:p>
        </p:txBody>
      </p:sp>
      <p:sp>
        <p:nvSpPr>
          <p:cNvPr id="38" name="Rectangle 267"/>
          <p:cNvSpPr>
            <a:spLocks noChangeArrowheads="1"/>
          </p:cNvSpPr>
          <p:nvPr/>
        </p:nvSpPr>
        <p:spPr bwMode="ltGray">
          <a:xfrm rot="3419336">
            <a:off x="3900949" y="5562100"/>
            <a:ext cx="479425" cy="520700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9" name="Text Box 268"/>
          <p:cNvSpPr txBox="1">
            <a:spLocks noChangeArrowheads="1"/>
          </p:cNvSpPr>
          <p:nvPr/>
        </p:nvSpPr>
        <p:spPr bwMode="gray">
          <a:xfrm>
            <a:off x="3956512" y="5604962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>
                <a:solidFill>
                  <a:srgbClr val="FFFFFF"/>
                </a:solidFill>
                <a:latin typeface="Arial" charset="0"/>
              </a:rPr>
              <a:t>5</a:t>
            </a:r>
          </a:p>
        </p:txBody>
      </p:sp>
      <p:sp>
        <p:nvSpPr>
          <p:cNvPr id="41" name="Text Box 270"/>
          <p:cNvSpPr txBox="1">
            <a:spLocks noChangeArrowheads="1"/>
          </p:cNvSpPr>
          <p:nvPr/>
        </p:nvSpPr>
        <p:spPr bwMode="gray">
          <a:xfrm>
            <a:off x="5251372" y="3875457"/>
            <a:ext cx="2663806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>
                <a:solidFill>
                  <a:srgbClr val="0F6FC6">
                    <a:lumMod val="75000"/>
                  </a:srgbClr>
                </a:solidFill>
                <a:latin typeface="Arial" charset="0"/>
              </a:rPr>
              <a:t>Решаем на уроке</a:t>
            </a:r>
            <a:endParaRPr lang="en-US" sz="2400" dirty="0">
              <a:solidFill>
                <a:srgbClr val="0F6FC6">
                  <a:lumMod val="75000"/>
                </a:srgbClr>
              </a:solidFill>
              <a:latin typeface="Arial" charset="0"/>
            </a:endParaRPr>
          </a:p>
        </p:txBody>
      </p:sp>
      <p:sp>
        <p:nvSpPr>
          <p:cNvPr id="42" name="Text Box 271"/>
          <p:cNvSpPr txBox="1">
            <a:spLocks noChangeArrowheads="1"/>
          </p:cNvSpPr>
          <p:nvPr/>
        </p:nvSpPr>
        <p:spPr bwMode="gray">
          <a:xfrm>
            <a:off x="5251372" y="4686269"/>
            <a:ext cx="3752759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>
                <a:solidFill>
                  <a:srgbClr val="0F6FC6">
                    <a:lumMod val="75000"/>
                  </a:srgbClr>
                </a:solidFill>
                <a:latin typeface="Arial" charset="0"/>
              </a:rPr>
              <a:t>Решаем самостоятельно</a:t>
            </a:r>
            <a:endParaRPr lang="en-US" sz="2400" dirty="0">
              <a:solidFill>
                <a:srgbClr val="0F6FC6">
                  <a:lumMod val="75000"/>
                </a:srgbClr>
              </a:solidFill>
              <a:latin typeface="Arial" charset="0"/>
            </a:endParaRPr>
          </a:p>
        </p:txBody>
      </p:sp>
      <p:sp>
        <p:nvSpPr>
          <p:cNvPr id="43" name="Text Box 272"/>
          <p:cNvSpPr txBox="1">
            <a:spLocks noChangeArrowheads="1"/>
          </p:cNvSpPr>
          <p:nvPr/>
        </p:nvSpPr>
        <p:spPr bwMode="gray">
          <a:xfrm>
            <a:off x="5251372" y="5587718"/>
            <a:ext cx="2972545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>
                <a:solidFill>
                  <a:srgbClr val="0F6FC6">
                    <a:lumMod val="75000"/>
                  </a:srgbClr>
                </a:solidFill>
                <a:latin typeface="Arial" charset="0"/>
              </a:rPr>
              <a:t>Домашнее задание</a:t>
            </a:r>
            <a:endParaRPr lang="en-US" sz="2400" dirty="0">
              <a:solidFill>
                <a:srgbClr val="0F6FC6">
                  <a:lumMod val="75000"/>
                </a:srgbClr>
              </a:solidFill>
              <a:latin typeface="Arial" charset="0"/>
            </a:endParaRPr>
          </a:p>
        </p:txBody>
      </p:sp>
      <p:sp>
        <p:nvSpPr>
          <p:cNvPr id="22" name="Text Box 258">
            <a:extLst>
              <a:ext uri="{FF2B5EF4-FFF2-40B4-BE49-F238E27FC236}">
                <a16:creationId xmlns:a16="http://schemas.microsoft.com/office/drawing/2014/main" id="{6F547F58-2E31-4979-9BDF-71CA88DCACEA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5251912" y="3013532"/>
            <a:ext cx="4279761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>
                <a:solidFill>
                  <a:srgbClr val="0F6FC6">
                    <a:lumMod val="75000"/>
                  </a:srgbClr>
                </a:solidFill>
                <a:latin typeface="Arial" charset="0"/>
              </a:rPr>
              <a:t>Формула числа размещений</a:t>
            </a:r>
            <a:endParaRPr lang="en-US" sz="2400" dirty="0">
              <a:solidFill>
                <a:srgbClr val="0F6FC6">
                  <a:lumMod val="75000"/>
                </a:srgb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620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E62BE0-A8FB-4F7F-BE72-2011B1761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Рассмотрим пример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FFFCDB-5281-4492-B5F7-FF8283CA71D3}"/>
              </a:ext>
            </a:extLst>
          </p:cNvPr>
          <p:cNvSpPr txBox="1"/>
          <p:nvPr/>
        </p:nvSpPr>
        <p:spPr>
          <a:xfrm>
            <a:off x="1171193" y="1936320"/>
            <a:ext cx="102760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Вспомним </a:t>
            </a:r>
            <a:r>
              <a:rPr lang="ru-RU" sz="2000" b="1" dirty="0">
                <a:solidFill>
                  <a:srgbClr val="FF6600"/>
                </a:solidFill>
              </a:rPr>
              <a:t>ПРИМЕР 3.</a:t>
            </a:r>
            <a:r>
              <a:rPr lang="ru-RU" sz="2000" dirty="0"/>
              <a:t> Какие двузначные числа можно записать, используя цифры 1, 2 и 3, </a:t>
            </a:r>
          </a:p>
          <a:p>
            <a:r>
              <a:rPr lang="ru-RU" sz="2000" dirty="0"/>
              <a:t>если цифры не могут повторяться. </a:t>
            </a:r>
            <a:endParaRPr lang="ru-RU" sz="2000" dirty="0">
              <a:highlight>
                <a:srgbClr val="FFFF00"/>
              </a:highligh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D4FABB-A537-4CDC-A967-8DD44E19606C}"/>
              </a:ext>
            </a:extLst>
          </p:cNvPr>
          <p:cNvSpPr txBox="1"/>
          <p:nvPr/>
        </p:nvSpPr>
        <p:spPr>
          <a:xfrm>
            <a:off x="1179307" y="2848713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u="sng" dirty="0"/>
              <a:t>Решение.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BA8AE9-40F1-4CCA-987F-BB9E0BA88807}"/>
              </a:ext>
            </a:extLst>
          </p:cNvPr>
          <p:cNvSpPr txBox="1"/>
          <p:nvPr/>
        </p:nvSpPr>
        <p:spPr>
          <a:xfrm>
            <a:off x="1214278" y="4101642"/>
            <a:ext cx="98686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	На первом месте может стоять любая из 3-х цифр, на втором месте – любая из 2-х оставшихся цифр. По правилу умножения находим возможное число комбинаций:</a:t>
            </a:r>
          </a:p>
          <a:p>
            <a:r>
              <a:rPr lang="ru-RU" sz="2000" dirty="0"/>
              <a:t>	3 · 2 = 6	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EDDDF52-7796-4325-B4DB-5B9559C88B3E}"/>
              </a:ext>
            </a:extLst>
          </p:cNvPr>
          <p:cNvSpPr txBox="1"/>
          <p:nvPr/>
        </p:nvSpPr>
        <p:spPr>
          <a:xfrm>
            <a:off x="3513028" y="3222326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1 2</a:t>
            </a:r>
          </a:p>
          <a:p>
            <a:r>
              <a:rPr lang="ru-RU" sz="2000" dirty="0"/>
              <a:t>1 3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59FE365-3AC3-4088-8007-C7A1C5522EB0}"/>
              </a:ext>
            </a:extLst>
          </p:cNvPr>
          <p:cNvSpPr txBox="1"/>
          <p:nvPr/>
        </p:nvSpPr>
        <p:spPr>
          <a:xfrm>
            <a:off x="4666880" y="3232265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2 1 </a:t>
            </a:r>
          </a:p>
          <a:p>
            <a:r>
              <a:rPr lang="ru-RU" sz="2000" dirty="0"/>
              <a:t>2 3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DD1415-8E8F-4965-BDE7-7DE5EEFFDF7D}"/>
              </a:ext>
            </a:extLst>
          </p:cNvPr>
          <p:cNvSpPr txBox="1"/>
          <p:nvPr/>
        </p:nvSpPr>
        <p:spPr>
          <a:xfrm>
            <a:off x="5719313" y="3222326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3 1</a:t>
            </a:r>
          </a:p>
          <a:p>
            <a:r>
              <a:rPr lang="ru-RU" sz="2000" dirty="0"/>
              <a:t>3 2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B932234-127B-49C2-82DE-F3DB12197EA7}"/>
              </a:ext>
            </a:extLst>
          </p:cNvPr>
          <p:cNvSpPr txBox="1"/>
          <p:nvPr/>
        </p:nvSpPr>
        <p:spPr>
          <a:xfrm>
            <a:off x="2078389" y="3232265"/>
            <a:ext cx="1383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Это числа: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945545E-5288-48A9-94EF-4F260B65D5E2}"/>
              </a:ext>
            </a:extLst>
          </p:cNvPr>
          <p:cNvSpPr txBox="1"/>
          <p:nvPr/>
        </p:nvSpPr>
        <p:spPr>
          <a:xfrm>
            <a:off x="1253098" y="5387648"/>
            <a:ext cx="97909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Выбирая по разному порядок цифр, получаем разные числа. Каждую упорядоченную двойку, которую можно составить из 3-х элементов (в нашем случае – из 3-х цифр) называют </a:t>
            </a:r>
            <a:r>
              <a:rPr lang="ru-RU" sz="2000" b="1" i="1" dirty="0"/>
              <a:t>размещением</a:t>
            </a:r>
            <a:r>
              <a:rPr lang="ru-RU" sz="2000" dirty="0"/>
              <a:t> из трех элементов по два без повторений.</a:t>
            </a:r>
          </a:p>
        </p:txBody>
      </p:sp>
    </p:spTree>
    <p:extLst>
      <p:ext uri="{BB962C8B-B14F-4D97-AF65-F5344CB8AC3E}">
        <p14:creationId xmlns:p14="http://schemas.microsoft.com/office/powerpoint/2010/main" val="99609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EED2EA-385F-4CFE-B320-332AE6A1A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Рассмотрим пример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6A2798-4B89-4FEC-9E5B-FC07D4B83ECC}"/>
              </a:ext>
            </a:extLst>
          </p:cNvPr>
          <p:cNvSpPr txBox="1"/>
          <p:nvPr/>
        </p:nvSpPr>
        <p:spPr>
          <a:xfrm>
            <a:off x="1171193" y="1936320"/>
            <a:ext cx="102760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Обобщим этот пример. </a:t>
            </a:r>
            <a:r>
              <a:rPr lang="ru-RU" sz="2000" dirty="0"/>
              <a:t> Сколько двузначных чисел можно записать, используя цифры </a:t>
            </a:r>
            <a:endParaRPr lang="en-US" sz="2000" dirty="0"/>
          </a:p>
          <a:p>
            <a:r>
              <a:rPr lang="ru-RU" sz="2000" dirty="0"/>
              <a:t>от 1 до </a:t>
            </a:r>
            <a:r>
              <a:rPr lang="en-US" sz="2000" dirty="0"/>
              <a:t>n</a:t>
            </a:r>
            <a:r>
              <a:rPr lang="ru-RU" sz="2000" dirty="0"/>
              <a:t> </a:t>
            </a:r>
            <a:r>
              <a:rPr lang="en-US" sz="2000" dirty="0"/>
              <a:t>(</a:t>
            </a:r>
            <a:r>
              <a:rPr lang="ru-RU" sz="2000" dirty="0"/>
              <a:t>цифры не могут повторяться</a:t>
            </a:r>
            <a:r>
              <a:rPr lang="en-US" sz="2000" dirty="0"/>
              <a:t>)</a:t>
            </a:r>
            <a:r>
              <a:rPr lang="ru-RU" sz="2000" dirty="0"/>
              <a:t> 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B86142E-934A-4022-A07C-33048E40E280}"/>
              </a:ext>
            </a:extLst>
          </p:cNvPr>
          <p:cNvSpPr txBox="1"/>
          <p:nvPr/>
        </p:nvSpPr>
        <p:spPr>
          <a:xfrm>
            <a:off x="1250828" y="2677209"/>
            <a:ext cx="986861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u="sng" dirty="0"/>
              <a:t>Решение.</a:t>
            </a:r>
            <a:r>
              <a:rPr lang="ru-RU" sz="2000" dirty="0"/>
              <a:t> На первом месте может стоять любая из </a:t>
            </a:r>
            <a:r>
              <a:rPr lang="en-US" sz="2000" dirty="0"/>
              <a:t>n</a:t>
            </a:r>
            <a:r>
              <a:rPr lang="ru-RU" sz="2000" dirty="0"/>
              <a:t> цифр, на втором месте – </a:t>
            </a:r>
            <a:endParaRPr lang="en-US" sz="2000" dirty="0"/>
          </a:p>
          <a:p>
            <a:r>
              <a:rPr lang="ru-RU" sz="2000" dirty="0"/>
              <a:t>любая из </a:t>
            </a:r>
            <a:r>
              <a:rPr lang="en-US" sz="2000" dirty="0"/>
              <a:t>(n - 1)</a:t>
            </a:r>
            <a:r>
              <a:rPr lang="ru-RU" sz="2000" dirty="0"/>
              <a:t> оставшихся цифр. </a:t>
            </a:r>
            <a:r>
              <a:rPr lang="en-US" sz="2000" dirty="0"/>
              <a:t> </a:t>
            </a:r>
            <a:r>
              <a:rPr lang="ru-RU" sz="2000" dirty="0"/>
              <a:t>Любая такая комбинация цифр будет называться </a:t>
            </a:r>
            <a:r>
              <a:rPr lang="ru-RU" sz="2000" dirty="0">
                <a:solidFill>
                  <a:srgbClr val="0070C0"/>
                </a:solidFill>
              </a:rPr>
              <a:t>размещением из </a:t>
            </a:r>
            <a:r>
              <a:rPr lang="en-US" sz="2000" dirty="0">
                <a:solidFill>
                  <a:srgbClr val="0070C0"/>
                </a:solidFill>
              </a:rPr>
              <a:t>n</a:t>
            </a:r>
            <a:r>
              <a:rPr lang="ru-RU" sz="2000" dirty="0">
                <a:solidFill>
                  <a:srgbClr val="0070C0"/>
                </a:solidFill>
              </a:rPr>
              <a:t> элементов по 2 без повторений.</a:t>
            </a:r>
            <a:endParaRPr lang="en-US" sz="2000" dirty="0">
              <a:solidFill>
                <a:srgbClr val="0070C0"/>
              </a:solidFill>
            </a:endParaRPr>
          </a:p>
          <a:p>
            <a:r>
              <a:rPr lang="ru-RU" sz="2000" dirty="0"/>
              <a:t>По правилу умножения находим возможное число комбинаций:</a:t>
            </a:r>
          </a:p>
          <a:p>
            <a:r>
              <a:rPr lang="ru-RU" sz="2000" dirty="0"/>
              <a:t>	</a:t>
            </a:r>
            <a:r>
              <a:rPr lang="en-US" sz="2000" dirty="0">
                <a:solidFill>
                  <a:srgbClr val="0070C0"/>
                </a:solidFill>
              </a:rPr>
              <a:t>n</a:t>
            </a:r>
            <a:r>
              <a:rPr lang="ru-RU" sz="2000" dirty="0">
                <a:solidFill>
                  <a:srgbClr val="0070C0"/>
                </a:solidFill>
              </a:rPr>
              <a:t> · </a:t>
            </a:r>
            <a:r>
              <a:rPr lang="en-US" sz="2000" dirty="0">
                <a:solidFill>
                  <a:srgbClr val="0070C0"/>
                </a:solidFill>
              </a:rPr>
              <a:t>(n - 1)</a:t>
            </a:r>
            <a:r>
              <a:rPr lang="ru-RU" sz="2000" dirty="0"/>
              <a:t>	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F0DBFF2-00C0-4FFB-849E-DDF6D1429B37}"/>
              </a:ext>
            </a:extLst>
          </p:cNvPr>
          <p:cNvSpPr txBox="1"/>
          <p:nvPr/>
        </p:nvSpPr>
        <p:spPr>
          <a:xfrm>
            <a:off x="1250828" y="4362919"/>
            <a:ext cx="102760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Рассмотрим другой пример. </a:t>
            </a:r>
            <a:r>
              <a:rPr lang="ru-RU" sz="2000" dirty="0"/>
              <a:t> Сколько трехзначных чисел можно записать, используя цифры </a:t>
            </a:r>
            <a:endParaRPr lang="en-US" sz="2000" dirty="0"/>
          </a:p>
          <a:p>
            <a:r>
              <a:rPr lang="ru-RU" sz="2000" dirty="0"/>
              <a:t>от 1 до </a:t>
            </a:r>
            <a:r>
              <a:rPr lang="en-US" sz="2000" dirty="0"/>
              <a:t>n</a:t>
            </a:r>
            <a:r>
              <a:rPr lang="ru-RU" sz="2000" dirty="0"/>
              <a:t> </a:t>
            </a:r>
            <a:r>
              <a:rPr lang="en-US" sz="2000" dirty="0"/>
              <a:t>(</a:t>
            </a:r>
            <a:r>
              <a:rPr lang="ru-RU" sz="2000" dirty="0"/>
              <a:t>цифры не могут повторяться</a:t>
            </a:r>
            <a:r>
              <a:rPr lang="en-US" sz="2000" dirty="0"/>
              <a:t>)</a:t>
            </a:r>
            <a:r>
              <a:rPr lang="ru-RU" sz="2000" dirty="0"/>
              <a:t> 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F518931-4148-4C92-B1AE-8D20EDEADCE0}"/>
              </a:ext>
            </a:extLst>
          </p:cNvPr>
          <p:cNvSpPr txBox="1"/>
          <p:nvPr/>
        </p:nvSpPr>
        <p:spPr>
          <a:xfrm>
            <a:off x="1250828" y="5125299"/>
            <a:ext cx="1019642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u="sng" dirty="0"/>
              <a:t>Решение.</a:t>
            </a:r>
            <a:r>
              <a:rPr lang="ru-RU" sz="2000" dirty="0"/>
              <a:t> На первом месте может стоять любая из </a:t>
            </a:r>
            <a:r>
              <a:rPr lang="en-US" sz="2000" dirty="0"/>
              <a:t>n</a:t>
            </a:r>
            <a:r>
              <a:rPr lang="ru-RU" sz="2000" dirty="0"/>
              <a:t> цифр, на втором месте – </a:t>
            </a:r>
            <a:endParaRPr lang="en-US" sz="2000" dirty="0"/>
          </a:p>
          <a:p>
            <a:r>
              <a:rPr lang="ru-RU" sz="2000" dirty="0"/>
              <a:t>любая из </a:t>
            </a:r>
            <a:r>
              <a:rPr lang="en-US" sz="2000" dirty="0"/>
              <a:t>(n - 1)</a:t>
            </a:r>
            <a:r>
              <a:rPr lang="ru-RU" sz="2000" dirty="0"/>
              <a:t> оставшихся цифр, на третьем месте – любая из (</a:t>
            </a:r>
            <a:r>
              <a:rPr lang="en-US" sz="2000" dirty="0"/>
              <a:t>n</a:t>
            </a:r>
            <a:r>
              <a:rPr lang="ru-RU" sz="2000" dirty="0"/>
              <a:t> – 2)</a:t>
            </a:r>
            <a:r>
              <a:rPr lang="en-US" sz="2000" dirty="0"/>
              <a:t> </a:t>
            </a:r>
            <a:r>
              <a:rPr lang="ru-RU" sz="2000" dirty="0"/>
              <a:t>оставшихся цифр. Любая такая комбинация цифр будет называться </a:t>
            </a:r>
            <a:r>
              <a:rPr lang="ru-RU" sz="2000" dirty="0">
                <a:solidFill>
                  <a:srgbClr val="0070C0"/>
                </a:solidFill>
              </a:rPr>
              <a:t>размещением из </a:t>
            </a:r>
            <a:r>
              <a:rPr lang="en-US" sz="2000" dirty="0">
                <a:solidFill>
                  <a:srgbClr val="0070C0"/>
                </a:solidFill>
              </a:rPr>
              <a:t>n</a:t>
            </a:r>
            <a:r>
              <a:rPr lang="ru-RU" sz="2000" dirty="0">
                <a:solidFill>
                  <a:srgbClr val="0070C0"/>
                </a:solidFill>
              </a:rPr>
              <a:t> элементов по 3 (б/п)</a:t>
            </a:r>
            <a:r>
              <a:rPr lang="ru-RU" sz="2000" dirty="0"/>
              <a:t>.</a:t>
            </a:r>
            <a:endParaRPr lang="en-US" sz="2000" dirty="0"/>
          </a:p>
          <a:p>
            <a:r>
              <a:rPr lang="ru-RU" sz="2000" dirty="0"/>
              <a:t>По правилу умножения находим возможное число комбинаций:</a:t>
            </a:r>
          </a:p>
          <a:p>
            <a:r>
              <a:rPr lang="ru-RU" sz="2000" dirty="0"/>
              <a:t>	</a:t>
            </a:r>
            <a:r>
              <a:rPr lang="en-US" sz="2000" dirty="0">
                <a:solidFill>
                  <a:srgbClr val="0070C0"/>
                </a:solidFill>
              </a:rPr>
              <a:t>n</a:t>
            </a:r>
            <a:r>
              <a:rPr lang="ru-RU" sz="2000" dirty="0">
                <a:solidFill>
                  <a:srgbClr val="0070C0"/>
                </a:solidFill>
              </a:rPr>
              <a:t> · </a:t>
            </a:r>
            <a:r>
              <a:rPr lang="en-US" sz="2000" dirty="0">
                <a:solidFill>
                  <a:srgbClr val="0070C0"/>
                </a:solidFill>
              </a:rPr>
              <a:t>(n – 1)</a:t>
            </a:r>
            <a:r>
              <a:rPr lang="ru-RU" sz="2000" dirty="0">
                <a:solidFill>
                  <a:srgbClr val="0070C0"/>
                </a:solidFill>
              </a:rPr>
              <a:t> · (</a:t>
            </a:r>
            <a:r>
              <a:rPr lang="en-US" sz="2000" dirty="0">
                <a:solidFill>
                  <a:srgbClr val="0070C0"/>
                </a:solidFill>
              </a:rPr>
              <a:t>n – 2) </a:t>
            </a:r>
            <a:r>
              <a:rPr lang="ru-RU" sz="20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996042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Размещения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Объект 1"/>
              <p:cNvSpPr>
                <a:spLocks noGrp="1"/>
              </p:cNvSpPr>
              <p:nvPr>
                <p:ph idx="1"/>
              </p:nvPr>
            </p:nvSpPr>
            <p:spPr>
              <a:xfrm>
                <a:off x="335360" y="1988840"/>
                <a:ext cx="11521280" cy="1875794"/>
              </a:xfrm>
            </p:spPr>
            <p:txBody>
              <a:bodyPr>
                <a:normAutofit/>
              </a:bodyPr>
              <a:lstStyle/>
              <a:p>
                <a:r>
                  <a:rPr lang="ru-RU" i="1" u="sng" dirty="0"/>
                  <a:t>Размещением из </a:t>
                </a:r>
                <a:r>
                  <a:rPr lang="en-US" i="1" u="sng" dirty="0"/>
                  <a:t>n</a:t>
                </a:r>
                <a:r>
                  <a:rPr lang="ru-RU" i="1" u="sng" dirty="0"/>
                  <a:t> элементов по </a:t>
                </a:r>
                <a:r>
                  <a:rPr lang="en-US" i="1" u="sng" dirty="0"/>
                  <a:t>k</a:t>
                </a:r>
                <a:r>
                  <a:rPr lang="ru-RU" i="1" u="sng" dirty="0"/>
                  <a:t> </a:t>
                </a:r>
                <a:r>
                  <a:rPr lang="en-US" dirty="0"/>
                  <a:t>(k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US" dirty="0"/>
                  <a:t> n) </a:t>
                </a:r>
                <a:r>
                  <a:rPr lang="ru-RU" dirty="0"/>
                  <a:t>называется любое множество, состоящее из </a:t>
                </a:r>
                <a:r>
                  <a:rPr lang="en-US" dirty="0"/>
                  <a:t>k</a:t>
                </a:r>
                <a:r>
                  <a:rPr lang="ru-RU" dirty="0"/>
                  <a:t> элементов, взятых </a:t>
                </a:r>
                <a:r>
                  <a:rPr lang="ru-RU" u="sng" dirty="0"/>
                  <a:t>в определенном порядке</a:t>
                </a:r>
                <a:r>
                  <a:rPr lang="ru-RU" dirty="0"/>
                  <a:t> из данных </a:t>
                </a:r>
                <a:r>
                  <a:rPr lang="en-US" dirty="0"/>
                  <a:t>n</a:t>
                </a:r>
                <a:r>
                  <a:rPr lang="ru-RU" dirty="0"/>
                  <a:t> элементов. </a:t>
                </a:r>
              </a:p>
            </p:txBody>
          </p:sp>
        </mc:Choice>
        <mc:Fallback xmlns="">
          <p:sp>
            <p:nvSpPr>
              <p:cNvPr id="2" name="Объект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5360" y="1988840"/>
                <a:ext cx="11521280" cy="1875794"/>
              </a:xfrm>
              <a:blipFill>
                <a:blip r:embed="rId2"/>
                <a:stretch>
                  <a:fillRect l="-1217" t="-3896" r="-169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2AFD1152-335B-4BEF-BD6E-530B48764FDB}"/>
              </a:ext>
            </a:extLst>
          </p:cNvPr>
          <p:cNvSpPr txBox="1"/>
          <p:nvPr/>
        </p:nvSpPr>
        <p:spPr>
          <a:xfrm>
            <a:off x="724619" y="3657599"/>
            <a:ext cx="101734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Таким образом, </a:t>
            </a:r>
            <a:r>
              <a:rPr lang="ru-RU" sz="2000" u="sng" dirty="0"/>
              <a:t>два размещения </a:t>
            </a:r>
            <a:r>
              <a:rPr lang="ru-RU" sz="2000" dirty="0"/>
              <a:t>из </a:t>
            </a:r>
            <a:r>
              <a:rPr lang="en-US" sz="2000" dirty="0"/>
              <a:t>n</a:t>
            </a:r>
            <a:r>
              <a:rPr lang="ru-RU" sz="2000" dirty="0"/>
              <a:t> элементов по </a:t>
            </a:r>
            <a:r>
              <a:rPr lang="en-US" sz="2000" dirty="0"/>
              <a:t>k</a:t>
            </a:r>
            <a:r>
              <a:rPr lang="ru-RU" sz="2000" dirty="0"/>
              <a:t> </a:t>
            </a:r>
            <a:r>
              <a:rPr lang="ru-RU" sz="2000" u="sng" dirty="0"/>
              <a:t>считаются различными</a:t>
            </a:r>
            <a:r>
              <a:rPr lang="ru-RU" sz="2000" dirty="0"/>
              <a:t>, если они различаются самими элементами или порядком их расположения.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Объект 1">
                <a:extLst>
                  <a:ext uri="{FF2B5EF4-FFF2-40B4-BE49-F238E27FC236}">
                    <a16:creationId xmlns:a16="http://schemas.microsoft.com/office/drawing/2014/main" id="{472B3111-ABD5-4CED-998A-000D7E19DD6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35360" y="4470921"/>
                <a:ext cx="11521280" cy="187579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10000"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accen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accen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accen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accen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accen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dirty="0"/>
                  <a:t>Размещения бывают </a:t>
                </a:r>
                <a:r>
                  <a:rPr lang="ru-RU" u="sng" dirty="0"/>
                  <a:t>без повторения элементов </a:t>
                </a:r>
                <a:r>
                  <a:rPr lang="ru-RU" dirty="0"/>
                  <a:t>и </a:t>
                </a:r>
                <a:r>
                  <a:rPr lang="ru-RU" u="sng" dirty="0"/>
                  <a:t>с повторениями</a:t>
                </a:r>
                <a:r>
                  <a:rPr lang="ru-RU" dirty="0"/>
                  <a:t>.</a:t>
                </a:r>
              </a:p>
              <a:p>
                <a:r>
                  <a:rPr lang="ru-RU" dirty="0"/>
                  <a:t>Число размещений из </a:t>
                </a:r>
                <a:r>
                  <a:rPr lang="en-US" dirty="0"/>
                  <a:t>n</a:t>
                </a:r>
                <a:r>
                  <a:rPr lang="ru-RU" dirty="0"/>
                  <a:t> элементов по </a:t>
                </a:r>
                <a:r>
                  <a:rPr lang="en-US" dirty="0"/>
                  <a:t>k</a:t>
                </a:r>
                <a:r>
                  <a:rPr lang="ru-RU" dirty="0"/>
                  <a:t> без повторений обозначают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bSup>
                  </m:oMath>
                </a14:m>
                <a:r>
                  <a:rPr lang="en-US" dirty="0"/>
                  <a:t> (</a:t>
                </a:r>
                <a:r>
                  <a:rPr lang="ru-RU" dirty="0"/>
                  <a:t>читается: «А из </a:t>
                </a:r>
                <a:r>
                  <a:rPr lang="en-US" dirty="0"/>
                  <a:t>n</a:t>
                </a:r>
                <a:r>
                  <a:rPr lang="ru-RU" dirty="0"/>
                  <a:t> по </a:t>
                </a:r>
                <a:r>
                  <a:rPr lang="en-US" dirty="0"/>
                  <a:t>k</a:t>
                </a:r>
                <a:r>
                  <a:rPr lang="ru-RU" dirty="0"/>
                  <a:t>», от франц. </a:t>
                </a:r>
                <a:r>
                  <a:rPr lang="en-US" dirty="0" err="1"/>
                  <a:t>arangement</a:t>
                </a:r>
                <a:r>
                  <a:rPr lang="en-US" dirty="0"/>
                  <a:t>- </a:t>
                </a:r>
                <a:r>
                  <a:rPr lang="ru-RU" dirty="0"/>
                  <a:t>размещение). </a:t>
                </a:r>
              </a:p>
            </p:txBody>
          </p:sp>
        </mc:Choice>
        <mc:Fallback xmlns="">
          <p:sp>
            <p:nvSpPr>
              <p:cNvPr id="5" name="Объект 1">
                <a:extLst>
                  <a:ext uri="{FF2B5EF4-FFF2-40B4-BE49-F238E27FC236}">
                    <a16:creationId xmlns:a16="http://schemas.microsoft.com/office/drawing/2014/main" id="{472B3111-ABD5-4CED-998A-000D7E19DD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360" y="4470921"/>
                <a:ext cx="11521280" cy="1875794"/>
              </a:xfrm>
              <a:prstGeom prst="rect">
                <a:avLst/>
              </a:prstGeom>
              <a:blipFill>
                <a:blip r:embed="rId3"/>
                <a:stretch>
                  <a:fillRect l="-1058" t="-6494" r="-582" b="-81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40439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4BE9DC-A4D4-477C-A058-FCAEBC706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Размещения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D33DFD2-EDC6-4BDA-B5D7-32A4CB94D7B0}"/>
                  </a:ext>
                </a:extLst>
              </p:cNvPr>
              <p:cNvSpPr txBox="1"/>
              <p:nvPr/>
            </p:nvSpPr>
            <p:spPr>
              <a:xfrm>
                <a:off x="1259456" y="1880558"/>
                <a:ext cx="6970144" cy="22639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000" dirty="0"/>
                  <a:t>Ранее было показано, что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r>
                          <a:rPr lang="ru-RU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ru-RU" sz="2000" dirty="0"/>
                  <a:t> = </a:t>
                </a:r>
                <a:r>
                  <a:rPr lang="en-US" sz="2000" dirty="0"/>
                  <a:t>n(n – 1)</a:t>
                </a:r>
                <a:r>
                  <a:rPr lang="ru-RU" sz="2000" dirty="0"/>
                  <a:t>;</a:t>
                </a:r>
              </a:p>
              <a:p>
                <a:r>
                  <a:rPr lang="ru-RU" sz="2000" dirty="0"/>
                  <a:t>				         </a:t>
                </a:r>
                <a:r>
                  <a:rPr lang="ru-RU" sz="2000" baseline="30000" dirty="0"/>
                  <a:t>2 числа</a:t>
                </a:r>
              </a:p>
              <a:p>
                <a:r>
                  <a:rPr lang="ru-RU" sz="2000" dirty="0"/>
                  <a:t>			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r>
                          <a:rPr lang="ru-RU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bSup>
                  </m:oMath>
                </a14:m>
                <a:r>
                  <a:rPr lang="ru-RU" sz="2000" dirty="0"/>
                  <a:t> = </a:t>
                </a:r>
                <a:r>
                  <a:rPr lang="en-US" sz="2000" dirty="0"/>
                  <a:t>n(n – 1)</a:t>
                </a:r>
                <a:r>
                  <a:rPr lang="ru-RU" sz="2000" dirty="0"/>
                  <a:t>(</a:t>
                </a:r>
                <a:r>
                  <a:rPr lang="en-US" sz="2000" dirty="0"/>
                  <a:t>n – 2)</a:t>
                </a:r>
                <a:r>
                  <a:rPr lang="ru-RU" sz="2000" dirty="0"/>
                  <a:t>.   </a:t>
                </a:r>
              </a:p>
              <a:p>
                <a:r>
                  <a:rPr lang="ru-RU" sz="2000" dirty="0"/>
                  <a:t>					</a:t>
                </a:r>
                <a:r>
                  <a:rPr lang="ru-RU" sz="2000" baseline="30000" dirty="0"/>
                  <a:t>       3 числа </a:t>
                </a:r>
                <a:r>
                  <a:rPr lang="ru-RU" sz="2000" dirty="0"/>
                  <a:t>	</a:t>
                </a:r>
              </a:p>
              <a:p>
                <a:r>
                  <a:rPr lang="ru-RU" sz="2000" dirty="0"/>
                  <a:t>Очевидно, что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bSup>
                  </m:oMath>
                </a14:m>
                <a:r>
                  <a:rPr lang="ru-RU" sz="2000" dirty="0"/>
                  <a:t> = </a:t>
                </a:r>
                <a:r>
                  <a:rPr lang="en-US" sz="2000" dirty="0"/>
                  <a:t>n(n – 1)</a:t>
                </a:r>
                <a:r>
                  <a:rPr lang="ru-RU" sz="2000" dirty="0"/>
                  <a:t>(</a:t>
                </a:r>
                <a:r>
                  <a:rPr lang="en-US" sz="2000" dirty="0"/>
                  <a:t>n – 2)·</a:t>
                </a:r>
                <a:r>
                  <a:rPr lang="ru-RU" sz="2000" dirty="0"/>
                  <a:t> … </a:t>
                </a:r>
                <a:r>
                  <a:rPr lang="en-US" sz="2000" dirty="0"/>
                  <a:t>· (n – (k – 1))</a:t>
                </a:r>
                <a:r>
                  <a:rPr lang="ru-RU" sz="2000" dirty="0"/>
                  <a:t>, </a:t>
                </a:r>
              </a:p>
              <a:p>
                <a:r>
                  <a:rPr lang="ru-RU" sz="2000" dirty="0"/>
                  <a:t>т.е.	</a:t>
                </a:r>
                <a14:m>
                  <m:oMath xmlns:m="http://schemas.openxmlformats.org/officeDocument/2006/math">
                    <m:r>
                      <a:rPr lang="ru-RU" sz="2000" b="0" i="0" smtClean="0">
                        <a:latin typeface="Cambria Math" panose="02040503050406030204" pitchFamily="18" charset="0"/>
                      </a:rPr>
                      <m:t>             </m:t>
                    </m:r>
                    <m:sSubSup>
                      <m:sSubSupPr>
                        <m:ctrlPr>
                          <a:rPr lang="en-US" sz="20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  <m:sup>
                        <m:r>
                          <a:rPr lang="en-US" sz="20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p>
                    </m:sSubSup>
                  </m:oMath>
                </a14:m>
                <a:r>
                  <a:rPr lang="ru-RU" sz="2000" b="1" dirty="0">
                    <a:solidFill>
                      <a:srgbClr val="0070C0"/>
                    </a:solidFill>
                  </a:rPr>
                  <a:t> = </a:t>
                </a:r>
                <a:r>
                  <a:rPr lang="en-US" sz="2000" b="1" dirty="0">
                    <a:solidFill>
                      <a:srgbClr val="0070C0"/>
                    </a:solidFill>
                  </a:rPr>
                  <a:t>n(n – 1)</a:t>
                </a:r>
                <a:r>
                  <a:rPr lang="ru-RU" sz="2000" b="1" dirty="0">
                    <a:solidFill>
                      <a:srgbClr val="0070C0"/>
                    </a:solidFill>
                  </a:rPr>
                  <a:t>(</a:t>
                </a:r>
                <a:r>
                  <a:rPr lang="en-US" sz="2000" b="1" dirty="0">
                    <a:solidFill>
                      <a:srgbClr val="0070C0"/>
                    </a:solidFill>
                  </a:rPr>
                  <a:t>n – 2)·</a:t>
                </a:r>
                <a:r>
                  <a:rPr lang="ru-RU" sz="2000" b="1" dirty="0">
                    <a:solidFill>
                      <a:srgbClr val="0070C0"/>
                    </a:solidFill>
                  </a:rPr>
                  <a:t> … </a:t>
                </a:r>
                <a:r>
                  <a:rPr lang="en-US" sz="2000" b="1" dirty="0">
                    <a:solidFill>
                      <a:srgbClr val="0070C0"/>
                    </a:solidFill>
                  </a:rPr>
                  <a:t>· (n – k </a:t>
                </a:r>
                <a:r>
                  <a:rPr lang="ru-RU" sz="2000" b="1" dirty="0">
                    <a:solidFill>
                      <a:srgbClr val="0070C0"/>
                    </a:solidFill>
                  </a:rPr>
                  <a:t>+</a:t>
                </a:r>
                <a:r>
                  <a:rPr lang="en-US" sz="2000" b="1" dirty="0">
                    <a:solidFill>
                      <a:srgbClr val="0070C0"/>
                    </a:solidFill>
                  </a:rPr>
                  <a:t> 1)</a:t>
                </a:r>
                <a:endParaRPr lang="ru-RU" sz="2000" b="1" dirty="0">
                  <a:solidFill>
                    <a:srgbClr val="0070C0"/>
                  </a:solidFill>
                </a:endParaRPr>
              </a:p>
              <a:p>
                <a:r>
                  <a:rPr lang="ru-RU" sz="2000" b="1" dirty="0"/>
                  <a:t>					</a:t>
                </a:r>
                <a:r>
                  <a:rPr lang="ru-RU" sz="2000" baseline="30000" dirty="0"/>
                  <a:t>                 </a:t>
                </a:r>
                <a:r>
                  <a:rPr lang="en-US" sz="2000" baseline="30000" dirty="0"/>
                  <a:t>k</a:t>
                </a:r>
                <a:r>
                  <a:rPr lang="ru-RU" sz="2000" baseline="30000" dirty="0"/>
                  <a:t> чисел </a:t>
                </a:r>
                <a:r>
                  <a:rPr lang="ru-RU" sz="2000" b="1" dirty="0"/>
                  <a:t>	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D33DFD2-EDC6-4BDA-B5D7-32A4CB94D7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456" y="1880558"/>
                <a:ext cx="6970144" cy="2263953"/>
              </a:xfrm>
              <a:prstGeom prst="rect">
                <a:avLst/>
              </a:prstGeom>
              <a:blipFill>
                <a:blip r:embed="rId2"/>
                <a:stretch>
                  <a:fillRect l="-962" t="-134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B1BF793-7B53-4D9E-9938-F7C245F71FBB}"/>
                  </a:ext>
                </a:extLst>
              </p:cNvPr>
              <p:cNvSpPr txBox="1"/>
              <p:nvPr/>
            </p:nvSpPr>
            <p:spPr>
              <a:xfrm>
                <a:off x="1259456" y="4171623"/>
                <a:ext cx="9264770" cy="27075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000" dirty="0"/>
                  <a:t>Умножим и разделим правую часть этого равенства на (</a:t>
                </a:r>
                <a:r>
                  <a:rPr lang="en-US" sz="2000" dirty="0"/>
                  <a:t>n –k</a:t>
                </a:r>
                <a:r>
                  <a:rPr lang="ru-RU" sz="2000" dirty="0"/>
                  <a:t>)!:</a:t>
                </a: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bSup>
                  </m:oMath>
                </a14:m>
                <a:r>
                  <a:rPr lang="ru-RU" sz="20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000" dirty="0"/>
                          <m:t>n</m:t>
                        </m:r>
                        <m:r>
                          <m:rPr>
                            <m:nor/>
                          </m:rPr>
                          <a:rPr lang="en-US" sz="2000" dirty="0"/>
                          <m:t>(</m:t>
                        </m:r>
                        <m:r>
                          <m:rPr>
                            <m:nor/>
                          </m:rPr>
                          <a:rPr lang="en-US" sz="2000" dirty="0"/>
                          <m:t>n</m:t>
                        </m:r>
                        <m:r>
                          <m:rPr>
                            <m:nor/>
                          </m:rPr>
                          <a:rPr lang="en-US" sz="2000" dirty="0"/>
                          <m:t> – 1)</m:t>
                        </m:r>
                        <m:r>
                          <m:rPr>
                            <m:nor/>
                          </m:rPr>
                          <a:rPr lang="ru-RU" sz="2000" dirty="0"/>
                          <m:t>(</m:t>
                        </m:r>
                        <m:r>
                          <m:rPr>
                            <m:nor/>
                          </m:rPr>
                          <a:rPr lang="en-US" sz="2000" dirty="0"/>
                          <m:t>n</m:t>
                        </m:r>
                        <m:r>
                          <m:rPr>
                            <m:nor/>
                          </m:rPr>
                          <a:rPr lang="en-US" sz="2000" dirty="0"/>
                          <m:t> – 2)</m:t>
                        </m:r>
                        <m:r>
                          <m:rPr>
                            <m:nor/>
                          </m:rPr>
                          <a:rPr lang="ru-RU" sz="2000" b="0" i="0" dirty="0" smtClean="0"/>
                          <m:t> </m:t>
                        </m:r>
                        <m:r>
                          <m:rPr>
                            <m:nor/>
                          </m:rPr>
                          <a:rPr lang="en-US" sz="2000" dirty="0"/>
                          <m:t>·</m:t>
                        </m:r>
                        <m:r>
                          <m:rPr>
                            <m:nor/>
                          </m:rPr>
                          <a:rPr lang="ru-RU" sz="2000" dirty="0"/>
                          <m:t> … </m:t>
                        </m:r>
                        <m:r>
                          <m:rPr>
                            <m:nor/>
                          </m:rPr>
                          <a:rPr lang="en-US" sz="2000" dirty="0"/>
                          <m:t>· (</m:t>
                        </m:r>
                        <m:r>
                          <m:rPr>
                            <m:nor/>
                          </m:rPr>
                          <a:rPr lang="en-US" sz="2000" dirty="0"/>
                          <m:t>n</m:t>
                        </m:r>
                        <m:r>
                          <m:rPr>
                            <m:nor/>
                          </m:rPr>
                          <a:rPr lang="en-US" sz="2000" dirty="0"/>
                          <m:t> – </m:t>
                        </m:r>
                        <m:r>
                          <m:rPr>
                            <m:nor/>
                          </m:rPr>
                          <a:rPr lang="en-US" sz="2000" dirty="0"/>
                          <m:t>k</m:t>
                        </m:r>
                        <m:r>
                          <m:rPr>
                            <m:nor/>
                          </m:rPr>
                          <a:rPr lang="en-US" sz="2000" dirty="0"/>
                          <m:t> </m:t>
                        </m:r>
                        <m:r>
                          <m:rPr>
                            <m:nor/>
                          </m:rPr>
                          <a:rPr lang="ru-RU" sz="2000" dirty="0"/>
                          <m:t>+</m:t>
                        </m:r>
                        <m:r>
                          <m:rPr>
                            <m:nor/>
                          </m:rPr>
                          <a:rPr lang="en-US" sz="2000" dirty="0"/>
                          <m:t> 1)</m:t>
                        </m:r>
                        <m:r>
                          <m:rPr>
                            <m:nor/>
                          </m:rPr>
                          <a:rPr lang="ru-RU" sz="2000" b="0" i="0" dirty="0" smtClean="0"/>
                          <m:t> </m:t>
                        </m:r>
                        <m:r>
                          <m:rPr>
                            <m:nor/>
                          </m:rPr>
                          <a:rPr lang="en-US" sz="2000" dirty="0"/>
                          <m:t>·</m:t>
                        </m:r>
                        <m:r>
                          <m:rPr>
                            <m:nor/>
                          </m:rPr>
                          <a:rPr lang="ru-RU" sz="2000" dirty="0"/>
                          <m:t>(</m:t>
                        </m:r>
                        <m:r>
                          <m:rPr>
                            <m:nor/>
                          </m:rPr>
                          <a:rPr lang="en-US" sz="2000" dirty="0"/>
                          <m:t>n</m:t>
                        </m:r>
                        <m:r>
                          <m:rPr>
                            <m:nor/>
                          </m:rPr>
                          <a:rPr lang="en-US" sz="2000" dirty="0"/>
                          <m:t> –</m:t>
                        </m:r>
                        <m:r>
                          <m:rPr>
                            <m:nor/>
                          </m:rPr>
                          <a:rPr lang="en-US" sz="2000" dirty="0"/>
                          <m:t>k</m:t>
                        </m:r>
                        <m:r>
                          <m:rPr>
                            <m:nor/>
                          </m:rPr>
                          <a:rPr lang="ru-RU" sz="2000" dirty="0"/>
                          <m:t>)!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000" dirty="0"/>
                          <m:t>(</m:t>
                        </m:r>
                        <m:r>
                          <m:rPr>
                            <m:nor/>
                          </m:rPr>
                          <a:rPr lang="en-US" sz="2000" dirty="0"/>
                          <m:t>n</m:t>
                        </m:r>
                        <m:r>
                          <m:rPr>
                            <m:nor/>
                          </m:rPr>
                          <a:rPr lang="en-US" sz="2000" dirty="0"/>
                          <m:t> –</m:t>
                        </m:r>
                        <m:r>
                          <m:rPr>
                            <m:nor/>
                          </m:rPr>
                          <a:rPr lang="en-US" sz="2000" dirty="0"/>
                          <m:t>k</m:t>
                        </m:r>
                        <m:r>
                          <m:rPr>
                            <m:nor/>
                          </m:rPr>
                          <a:rPr lang="ru-RU" sz="2000" dirty="0"/>
                          <m:t>)!</m:t>
                        </m:r>
                      </m:den>
                    </m:f>
                  </m:oMath>
                </a14:m>
                <a:endParaRPr lang="ru-RU" sz="2000" dirty="0"/>
              </a:p>
              <a:p>
                <a:r>
                  <a:rPr lang="ru-RU" sz="2000" dirty="0"/>
                  <a:t>Заменим (</a:t>
                </a:r>
                <a:r>
                  <a:rPr lang="en-US" sz="2000" dirty="0"/>
                  <a:t>n –k</a:t>
                </a:r>
                <a:r>
                  <a:rPr lang="ru-RU" sz="2000" dirty="0"/>
                  <a:t>)! произведением  1 · 2 · 3 · ... · (</a:t>
                </a:r>
                <a:r>
                  <a:rPr lang="en-US" sz="2000" dirty="0"/>
                  <a:t>n –k</a:t>
                </a:r>
                <a:r>
                  <a:rPr lang="ru-RU" sz="2000" dirty="0"/>
                  <a:t>)</a:t>
                </a:r>
                <a:r>
                  <a:rPr lang="en-US" sz="2000" dirty="0"/>
                  <a:t> </a:t>
                </a:r>
                <a:r>
                  <a:rPr lang="ru-RU" sz="2000" dirty="0"/>
                  <a:t>и расположим в числителе множители в порядке возрастания:</a:t>
                </a:r>
              </a:p>
              <a:p>
                <a:endParaRPr lang="ru-RU" sz="2000" dirty="0"/>
              </a:p>
              <a:p>
                <a:r>
                  <a:rPr lang="ru-RU" sz="20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𝑘</m:t>
                        </m:r>
                      </m:sup>
                    </m:sSubSup>
                  </m:oMath>
                </a14:m>
                <a:r>
                  <a:rPr lang="ru-RU" sz="2000" dirty="0"/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ru-RU" sz="2000" dirty="0"/>
                          <m:t>1 · 2 · 3 ….. · (</m:t>
                        </m:r>
                        <m:r>
                          <m:rPr>
                            <m:nor/>
                          </m:rPr>
                          <a:rPr lang="en-US" sz="2000" dirty="0"/>
                          <m:t>n</m:t>
                        </m:r>
                        <m:r>
                          <m:rPr>
                            <m:nor/>
                          </m:rPr>
                          <a:rPr lang="en-US" sz="2000" dirty="0"/>
                          <m:t> –</m:t>
                        </m:r>
                        <m:r>
                          <m:rPr>
                            <m:nor/>
                          </m:rPr>
                          <a:rPr lang="en-US" sz="2000" dirty="0"/>
                          <m:t>k</m:t>
                        </m:r>
                        <m:r>
                          <m:rPr>
                            <m:nor/>
                          </m:rPr>
                          <a:rPr lang="ru-RU" sz="2000" dirty="0"/>
                          <m:t>)</m:t>
                        </m:r>
                        <m:r>
                          <a:rPr lang="ru-RU" sz="2000" i="1" dirty="0" smtClean="0">
                            <a:latin typeface="Cambria Math" panose="02040503050406030204" pitchFamily="18" charset="0"/>
                          </a:rPr>
                          <m:t>·</m:t>
                        </m:r>
                        <m:r>
                          <m:rPr>
                            <m:nor/>
                          </m:rPr>
                          <a:rPr lang="en-US" sz="2000" dirty="0"/>
                          <m:t>(</m:t>
                        </m:r>
                        <m:r>
                          <m:rPr>
                            <m:nor/>
                          </m:rPr>
                          <a:rPr lang="en-US" sz="2000" dirty="0"/>
                          <m:t>n</m:t>
                        </m:r>
                        <m:r>
                          <m:rPr>
                            <m:nor/>
                          </m:rPr>
                          <a:rPr lang="en-US" sz="2000" dirty="0"/>
                          <m:t> – </m:t>
                        </m:r>
                        <m:r>
                          <m:rPr>
                            <m:nor/>
                          </m:rPr>
                          <a:rPr lang="en-US" sz="2000" dirty="0"/>
                          <m:t>k</m:t>
                        </m:r>
                        <m:r>
                          <m:rPr>
                            <m:nor/>
                          </m:rPr>
                          <a:rPr lang="en-US" sz="2000" dirty="0"/>
                          <m:t> </m:t>
                        </m:r>
                        <m:r>
                          <m:rPr>
                            <m:nor/>
                          </m:rPr>
                          <a:rPr lang="ru-RU" sz="2000" dirty="0"/>
                          <m:t>+</m:t>
                        </m:r>
                        <m:r>
                          <m:rPr>
                            <m:nor/>
                          </m:rPr>
                          <a:rPr lang="en-US" sz="2000" dirty="0"/>
                          <m:t> 1)</m:t>
                        </m:r>
                        <m:r>
                          <m:rPr>
                            <m:nor/>
                          </m:rPr>
                          <a:rPr lang="ru-RU" sz="2000" dirty="0"/>
                          <m:t>·</m:t>
                        </m:r>
                        <m:r>
                          <m:rPr>
                            <m:nor/>
                          </m:rPr>
                          <a:rPr lang="en-US" sz="2000" b="0" i="0" dirty="0" smtClean="0"/>
                          <m:t> </m:t>
                        </m:r>
                        <m:r>
                          <a:rPr lang="ru-RU" sz="2000" b="0" i="1" dirty="0" smtClean="0">
                            <a:latin typeface="Cambria Math" panose="02040503050406030204" pitchFamily="18" charset="0"/>
                          </a:rPr>
                          <m:t>…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ru-RU" sz="2000" dirty="0"/>
                          <m:t>·</m:t>
                        </m:r>
                        <m:d>
                          <m:dPr>
                            <m:ctrlPr>
                              <a:rPr lang="ru-RU" sz="2000" b="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000" b="0" i="0" dirty="0" smtClean="0">
                                <a:latin typeface="Cambria Math" panose="02040503050406030204" pitchFamily="18" charset="0"/>
                              </a:rPr>
                              <m:t>n</m:t>
                            </m:r>
                            <m:r>
                              <a:rPr lang="en-US" sz="2000" b="0" i="0" dirty="0" smtClean="0">
                                <a:latin typeface="Cambria Math" panose="02040503050406030204" pitchFamily="18" charset="0"/>
                              </a:rPr>
                              <m:t> −1</m:t>
                            </m:r>
                          </m:e>
                        </m:d>
                        <m:r>
                          <m:rPr>
                            <m:sty m:val="p"/>
                          </m:rPr>
                          <a:rPr lang="en-US" sz="2000" b="0" i="0" dirty="0" smtClean="0">
                            <a:latin typeface="Cambria Math" panose="02040503050406030204" pitchFamily="18" charset="0"/>
                          </a:rPr>
                          <m:t>n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2000" dirty="0"/>
                          <m:t>(</m:t>
                        </m:r>
                        <m:r>
                          <m:rPr>
                            <m:nor/>
                          </m:rPr>
                          <a:rPr lang="en-US" sz="2000" dirty="0"/>
                          <m:t>n</m:t>
                        </m:r>
                        <m:r>
                          <m:rPr>
                            <m:nor/>
                          </m:rPr>
                          <a:rPr lang="en-US" sz="2000" dirty="0"/>
                          <m:t> –</m:t>
                        </m:r>
                        <m:r>
                          <m:rPr>
                            <m:nor/>
                          </m:rPr>
                          <a:rPr lang="en-US" sz="2000" dirty="0"/>
                          <m:t>k</m:t>
                        </m:r>
                        <m:r>
                          <m:rPr>
                            <m:nor/>
                          </m:rPr>
                          <a:rPr lang="ru-RU" sz="2000" dirty="0"/>
                          <m:t>)!</m:t>
                        </m:r>
                      </m:den>
                    </m:f>
                  </m:oMath>
                </a14:m>
                <a:endParaRPr lang="en-US" sz="2000" dirty="0"/>
              </a:p>
              <a:p>
                <a:endParaRPr lang="en-US" sz="20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B1BF793-7B53-4D9E-9938-F7C245F71FB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456" y="4171623"/>
                <a:ext cx="9264770" cy="2707536"/>
              </a:xfrm>
              <a:prstGeom prst="rect">
                <a:avLst/>
              </a:prstGeom>
              <a:blipFill>
                <a:blip r:embed="rId3"/>
                <a:stretch>
                  <a:fillRect l="-724" t="-112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Правая фигурная скобка 4">
            <a:extLst>
              <a:ext uri="{FF2B5EF4-FFF2-40B4-BE49-F238E27FC236}">
                <a16:creationId xmlns:a16="http://schemas.microsoft.com/office/drawing/2014/main" id="{8219C633-03B4-4BF3-852E-F9A24097A0D3}"/>
              </a:ext>
            </a:extLst>
          </p:cNvPr>
          <p:cNvSpPr/>
          <p:nvPr/>
        </p:nvSpPr>
        <p:spPr>
          <a:xfrm rot="5400000">
            <a:off x="4993923" y="2043692"/>
            <a:ext cx="217201" cy="71599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авая фигурная скобка 5">
            <a:extLst>
              <a:ext uri="{FF2B5EF4-FFF2-40B4-BE49-F238E27FC236}">
                <a16:creationId xmlns:a16="http://schemas.microsoft.com/office/drawing/2014/main" id="{894F57FE-906D-46E2-96A5-572E028BC0AB}"/>
              </a:ext>
            </a:extLst>
          </p:cNvPr>
          <p:cNvSpPr/>
          <p:nvPr/>
        </p:nvSpPr>
        <p:spPr>
          <a:xfrm rot="5400000">
            <a:off x="5311662" y="2274816"/>
            <a:ext cx="217201" cy="135147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авая фигурная скобка 7">
            <a:extLst>
              <a:ext uri="{FF2B5EF4-FFF2-40B4-BE49-F238E27FC236}">
                <a16:creationId xmlns:a16="http://schemas.microsoft.com/office/drawing/2014/main" id="{FF09C1C5-383C-46FB-A9C2-23976A708976}"/>
              </a:ext>
            </a:extLst>
          </p:cNvPr>
          <p:cNvSpPr/>
          <p:nvPr/>
        </p:nvSpPr>
        <p:spPr>
          <a:xfrm rot="5400000">
            <a:off x="4919159" y="2420275"/>
            <a:ext cx="217201" cy="291860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898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>
                <a:extLst>
                  <a:ext uri="{FF2B5EF4-FFF2-40B4-BE49-F238E27FC236}">
                    <a16:creationId xmlns:a16="http://schemas.microsoft.com/office/drawing/2014/main" id="{D80C3F48-3CCB-4BE1-B126-8D0AEF00EC38}"/>
                  </a:ext>
                </a:extLst>
              </p:cNvPr>
              <p:cNvSpPr/>
              <p:nvPr/>
            </p:nvSpPr>
            <p:spPr>
              <a:xfrm>
                <a:off x="1871932" y="2464011"/>
                <a:ext cx="8885207" cy="1875000"/>
              </a:xfrm>
              <a:prstGeom prst="rect">
                <a:avLst/>
              </a:prstGeom>
              <a:ln w="28575"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ru-RU" sz="3200" b="1" dirty="0">
                    <a:solidFill>
                      <a:srgbClr val="0070C0"/>
                    </a:solidFill>
                  </a:rPr>
                  <a:t>при </a:t>
                </a:r>
                <a:r>
                  <a:rPr lang="en-US" sz="3200" b="1" dirty="0">
                    <a:solidFill>
                      <a:srgbClr val="0070C0"/>
                    </a:solidFill>
                  </a:rPr>
                  <a:t>k &lt; n :		</a:t>
                </a:r>
                <a14:m>
                  <m:oMath xmlns:m="http://schemas.openxmlformats.org/officeDocument/2006/math">
                    <m:r>
                      <a:rPr lang="en-US" sz="3200" b="1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US" sz="32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2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en-US" sz="32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  <m:sup>
                        <m:r>
                          <a:rPr lang="en-US" sz="32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p>
                    </m:sSubSup>
                  </m:oMath>
                </a14:m>
                <a:r>
                  <a:rPr lang="ru-RU" sz="3200" b="1" dirty="0">
                    <a:solidFill>
                      <a:srgbClr val="0070C0"/>
                    </a:solidFill>
                    <a:cs typeface="Arial" panose="020B0604020202020204" pitchFamily="34" charset="0"/>
                  </a:rPr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en-US" sz="3200" b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3200" b="1" dirty="0">
                            <a:solidFill>
                              <a:srgbClr val="0070C0"/>
                            </a:solidFill>
                            <a:cs typeface="Arial" panose="020B0604020202020204" pitchFamily="34" charset="0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n-US" sz="3200" b="1" dirty="0">
                            <a:solidFill>
                              <a:srgbClr val="0070C0"/>
                            </a:solidFill>
                            <a:cs typeface="Arial" panose="020B0604020202020204" pitchFamily="34" charset="0"/>
                          </a:rPr>
                          <m:t>n</m:t>
                        </m:r>
                        <m:r>
                          <m:rPr>
                            <m:nor/>
                          </m:rPr>
                          <a:rPr lang="en-US" sz="3200" b="1" dirty="0">
                            <a:solidFill>
                              <a:srgbClr val="0070C0"/>
                            </a:solidFill>
                            <a:cs typeface="Arial" panose="020B0604020202020204" pitchFamily="34" charset="0"/>
                          </a:rPr>
                          <m:t> –</m:t>
                        </m:r>
                        <m:r>
                          <m:rPr>
                            <m:nor/>
                          </m:rPr>
                          <a:rPr lang="en-US" sz="3200" b="1" dirty="0">
                            <a:solidFill>
                              <a:srgbClr val="0070C0"/>
                            </a:solidFill>
                            <a:cs typeface="Arial" panose="020B0604020202020204" pitchFamily="34" charset="0"/>
                          </a:rPr>
                          <m:t>k</m:t>
                        </m:r>
                        <m:r>
                          <m:rPr>
                            <m:nor/>
                          </m:rPr>
                          <a:rPr lang="ru-RU" sz="3200" b="1" dirty="0">
                            <a:solidFill>
                              <a:srgbClr val="0070C0"/>
                            </a:solidFill>
                            <a:cs typeface="Arial" panose="020B0604020202020204" pitchFamily="34" charset="0"/>
                          </a:rPr>
                          <m:t>)!</m:t>
                        </m:r>
                      </m:den>
                    </m:f>
                  </m:oMath>
                </a14:m>
                <a:endParaRPr lang="ru-RU" sz="3200" b="1" dirty="0">
                  <a:cs typeface="Arial" panose="020B0604020202020204" pitchFamily="34" charset="0"/>
                </a:endParaRPr>
              </a:p>
              <a:p>
                <a:r>
                  <a:rPr lang="ru-RU" sz="3200" b="1" dirty="0">
                    <a:cs typeface="Arial" panose="020B0604020202020204" pitchFamily="34" charset="0"/>
                  </a:rPr>
                  <a:t>        	            или</a:t>
                </a:r>
              </a:p>
              <a:p>
                <a:r>
                  <a:rPr lang="ru-RU" sz="3200" b="1" dirty="0">
                    <a:cs typeface="Arial" panose="020B0604020202020204" pitchFamily="34" charset="0"/>
                  </a:rPr>
                  <a:t>			 </a:t>
                </a:r>
                <a14:m>
                  <m:oMath xmlns:m="http://schemas.openxmlformats.org/officeDocument/2006/math">
                    <m:r>
                      <a:rPr lang="ru-RU" sz="3200">
                        <a:latin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US" sz="32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2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en-US" sz="32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  <m:sup>
                        <m:r>
                          <a:rPr lang="en-US" sz="32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𝒌</m:t>
                        </m:r>
                      </m:sup>
                    </m:sSubSup>
                  </m:oMath>
                </a14:m>
                <a:r>
                  <a:rPr lang="ru-RU" sz="3200" b="1" dirty="0">
                    <a:solidFill>
                      <a:srgbClr val="0070C0"/>
                    </a:solidFill>
                  </a:rPr>
                  <a:t> = </a:t>
                </a:r>
                <a:r>
                  <a:rPr lang="en-US" sz="3200" b="1" dirty="0">
                    <a:solidFill>
                      <a:srgbClr val="0070C0"/>
                    </a:solidFill>
                  </a:rPr>
                  <a:t>n(n – 1)</a:t>
                </a:r>
                <a:r>
                  <a:rPr lang="ru-RU" sz="3200" b="1" dirty="0">
                    <a:solidFill>
                      <a:srgbClr val="0070C0"/>
                    </a:solidFill>
                  </a:rPr>
                  <a:t>(</a:t>
                </a:r>
                <a:r>
                  <a:rPr lang="en-US" sz="3200" b="1" dirty="0">
                    <a:solidFill>
                      <a:srgbClr val="0070C0"/>
                    </a:solidFill>
                  </a:rPr>
                  <a:t>n – 2)·</a:t>
                </a:r>
                <a:r>
                  <a:rPr lang="ru-RU" sz="3200" b="1" dirty="0">
                    <a:solidFill>
                      <a:srgbClr val="0070C0"/>
                    </a:solidFill>
                  </a:rPr>
                  <a:t> … </a:t>
                </a:r>
                <a:r>
                  <a:rPr lang="en-US" sz="3200" b="1" dirty="0">
                    <a:solidFill>
                      <a:srgbClr val="0070C0"/>
                    </a:solidFill>
                  </a:rPr>
                  <a:t>· (n – k </a:t>
                </a:r>
                <a:r>
                  <a:rPr lang="ru-RU" sz="3200" b="1" dirty="0">
                    <a:solidFill>
                      <a:srgbClr val="0070C0"/>
                    </a:solidFill>
                  </a:rPr>
                  <a:t>+</a:t>
                </a:r>
                <a:r>
                  <a:rPr lang="en-US" sz="3200" b="1" dirty="0">
                    <a:solidFill>
                      <a:srgbClr val="0070C0"/>
                    </a:solidFill>
                  </a:rPr>
                  <a:t> 1)</a:t>
                </a:r>
                <a:endParaRPr lang="ru-RU" sz="3200" b="1" dirty="0"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" name="Прямоугольник 1">
                <a:extLst>
                  <a:ext uri="{FF2B5EF4-FFF2-40B4-BE49-F238E27FC236}">
                    <a16:creationId xmlns:a16="http://schemas.microsoft.com/office/drawing/2014/main" id="{D80C3F48-3CCB-4BE1-B126-8D0AEF00EC3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1932" y="2464011"/>
                <a:ext cx="8885207" cy="1875000"/>
              </a:xfrm>
              <a:prstGeom prst="rect">
                <a:avLst/>
              </a:prstGeom>
              <a:blipFill>
                <a:blip r:embed="rId2"/>
                <a:stretch>
                  <a:fillRect l="-1572" r="-68" b="-8946"/>
                </a:stretch>
              </a:blipFill>
              <a:ln w="285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BF7FFAD-B936-490A-9A27-F6932CC6FB71}"/>
                  </a:ext>
                </a:extLst>
              </p:cNvPr>
              <p:cNvSpPr txBox="1"/>
              <p:nvPr/>
            </p:nvSpPr>
            <p:spPr>
              <a:xfrm>
                <a:off x="1871932" y="4721401"/>
                <a:ext cx="7332453" cy="185634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ru-RU" sz="3200" b="1" dirty="0">
                    <a:solidFill>
                      <a:srgbClr val="0070C0"/>
                    </a:solidFill>
                  </a:rPr>
                  <a:t>при</a:t>
                </a:r>
                <a:r>
                  <a:rPr lang="ru-RU" sz="3200" dirty="0"/>
                  <a:t> </a:t>
                </a:r>
                <a:r>
                  <a:rPr lang="en-US" sz="3200" b="1" dirty="0">
                    <a:solidFill>
                      <a:srgbClr val="0070C0"/>
                    </a:solidFill>
                  </a:rPr>
                  <a:t>k </a:t>
                </a:r>
                <a:r>
                  <a:rPr lang="ru-RU" sz="3200" b="1" dirty="0">
                    <a:solidFill>
                      <a:srgbClr val="0070C0"/>
                    </a:solidFill>
                  </a:rPr>
                  <a:t>=</a:t>
                </a:r>
                <a:r>
                  <a:rPr lang="en-US" sz="3200" b="1" dirty="0">
                    <a:solidFill>
                      <a:srgbClr val="0070C0"/>
                    </a:solidFill>
                  </a:rPr>
                  <a:t> n </a:t>
                </a:r>
                <a:r>
                  <a:rPr lang="ru-RU" sz="3200" b="1" dirty="0">
                    <a:solidFill>
                      <a:srgbClr val="0070C0"/>
                    </a:solidFill>
                  </a:rPr>
                  <a:t>: </a:t>
                </a:r>
                <a14:m>
                  <m:oMath xmlns:m="http://schemas.openxmlformats.org/officeDocument/2006/math">
                    <m:r>
                      <a:rPr lang="ru-RU" sz="3200" b="1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          </m:t>
                    </m:r>
                    <m:sSubSup>
                      <m:sSubSupPr>
                        <m:ctrlPr>
                          <a:rPr lang="en-US" sz="32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2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en-US" sz="32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  <m:sup>
                        <m:r>
                          <a:rPr lang="en-US" sz="32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</m:sSubSup>
                  </m:oMath>
                </a14:m>
                <a:r>
                  <a:rPr lang="ru-RU" sz="3200" b="1" dirty="0">
                    <a:solidFill>
                      <a:srgbClr val="0070C0"/>
                    </a:solidFill>
                    <a:cs typeface="Arial" panose="020B0604020202020204" pitchFamily="34" charset="0"/>
                  </a:rPr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en-US" sz="3200" b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3200" b="1" dirty="0">
                            <a:solidFill>
                              <a:srgbClr val="0070C0"/>
                            </a:solidFill>
                            <a:cs typeface="Arial" panose="020B0604020202020204" pitchFamily="34" charset="0"/>
                          </a:rPr>
                          <m:t>(</m:t>
                        </m:r>
                        <m:r>
                          <m:rPr>
                            <m:nor/>
                          </m:rPr>
                          <a:rPr lang="en-US" sz="3200" b="1" dirty="0">
                            <a:solidFill>
                              <a:srgbClr val="0070C0"/>
                            </a:solidFill>
                            <a:cs typeface="Arial" panose="020B0604020202020204" pitchFamily="34" charset="0"/>
                          </a:rPr>
                          <m:t>n</m:t>
                        </m:r>
                        <m:r>
                          <m:rPr>
                            <m:nor/>
                          </m:rPr>
                          <a:rPr lang="en-US" sz="3200" b="1" dirty="0">
                            <a:solidFill>
                              <a:srgbClr val="0070C0"/>
                            </a:solidFill>
                            <a:cs typeface="Arial" panose="020B0604020202020204" pitchFamily="34" charset="0"/>
                          </a:rPr>
                          <m:t> –</m:t>
                        </m:r>
                        <m:r>
                          <m:rPr>
                            <m:nor/>
                          </m:rPr>
                          <a:rPr lang="en-US" sz="3200" b="1" i="0" dirty="0" smtClean="0">
                            <a:solidFill>
                              <a:srgbClr val="0070C0"/>
                            </a:solidFill>
                            <a:cs typeface="Arial" panose="020B0604020202020204" pitchFamily="34" charset="0"/>
                          </a:rPr>
                          <m:t>n</m:t>
                        </m:r>
                        <m:r>
                          <m:rPr>
                            <m:nor/>
                          </m:rPr>
                          <a:rPr lang="ru-RU" sz="3200" b="1" dirty="0">
                            <a:solidFill>
                              <a:srgbClr val="0070C0"/>
                            </a:solidFill>
                            <a:cs typeface="Arial" panose="020B0604020202020204" pitchFamily="34" charset="0"/>
                          </a:rPr>
                          <m:t>)!</m:t>
                        </m:r>
                      </m:den>
                    </m:f>
                  </m:oMath>
                </a14:m>
                <a:r>
                  <a:rPr lang="en-US" sz="3200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𝐧</m:t>
                        </m:r>
                        <m:r>
                          <a:rPr lang="en-US" sz="3200" b="1" i="1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num>
                      <m:den>
                        <m:r>
                          <a:rPr lang="en-US" sz="32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US" sz="32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!</m:t>
                        </m:r>
                      </m:den>
                    </m:f>
                  </m:oMath>
                </a14:m>
                <a:r>
                  <a:rPr lang="en-US" sz="3200" b="1" dirty="0">
                    <a:solidFill>
                      <a:srgbClr val="0070C0"/>
                    </a:solidFill>
                  </a:rPr>
                  <a:t> </a:t>
                </a:r>
                <a:r>
                  <a:rPr lang="en-US" sz="3200" dirty="0"/>
                  <a:t>= </a:t>
                </a:r>
                <a:r>
                  <a:rPr lang="en-US" sz="3200" b="1" dirty="0">
                    <a:solidFill>
                      <a:srgbClr val="0070C0"/>
                    </a:solidFill>
                  </a:rPr>
                  <a:t>n!</a:t>
                </a:r>
              </a:p>
              <a:p>
                <a:endParaRPr lang="en-US" sz="3200" dirty="0"/>
              </a:p>
              <a:p>
                <a:r>
                  <a:rPr lang="ru-RU" sz="3200" dirty="0"/>
                  <a:t>Действительно,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32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32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en-US" sz="32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  <m:sup>
                        <m:r>
                          <a:rPr lang="en-US" sz="32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p>
                    </m:sSubSup>
                  </m:oMath>
                </a14:m>
                <a:r>
                  <a:rPr lang="ru-RU" sz="3200" b="1" dirty="0">
                    <a:solidFill>
                      <a:srgbClr val="0070C0"/>
                    </a:solidFill>
                    <a:cs typeface="Arial" panose="020B0604020202020204" pitchFamily="34" charset="0"/>
                  </a:rPr>
                  <a:t> = </a:t>
                </a:r>
                <a:r>
                  <a:rPr lang="en-US" sz="3200" b="1" dirty="0" err="1">
                    <a:solidFill>
                      <a:srgbClr val="0070C0"/>
                    </a:solidFill>
                    <a:cs typeface="Arial" panose="020B0604020202020204" pitchFamily="34" charset="0"/>
                  </a:rPr>
                  <a:t>P</a:t>
                </a:r>
                <a:r>
                  <a:rPr lang="en-US" sz="3200" b="1" baseline="-25000" dirty="0" err="1">
                    <a:solidFill>
                      <a:srgbClr val="0070C0"/>
                    </a:solidFill>
                    <a:cs typeface="Arial" panose="020B0604020202020204" pitchFamily="34" charset="0"/>
                  </a:rPr>
                  <a:t>n</a:t>
                </a:r>
                <a:r>
                  <a:rPr lang="en-US" sz="3200" b="1" dirty="0">
                    <a:solidFill>
                      <a:srgbClr val="0070C0"/>
                    </a:solidFill>
                    <a:cs typeface="Arial" panose="020B0604020202020204" pitchFamily="34" charset="0"/>
                  </a:rPr>
                  <a:t> = n!</a:t>
                </a:r>
                <a:endParaRPr lang="ru-RU" sz="32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BF7FFAD-B936-490A-9A27-F6932CC6FB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1932" y="4721401"/>
                <a:ext cx="7332453" cy="1856342"/>
              </a:xfrm>
              <a:prstGeom prst="rect">
                <a:avLst/>
              </a:prstGeom>
              <a:blipFill>
                <a:blip r:embed="rId3"/>
                <a:stretch>
                  <a:fillRect l="-1904" b="-9061"/>
                </a:stretch>
              </a:blipFill>
              <a:ln w="285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B3B35EE-9309-4325-B57B-800203EC9352}"/>
              </a:ext>
            </a:extLst>
          </p:cNvPr>
          <p:cNvSpPr/>
          <p:nvPr/>
        </p:nvSpPr>
        <p:spPr>
          <a:xfrm>
            <a:off x="3398808" y="142629"/>
            <a:ext cx="85487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4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Формула для вычисления числа размещений из </a:t>
            </a:r>
            <a:r>
              <a:rPr lang="en-US" sz="4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n</a:t>
            </a:r>
            <a:r>
              <a:rPr lang="ru-RU" sz="4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элементов по </a:t>
            </a:r>
            <a:r>
              <a:rPr lang="en-US" sz="44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</a:t>
            </a:r>
          </a:p>
          <a:p>
            <a:pPr algn="ctr">
              <a:spcBef>
                <a:spcPct val="0"/>
              </a:spcBef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(без повторений)</a:t>
            </a:r>
            <a:r>
              <a:rPr lang="en-US" sz="32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endParaRPr lang="ru-RU" sz="32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08793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CC5C6D-6F11-4607-A46F-D2C82AD13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1691" y="45855"/>
            <a:ext cx="6582807" cy="1336698"/>
          </a:xfrm>
        </p:spPr>
        <p:txBody>
          <a:bodyPr/>
          <a:lstStyle/>
          <a:p>
            <a:r>
              <a:rPr lang="ru-RU" dirty="0"/>
              <a:t>Решаем на уроке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39BF1B-33D3-43D5-A7C4-5F7FD0D395C7}"/>
              </a:ext>
            </a:extLst>
          </p:cNvPr>
          <p:cNvSpPr txBox="1"/>
          <p:nvPr/>
        </p:nvSpPr>
        <p:spPr>
          <a:xfrm>
            <a:off x="1104181" y="3992501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/>
              <a:t>Задача 1.</a:t>
            </a:r>
            <a:r>
              <a:rPr lang="ru-RU" sz="2000" dirty="0"/>
              <a:t> Учащиеся 2-го класса изучают 9 предметов. Сколькими способами можно составить расписание на один день, чтобы в нем было 4 различных предмета?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96719EE-DB01-47E6-B14A-A953109F8158}"/>
              </a:ext>
            </a:extLst>
          </p:cNvPr>
          <p:cNvSpPr txBox="1"/>
          <p:nvPr/>
        </p:nvSpPr>
        <p:spPr>
          <a:xfrm>
            <a:off x="1170680" y="4890731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u="sng" dirty="0"/>
              <a:t>Решение.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>
                <a:extLst>
                  <a:ext uri="{FF2B5EF4-FFF2-40B4-BE49-F238E27FC236}">
                    <a16:creationId xmlns:a16="http://schemas.microsoft.com/office/drawing/2014/main" id="{BD5F4ECE-A36E-496C-A27F-C30FF9DC93DC}"/>
                  </a:ext>
                </a:extLst>
              </p:cNvPr>
              <p:cNvSpPr/>
              <p:nvPr/>
            </p:nvSpPr>
            <p:spPr>
              <a:xfrm>
                <a:off x="1170680" y="5481185"/>
                <a:ext cx="2556534" cy="42062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ru-RU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𝟗</m:t>
                        </m:r>
                      </m:sub>
                      <m:sup>
                        <m:r>
                          <a:rPr lang="ru-RU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bSup>
                  </m:oMath>
                </a14:m>
                <a:r>
                  <a:rPr lang="ru-RU" sz="2000" b="1" dirty="0">
                    <a:solidFill>
                      <a:schemeClr val="tx1"/>
                    </a:solidFill>
                    <a:cs typeface="Arial" panose="020B0604020202020204" pitchFamily="34" charset="0"/>
                  </a:rPr>
                  <a:t> = 9 · 8</a:t>
                </a:r>
                <a:r>
                  <a:rPr lang="ru-RU" sz="2000" b="1" dirty="0">
                    <a:cs typeface="Arial" panose="020B0604020202020204" pitchFamily="34" charset="0"/>
                  </a:rPr>
                  <a:t> ·</a:t>
                </a:r>
                <a:r>
                  <a:rPr lang="ru-RU" sz="2000" b="1" dirty="0">
                    <a:solidFill>
                      <a:schemeClr val="tx1"/>
                    </a:solidFill>
                    <a:cs typeface="Arial" panose="020B0604020202020204" pitchFamily="34" charset="0"/>
                  </a:rPr>
                  <a:t> 7 </a:t>
                </a:r>
                <a:r>
                  <a:rPr lang="ru-RU" sz="2000" b="1" dirty="0">
                    <a:cs typeface="Arial" panose="020B0604020202020204" pitchFamily="34" charset="0"/>
                  </a:rPr>
                  <a:t>· </a:t>
                </a:r>
                <a:r>
                  <a:rPr lang="ru-RU" sz="2000" b="1" dirty="0">
                    <a:solidFill>
                      <a:schemeClr val="tx1"/>
                    </a:solidFill>
                    <a:cs typeface="Arial" panose="020B0604020202020204" pitchFamily="34" charset="0"/>
                  </a:rPr>
                  <a:t>6 = 3024</a:t>
                </a:r>
                <a:endParaRPr lang="ru-RU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Прямоугольник 5">
                <a:extLst>
                  <a:ext uri="{FF2B5EF4-FFF2-40B4-BE49-F238E27FC236}">
                    <a16:creationId xmlns:a16="http://schemas.microsoft.com/office/drawing/2014/main" id="{BD5F4ECE-A36E-496C-A27F-C30FF9DC93D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0680" y="5481185"/>
                <a:ext cx="2556534" cy="420628"/>
              </a:xfrm>
              <a:prstGeom prst="rect">
                <a:avLst/>
              </a:prstGeom>
              <a:blipFill>
                <a:blip r:embed="rId2"/>
                <a:stretch>
                  <a:fillRect t="-1449" r="-1671" b="-2608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18246C3-954F-4BF1-A8F6-4900980CD993}"/>
                  </a:ext>
                </a:extLst>
              </p:cNvPr>
              <p:cNvSpPr txBox="1"/>
              <p:nvPr/>
            </p:nvSpPr>
            <p:spPr>
              <a:xfrm>
                <a:off x="1104181" y="1944107"/>
                <a:ext cx="3510951" cy="12245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000" b="1" u="sng" dirty="0"/>
                  <a:t>Вычислите. </a:t>
                </a:r>
                <a:r>
                  <a:rPr lang="ru-RU" sz="20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ru-RU" sz="2000" b="1" i="1"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  <m:sup>
                        <m:r>
                          <a:rPr lang="ru-RU" sz="2000" b="1" i="1"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bSup>
                  </m:oMath>
                </a14:m>
                <a:r>
                  <a:rPr lang="ru-RU" sz="2000" b="1" dirty="0">
                    <a:cs typeface="Arial" panose="020B0604020202020204" pitchFamily="34" charset="0"/>
                  </a:rPr>
                  <a:t> = </a:t>
                </a:r>
                <a:endParaRPr lang="ru-RU" sz="2000" dirty="0"/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ru-RU" sz="2000" b="1" i="1" smtClean="0"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  <m:sup>
                        <m:r>
                          <a:rPr lang="ru-RU" sz="2000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bSup>
                  </m:oMath>
                </a14:m>
                <a:r>
                  <a:rPr lang="ru-RU" sz="2000" b="1" dirty="0">
                    <a:cs typeface="Arial" panose="020B0604020202020204" pitchFamily="34" charset="0"/>
                  </a:rPr>
                  <a:t> = 4 · 3 · 2 = 24   или   </a:t>
                </a: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ru-RU" sz="2000" b="1" i="1"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  <m:sup>
                        <m:r>
                          <a:rPr lang="ru-RU" sz="2000" b="1" i="1"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bSup>
                  </m:oMath>
                </a14:m>
                <a:r>
                  <a:rPr lang="ru-RU" sz="2000" b="1" dirty="0">
                    <a:cs typeface="Arial" panose="020B0604020202020204" pitchFamily="34" charset="0"/>
                  </a:rPr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ru-RU" sz="20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𝟒</m:t>
                        </m:r>
                        <m:r>
                          <a:rPr lang="ru-RU" sz="20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!</m:t>
                        </m:r>
                      </m:num>
                      <m:den>
                        <m:d>
                          <m:dPr>
                            <m:ctrlPr>
                              <a:rPr lang="ru-RU" sz="2000" b="1" i="1" dirty="0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r>
                              <a:rPr lang="ru-RU" sz="2000" b="1" i="1" dirty="0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𝟒</m:t>
                            </m:r>
                            <m:r>
                              <a:rPr lang="ru-RU" sz="2000" b="1" i="1" dirty="0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 −</m:t>
                            </m:r>
                            <m:r>
                              <a:rPr lang="ru-RU" sz="2000" b="1" i="1" dirty="0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𝟑</m:t>
                            </m:r>
                          </m:e>
                        </m:d>
                        <m:r>
                          <a:rPr lang="ru-RU" sz="20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!</m:t>
                        </m:r>
                      </m:den>
                    </m:f>
                  </m:oMath>
                </a14:m>
                <a:r>
                  <a:rPr lang="ru-RU" sz="2000" b="1" dirty="0">
                    <a:cs typeface="Arial" panose="020B0604020202020204" pitchFamily="34" charset="0"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ru-RU" sz="20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𝟒</m:t>
                        </m:r>
                        <m:r>
                          <a:rPr lang="ru-RU" sz="20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!</m:t>
                        </m:r>
                      </m:num>
                      <m:den>
                        <m:r>
                          <a:rPr lang="ru-RU" sz="20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𝟏</m:t>
                        </m:r>
                        <m:r>
                          <a:rPr lang="ru-RU" sz="20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!</m:t>
                        </m:r>
                      </m:den>
                    </m:f>
                    <m:r>
                      <a:rPr lang="ru-RU" sz="2000" b="1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ru-RU" sz="2000" b="1" dirty="0">
                    <a:cs typeface="Arial" panose="020B0604020202020204" pitchFamily="34" charset="0"/>
                  </a:rPr>
                  <a:t>= 4 · 3 · 2 = 24       </a:t>
                </a:r>
                <a:endParaRPr lang="ru-RU" sz="20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18246C3-954F-4BF1-A8F6-4900980CD9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4181" y="1944107"/>
                <a:ext cx="3510951" cy="1224502"/>
              </a:xfrm>
              <a:prstGeom prst="rect">
                <a:avLst/>
              </a:prstGeom>
              <a:blipFill>
                <a:blip r:embed="rId3"/>
                <a:stretch>
                  <a:fillRect l="-1736" t="-995" b="-49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1D58EFF-1E0C-43A6-8F3D-D5354B3B6FFE}"/>
                  </a:ext>
                </a:extLst>
              </p:cNvPr>
              <p:cNvSpPr txBox="1"/>
              <p:nvPr/>
            </p:nvSpPr>
            <p:spPr>
              <a:xfrm>
                <a:off x="5009072" y="1923721"/>
                <a:ext cx="3971026" cy="12184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000" b="1" u="sng" dirty="0"/>
                  <a:t>Вычислите. </a:t>
                </a:r>
                <a:r>
                  <a:rPr lang="ru-RU" sz="20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ru-RU" sz="2000" b="1" i="1" smtClean="0">
                            <a:latin typeface="Cambria Math" panose="02040503050406030204" pitchFamily="18" charset="0"/>
                          </a:rPr>
                          <m:t>𝟕</m:t>
                        </m:r>
                      </m:sub>
                      <m:sup>
                        <m:r>
                          <a:rPr lang="ru-RU" sz="2000" b="1" i="1" smtClean="0"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bSup>
                  </m:oMath>
                </a14:m>
                <a:r>
                  <a:rPr lang="ru-RU" sz="2000" b="1" dirty="0">
                    <a:cs typeface="Arial" panose="020B0604020202020204" pitchFamily="34" charset="0"/>
                  </a:rPr>
                  <a:t> = </a:t>
                </a:r>
                <a:endParaRPr lang="ru-RU" sz="2000" dirty="0"/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ru-RU" sz="2000" b="1" i="1" smtClean="0">
                            <a:latin typeface="Cambria Math" panose="02040503050406030204" pitchFamily="18" charset="0"/>
                          </a:rPr>
                          <m:t>𝟕</m:t>
                        </m:r>
                      </m:sub>
                      <m:sup>
                        <m:r>
                          <a:rPr lang="ru-RU" sz="2000" b="1" i="1" smtClean="0"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bSup>
                  </m:oMath>
                </a14:m>
                <a:r>
                  <a:rPr lang="ru-RU" sz="2000" b="1" dirty="0">
                    <a:cs typeface="Arial" panose="020B0604020202020204" pitchFamily="34" charset="0"/>
                  </a:rPr>
                  <a:t> = 7 · 6 · 5 · 4 = 840   или   </a:t>
                </a: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ru-RU" sz="2000" b="1" i="1" smtClean="0">
                            <a:latin typeface="Cambria Math" panose="02040503050406030204" pitchFamily="18" charset="0"/>
                          </a:rPr>
                          <m:t>𝟕</m:t>
                        </m:r>
                      </m:sub>
                      <m:sup>
                        <m:r>
                          <a:rPr lang="ru-RU" sz="2000" b="1" i="1" smtClean="0">
                            <a:latin typeface="Cambria Math" panose="02040503050406030204" pitchFamily="18" charset="0"/>
                          </a:rPr>
                          <m:t>𝟒</m:t>
                        </m:r>
                      </m:sup>
                    </m:sSubSup>
                  </m:oMath>
                </a14:m>
                <a:r>
                  <a:rPr lang="ru-RU" sz="2000" b="1" dirty="0">
                    <a:cs typeface="Arial" panose="020B0604020202020204" pitchFamily="34" charset="0"/>
                  </a:rPr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ru-RU" sz="20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𝟕</m:t>
                        </m:r>
                        <m:r>
                          <a:rPr lang="ru-RU" sz="20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!</m:t>
                        </m:r>
                      </m:num>
                      <m:den>
                        <m:d>
                          <m:dPr>
                            <m:ctrlPr>
                              <a:rPr lang="ru-RU" sz="2000" b="1" i="1" dirty="0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r>
                              <a:rPr lang="ru-RU" sz="2000" b="1" i="1" dirty="0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𝟕</m:t>
                            </m:r>
                            <m:r>
                              <a:rPr lang="ru-RU" sz="2000" b="1" i="1" dirty="0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 −</m:t>
                            </m:r>
                            <m:r>
                              <a:rPr lang="ru-RU" sz="2000" b="1" i="1" dirty="0" smtClean="0">
                                <a:latin typeface="Cambria Math" panose="02040503050406030204" pitchFamily="18" charset="0"/>
                                <a:cs typeface="Arial" panose="020B0604020202020204" pitchFamily="34" charset="0"/>
                              </a:rPr>
                              <m:t>𝟒</m:t>
                            </m:r>
                          </m:e>
                        </m:d>
                        <m:r>
                          <a:rPr lang="ru-RU" sz="2000" b="1" i="1" dirty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!</m:t>
                        </m:r>
                      </m:den>
                    </m:f>
                  </m:oMath>
                </a14:m>
                <a:r>
                  <a:rPr lang="ru-RU" sz="2000" b="1" dirty="0">
                    <a:cs typeface="Arial" panose="020B0604020202020204" pitchFamily="34" charset="0"/>
                  </a:rPr>
                  <a:t> 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0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ru-RU" sz="20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𝟕</m:t>
                        </m:r>
                        <m:r>
                          <a:rPr lang="ru-RU" sz="20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!</m:t>
                        </m:r>
                      </m:num>
                      <m:den>
                        <m:r>
                          <a:rPr lang="ru-RU" sz="20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𝟑</m:t>
                        </m:r>
                        <m:r>
                          <a:rPr lang="ru-RU" sz="2000" b="1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!</m:t>
                        </m:r>
                      </m:den>
                    </m:f>
                    <m:r>
                      <a:rPr lang="ru-RU" sz="2000" b="1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ru-RU" sz="2000" b="1" dirty="0">
                    <a:cs typeface="Arial" panose="020B0604020202020204" pitchFamily="34" charset="0"/>
                  </a:rPr>
                  <a:t>= 7 · 6 · 5 · 4 = 840 </a:t>
                </a:r>
                <a:endParaRPr lang="ru-RU" sz="20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1D58EFF-1E0C-43A6-8F3D-D5354B3B6F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09072" y="1923721"/>
                <a:ext cx="3971026" cy="1218475"/>
              </a:xfrm>
              <a:prstGeom prst="rect">
                <a:avLst/>
              </a:prstGeom>
              <a:blipFill>
                <a:blip r:embed="rId4"/>
                <a:stretch>
                  <a:fillRect l="-1690" t="-1508" b="-10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5420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CC5C6D-6F11-4607-A46F-D2C82AD13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1691" y="45855"/>
            <a:ext cx="6151486" cy="1336698"/>
          </a:xfrm>
        </p:spPr>
        <p:txBody>
          <a:bodyPr/>
          <a:lstStyle/>
          <a:p>
            <a:r>
              <a:rPr lang="ru-RU" dirty="0"/>
              <a:t>Решаем на уроке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39BF1B-33D3-43D5-A7C4-5F7FD0D395C7}"/>
              </a:ext>
            </a:extLst>
          </p:cNvPr>
          <p:cNvSpPr txBox="1"/>
          <p:nvPr/>
        </p:nvSpPr>
        <p:spPr>
          <a:xfrm>
            <a:off x="1086929" y="2074813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/>
              <a:t>Задача 2.</a:t>
            </a:r>
            <a:r>
              <a:rPr lang="ru-RU" sz="2000" dirty="0"/>
              <a:t> Сколько трехзначных чисел можно составить из цифр 0, 1, 2, 3, 4, 5, 6 (без повторения)?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96719EE-DB01-47E6-B14A-A953109F8158}"/>
              </a:ext>
            </a:extLst>
          </p:cNvPr>
          <p:cNvSpPr txBox="1"/>
          <p:nvPr/>
        </p:nvSpPr>
        <p:spPr>
          <a:xfrm>
            <a:off x="1086929" y="3028890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u="sng" dirty="0"/>
              <a:t>Решение.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DC9FC67-D6FB-4637-9A19-0D7C23BFA3B8}"/>
                  </a:ext>
                </a:extLst>
              </p:cNvPr>
              <p:cNvSpPr txBox="1"/>
              <p:nvPr/>
            </p:nvSpPr>
            <p:spPr>
              <a:xfrm>
                <a:off x="1086929" y="3549823"/>
                <a:ext cx="9402793" cy="24852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dirty="0"/>
                  <a:t>Их семи цифр, среди которых нет нуля, можно составить </a:t>
                </a:r>
              </a:p>
              <a:p>
                <a:r>
                  <a:rPr lang="ru-RU" b="1" dirty="0"/>
                  <a:t>				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ru-RU" b="1" i="1" smtClean="0">
                            <a:latin typeface="Cambria Math" panose="02040503050406030204" pitchFamily="18" charset="0"/>
                          </a:rPr>
                          <m:t>𝟕</m:t>
                        </m:r>
                      </m:sub>
                      <m:sup>
                        <m:r>
                          <a:rPr lang="ru-RU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bSup>
                  </m:oMath>
                </a14:m>
                <a:r>
                  <a:rPr lang="ru-RU" dirty="0"/>
                  <a:t> трехзначных чисел.</a:t>
                </a:r>
              </a:p>
              <a:p>
                <a:r>
                  <a:rPr lang="ru-RU" dirty="0"/>
                  <a:t>Но в нашем случае среди цифр присутствует ноль, с которого натуральное число начинаться не может. Число размещений, начинающихся с нуля, равно</a:t>
                </a:r>
              </a:p>
              <a:p>
                <a:r>
                  <a:rPr lang="ru-RU" dirty="0"/>
                  <a:t>				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ru-RU" b="1" i="1" smtClean="0">
                            <a:latin typeface="Cambria Math" panose="02040503050406030204" pitchFamily="18" charset="0"/>
                          </a:rPr>
                          <m:t>𝟔</m:t>
                        </m:r>
                      </m:sub>
                      <m:sup>
                        <m:r>
                          <a:rPr lang="ru-RU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ru-RU" b="1" dirty="0">
                    <a:cs typeface="Arial" panose="020B0604020202020204" pitchFamily="34" charset="0"/>
                  </a:rPr>
                  <a:t> . </a:t>
                </a:r>
              </a:p>
              <a:p>
                <a:r>
                  <a:rPr lang="ru-RU" dirty="0">
                    <a:cs typeface="Arial" panose="020B0604020202020204" pitchFamily="34" charset="0"/>
                  </a:rPr>
                  <a:t>Таким образом, искомое число трехзначных чисел равно :</a:t>
                </a: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ru-RU" b="1" i="1">
                            <a:latin typeface="Cambria Math" panose="02040503050406030204" pitchFamily="18" charset="0"/>
                          </a:rPr>
                          <m:t>𝟕</m:t>
                        </m:r>
                      </m:sub>
                      <m:sup>
                        <m:r>
                          <a:rPr lang="ru-RU" b="1" i="1">
                            <a:latin typeface="Cambria Math" panose="02040503050406030204" pitchFamily="18" charset="0"/>
                          </a:rPr>
                          <m:t>𝟑</m:t>
                        </m:r>
                      </m:sup>
                    </m:sSubSup>
                  </m:oMath>
                </a14:m>
                <a:r>
                  <a:rPr lang="ru-RU" dirty="0">
                    <a:cs typeface="Arial" panose="020B0604020202020204" pitchFamily="34" charset="0"/>
                  </a:rPr>
                  <a:t>  -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ru-RU" b="1" i="1">
                            <a:latin typeface="Cambria Math" panose="02040503050406030204" pitchFamily="18" charset="0"/>
                          </a:rPr>
                          <m:t>𝟔</m:t>
                        </m:r>
                      </m:sub>
                      <m:sup>
                        <m:r>
                          <a:rPr lang="ru-RU" b="1" i="1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ru-RU" dirty="0">
                    <a:cs typeface="Arial" panose="020B0604020202020204" pitchFamily="34" charset="0"/>
                  </a:rPr>
                  <a:t>  = </a:t>
                </a:r>
              </a:p>
              <a:p>
                <a:r>
                  <a:rPr lang="ru-RU" dirty="0">
                    <a:cs typeface="Arial" panose="020B0604020202020204" pitchFamily="34" charset="0"/>
                  </a:rPr>
                  <a:t>	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7!</m:t>
                        </m:r>
                      </m:num>
                      <m:den>
                        <m:r>
                          <a:rPr lang="ru-RU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4!</m:t>
                        </m:r>
                      </m:den>
                    </m:f>
                    <m:r>
                      <a:rPr lang="ru-RU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− </m:t>
                    </m:r>
                    <m:f>
                      <m:fPr>
                        <m:ctrlPr>
                          <a:rPr lang="ru-RU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6!</m:t>
                        </m:r>
                      </m:num>
                      <m:den>
                        <m:r>
                          <a:rPr lang="ru-RU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4!</m:t>
                        </m:r>
                      </m:den>
                    </m:f>
                  </m:oMath>
                </a14:m>
                <a:r>
                  <a:rPr lang="ru-RU" dirty="0">
                    <a:cs typeface="Arial" panose="020B0604020202020204" pitchFamily="34" charset="0"/>
                  </a:rPr>
                  <a:t> = 7 · 6 · 5 – 6 · 5 = 180</a:t>
                </a:r>
                <a:endParaRPr lang="ru-RU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DC9FC67-D6FB-4637-9A19-0D7C23BFA3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6929" y="3549823"/>
                <a:ext cx="9402793" cy="2485232"/>
              </a:xfrm>
              <a:prstGeom prst="rect">
                <a:avLst/>
              </a:prstGeom>
              <a:blipFill>
                <a:blip r:embed="rId2"/>
                <a:stretch>
                  <a:fillRect l="-518" t="-1225" b="-73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6590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2028</TotalTime>
  <Words>1081</Words>
  <Application>Microsoft Office PowerPoint</Application>
  <PresentationFormat>Широкоэкранный</PresentationFormat>
  <Paragraphs>116</Paragraphs>
  <Slides>12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Cambria Math</vt:lpstr>
      <vt:lpstr>Тема Office</vt:lpstr>
      <vt:lpstr>1_Тема Office</vt:lpstr>
      <vt:lpstr>Элементы комбинаторики</vt:lpstr>
      <vt:lpstr>Содержание</vt:lpstr>
      <vt:lpstr>Рассмотрим пример</vt:lpstr>
      <vt:lpstr>Рассмотрим пример</vt:lpstr>
      <vt:lpstr>Размещения</vt:lpstr>
      <vt:lpstr>Размещения</vt:lpstr>
      <vt:lpstr>Презентация PowerPoint</vt:lpstr>
      <vt:lpstr>Решаем на уроке</vt:lpstr>
      <vt:lpstr>Решаем на уроке</vt:lpstr>
      <vt:lpstr>Решаем на уроке</vt:lpstr>
      <vt:lpstr>Решаем самостоятельно</vt:lpstr>
      <vt:lpstr>Домашнее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Элементы комбинаторики</dc:title>
  <dc:creator>Виктория Клейникова</dc:creator>
  <cp:lastModifiedBy>Виктория Клейникова</cp:lastModifiedBy>
  <cp:revision>48</cp:revision>
  <dcterms:created xsi:type="dcterms:W3CDTF">2020-06-22T19:59:31Z</dcterms:created>
  <dcterms:modified xsi:type="dcterms:W3CDTF">2020-09-19T12:14:17Z</dcterms:modified>
</cp:coreProperties>
</file>