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notesMasterIdLst>
    <p:notesMasterId r:id="rId14"/>
  </p:notesMasterIdLst>
  <p:sldIdLst>
    <p:sldId id="257" r:id="rId3"/>
    <p:sldId id="282" r:id="rId4"/>
    <p:sldId id="281" r:id="rId5"/>
    <p:sldId id="283" r:id="rId6"/>
    <p:sldId id="284" r:id="rId7"/>
    <p:sldId id="285" r:id="rId8"/>
    <p:sldId id="286" r:id="rId9"/>
    <p:sldId id="288" r:id="rId10"/>
    <p:sldId id="289" r:id="rId11"/>
    <p:sldId id="276" r:id="rId12"/>
    <p:sldId id="274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4" autoAdjust="0"/>
    <p:restoredTop sz="94660"/>
  </p:normalViewPr>
  <p:slideViewPr>
    <p:cSldViewPr snapToGrid="0">
      <p:cViewPr varScale="1">
        <p:scale>
          <a:sx n="91" d="100"/>
          <a:sy n="91" d="100"/>
        </p:scale>
        <p:origin x="163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9B533D-AA4E-435C-9943-AAF4ADCC87F6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BE70D8-5007-4E02-A307-7A03BC9F3E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3945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/>
              <a:t>Оригинальные шаблоны для презентаций: </a:t>
            </a:r>
            <a:r>
              <a:rPr lang="ru-RU" sz="1200" dirty="0">
                <a:hlinkClick r:id="rId3"/>
              </a:rPr>
              <a:t>https://presentation-creation.ru/powerpoint-templates.html</a:t>
            </a:r>
            <a:r>
              <a:rPr lang="en-US" sz="1200" dirty="0"/>
              <a:t> </a:t>
            </a:r>
            <a:endParaRPr lang="ru-RU" sz="1200" dirty="0"/>
          </a:p>
          <a:p>
            <a:r>
              <a:rPr lang="ru-RU" sz="1200"/>
              <a:t>Бесплатно и без регистрации.</a:t>
            </a: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4341FE-AE5C-47F1-8FD8-47C4A673A802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C54E3B-3D67-4814-BF94-DEBDDA9E23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42F33AC-26C6-4150-9E14-C18D7378D3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EF6B207-F450-4746-BDBC-13F287FDCB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7800-4BC9-4AF6-9EAC-0032820185B9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C12BB2D-E0E6-4B36-85B5-64088AFB6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C1AA3CA-BB2B-4AE8-A0B1-96BF18745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A0E72-783F-4D00-B1FB-850F2AE129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4704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14AE4C-6147-4639-834C-6452BFC866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DA4C490-4D3B-4EAE-BA1C-D4483946F3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81F6539-00A9-41A0-AC0E-07B7835454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7800-4BC9-4AF6-9EAC-0032820185B9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0C4490E-F080-4BB6-901E-A8F197EAF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17C2636-D1CD-449E-B802-B64E7202C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A0E72-783F-4D00-B1FB-850F2AE129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8321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AE50A8B-CB49-4FFF-8A5D-C685E0CC9B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886B9FA-3774-45BC-99A9-AF2B2F6A67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8CED2CB-48C5-4746-9C27-60DB883BA5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7800-4BC9-4AF6-9EAC-0032820185B9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BF28F26-28E8-404D-BCDB-4656439266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2DF6381-4D91-4876-8AD1-42F46D52B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A0E72-783F-4D00-B1FB-850F2AE129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32430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1179" y="0"/>
            <a:ext cx="8689643" cy="1368152"/>
          </a:xfrm>
        </p:spPr>
        <p:txBody>
          <a:bodyPr/>
          <a:lstStyle>
            <a:lvl1pPr>
              <a:defRPr b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/>
              <a:t>Образец</a:t>
            </a:r>
            <a:r>
              <a:rPr lang="en-US" dirty="0"/>
              <a:t> </a:t>
            </a:r>
            <a:r>
              <a:rPr lang="ru-RU" dirty="0"/>
              <a:t>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9101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1179" y="0"/>
            <a:ext cx="8689643" cy="1368152"/>
          </a:xfrm>
        </p:spPr>
        <p:txBody>
          <a:bodyPr/>
          <a:lstStyle>
            <a:lvl1pPr>
              <a:defRPr b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/>
              <a:t>Образец</a:t>
            </a:r>
            <a:r>
              <a:rPr lang="en-US" dirty="0"/>
              <a:t> </a:t>
            </a:r>
            <a:r>
              <a:rPr lang="ru-RU" dirty="0"/>
              <a:t>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280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8940800" y="65087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3311691" y="45855"/>
            <a:ext cx="8640960" cy="13366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9" name="Текст 2"/>
          <p:cNvSpPr>
            <a:spLocks noGrp="1"/>
          </p:cNvSpPr>
          <p:nvPr>
            <p:ph idx="1"/>
          </p:nvPr>
        </p:nvSpPr>
        <p:spPr>
          <a:xfrm>
            <a:off x="335360" y="1988840"/>
            <a:ext cx="11521280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057614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95733" y="4406901"/>
            <a:ext cx="7630551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695733" y="2906713"/>
            <a:ext cx="763055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252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39349" y="2060848"/>
            <a:ext cx="576064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2011" y="2071390"/>
            <a:ext cx="576064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5518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5360" y="1916832"/>
            <a:ext cx="5568619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35360" y="2556594"/>
            <a:ext cx="5568619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88022" y="1934294"/>
            <a:ext cx="5664629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88022" y="2574056"/>
            <a:ext cx="5664629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833747" y="6410897"/>
            <a:ext cx="162065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5538912" y="6356351"/>
            <a:ext cx="2199456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9961747" y="6356351"/>
            <a:ext cx="162065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262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9914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3969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801BD9-A651-4468-AC79-966097EE16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A41A739-658E-461C-8554-7CBA3AE194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DC6958A-6CDE-43AA-B66E-285A99AF6E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7800-4BC9-4AF6-9EAC-0032820185B9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5FFA345-0E7E-4F3B-B43D-61F4534DA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AC8796B-3137-4DDC-8133-3B2CA0628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A0E72-783F-4D00-B1FB-850F2AE129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72048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513622"/>
            <a:ext cx="4011084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51851" y="1916833"/>
            <a:ext cx="6815667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7381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2749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9726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2200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D94780-41CF-4608-8C40-594163CD0E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8DE070F-7343-411C-852C-301FC92FBD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1B06C38-281F-46CD-9EFB-9A2664D4B9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7800-4BC9-4AF6-9EAC-0032820185B9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463F4C7-F866-4C08-BCF4-10D874B2D6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2FAD418-964D-4AE5-96A7-2757DB1FA1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A0E72-783F-4D00-B1FB-850F2AE129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3802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E7BEEA-76F2-4546-BCC9-83B29261D7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2176301-C4FC-4721-AE05-CB8EE720F7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4C3E143-0923-4C48-8FD7-FB281457D4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F20EF7A-0F08-4594-8B7E-103143CE29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7800-4BC9-4AF6-9EAC-0032820185B9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6D0935C-D86B-4D4F-A1B1-601B6A8370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F487F4B-95D5-471E-87F7-12C44A1AD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A0E72-783F-4D00-B1FB-850F2AE129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5030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55EB94-1E71-419A-AE7D-E4865FDB3E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1181B3D-BC98-4F13-A80D-1D20BB9F9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9378661-F457-4DBE-B831-5418F337D8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B98A713-933C-4711-AB7A-64E9D86561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718D691D-645A-46C9-9D87-E9561D5479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408561C-DA07-47C7-AE16-ED05BADE5A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7800-4BC9-4AF6-9EAC-0032820185B9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1ABABE9-78BC-45AC-8362-F1FA4C813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CF0F96F-E7A4-40E1-AA62-6DFA4490F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A0E72-783F-4D00-B1FB-850F2AE129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316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872EAA-B5EA-4EF3-A550-83C0A418E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ADCE509-2898-4C51-89F1-90059A70F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7800-4BC9-4AF6-9EAC-0032820185B9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4B56626-75C0-4B7A-BA96-E3246C50F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B8B24A1-EDFA-4121-A49D-D5BB369FB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A0E72-783F-4D00-B1FB-850F2AE129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533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3FE29FD-4B27-443F-BD96-6F9A7B1CC5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7800-4BC9-4AF6-9EAC-0032820185B9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006AFF8-0DA0-4C5D-BA01-7B4BBF659D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1626CDB-B7C3-4A48-842B-D2C7487BD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A0E72-783F-4D00-B1FB-850F2AE129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0584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5DB647-355A-4779-9F74-E959788483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CC232B7-2B09-4399-8F43-D0A440CB2B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F76E1A8-4F57-41EE-B2A7-702E319220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0239F9A-3F1D-4A2E-9FFE-85C01963FF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7800-4BC9-4AF6-9EAC-0032820185B9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338F79A-597D-4202-A10F-8C9B8BDB5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42244AA-81E0-4940-863E-B2A1E2BE5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A0E72-783F-4D00-B1FB-850F2AE129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350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943F53-22FF-40CB-A64F-EE1798C11F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173F790-43EE-4728-92EA-FF2326C2A1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F112847-381E-4B1B-9598-85E19F7CC3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F57B69F-5A5D-4DEB-B779-E9289D938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C7800-4BC9-4AF6-9EAC-0032820185B9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EFAE36A-125C-4036-B9D1-517062DC9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8CD92D4-57CF-44AF-8680-FD5714CC4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A0E72-783F-4D00-B1FB-850F2AE129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2285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BA148D-2A56-4B21-B3EA-954B0BF7D7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BB8286F-C3C1-411A-B4E6-0ECAB5786C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3D5537B-B414-4FEF-8639-EF6D1DFB6C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6C7800-4BC9-4AF6-9EAC-0032820185B9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0694FEA-C24A-4D96-85E6-5188BAB6F8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1C7F4F8-A9B8-4533-8842-982D8F2A61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1A0E72-783F-4D00-B1FB-850F2AE129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389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11691" y="45855"/>
            <a:ext cx="8640960" cy="13366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5360" y="1988840"/>
            <a:ext cx="11521280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60917" y="45855"/>
            <a:ext cx="1010349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906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37384" y="116632"/>
            <a:ext cx="6517232" cy="1368152"/>
          </a:xfrm>
        </p:spPr>
        <p:txBody>
          <a:bodyPr>
            <a:noAutofit/>
          </a:bodyPr>
          <a:lstStyle/>
          <a:p>
            <a:r>
              <a:rPr lang="ru-RU" sz="4800" dirty="0"/>
              <a:t>Элементы комбинаторики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3DBC19-ED17-4043-BB0F-339E6DABE501}"/>
              </a:ext>
            </a:extLst>
          </p:cNvPr>
          <p:cNvSpPr txBox="1"/>
          <p:nvPr/>
        </p:nvSpPr>
        <p:spPr>
          <a:xfrm>
            <a:off x="7752184" y="3645024"/>
            <a:ext cx="24482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г.Москва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НЧУ ОО ЦПШ «Косинская»,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учитель математики Клейникова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Виктория Германовна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B1DC49-6EA3-4973-988A-821A7AB0D3C5}"/>
              </a:ext>
            </a:extLst>
          </p:cNvPr>
          <p:cNvSpPr txBox="1"/>
          <p:nvPr/>
        </p:nvSpPr>
        <p:spPr>
          <a:xfrm>
            <a:off x="7608168" y="1916832"/>
            <a:ext cx="17281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 класс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Часть 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42F1286-0F05-4A72-87B0-667238C38DB2}"/>
              </a:ext>
            </a:extLst>
          </p:cNvPr>
          <p:cNvSpPr txBox="1"/>
          <p:nvPr/>
        </p:nvSpPr>
        <p:spPr>
          <a:xfrm>
            <a:off x="6557309" y="5808506"/>
            <a:ext cx="55581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Учебник «Алгебра. 9 класс» </a:t>
            </a:r>
          </a:p>
          <a:p>
            <a:r>
              <a:rPr lang="ru-RU" dirty="0"/>
              <a:t>Макарычев Ю.Н., </a:t>
            </a:r>
            <a:r>
              <a:rPr lang="ru-RU" dirty="0" err="1"/>
              <a:t>Миндюк</a:t>
            </a:r>
            <a:r>
              <a:rPr lang="ru-RU" dirty="0"/>
              <a:t> Н.Г., </a:t>
            </a:r>
            <a:r>
              <a:rPr lang="ru-RU" dirty="0" err="1"/>
              <a:t>Нешков</a:t>
            </a:r>
            <a:r>
              <a:rPr lang="ru-RU" dirty="0"/>
              <a:t> К.И. и др. под редакцией </a:t>
            </a:r>
            <a:r>
              <a:rPr lang="ru-RU" dirty="0" err="1"/>
              <a:t>Теляковского</a:t>
            </a:r>
            <a:r>
              <a:rPr lang="ru-RU" dirty="0"/>
              <a:t> С.А., М.: Просвещение.</a:t>
            </a:r>
          </a:p>
        </p:txBody>
      </p:sp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E8DC00-D53B-49FB-B9B9-11C65538F4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Решаем самостоятельно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F9E23B3-4C57-4E9C-B928-0564948C69E2}"/>
              </a:ext>
            </a:extLst>
          </p:cNvPr>
          <p:cNvSpPr txBox="1"/>
          <p:nvPr/>
        </p:nvSpPr>
        <p:spPr>
          <a:xfrm>
            <a:off x="2423592" y="2276873"/>
            <a:ext cx="496855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№ 776 с.197</a:t>
            </a:r>
          </a:p>
          <a:p>
            <a:r>
              <a:rPr lang="ru-RU" sz="2000" dirty="0"/>
              <a:t>№ 834 с.216</a:t>
            </a:r>
          </a:p>
          <a:p>
            <a:r>
              <a:rPr lang="ru-RU" sz="2000" dirty="0"/>
              <a:t>№ 842 с.217</a:t>
            </a:r>
          </a:p>
          <a:p>
            <a:r>
              <a:rPr lang="ru-RU" sz="2000" dirty="0"/>
              <a:t>№ 844</a:t>
            </a:r>
          </a:p>
          <a:p>
            <a:r>
              <a:rPr lang="ru-RU" sz="2000" dirty="0"/>
              <a:t>№ 849</a:t>
            </a:r>
          </a:p>
        </p:txBody>
      </p:sp>
    </p:spTree>
    <p:extLst>
      <p:ext uri="{BB962C8B-B14F-4D97-AF65-F5344CB8AC3E}">
        <p14:creationId xmlns:p14="http://schemas.microsoft.com/office/powerpoint/2010/main" val="2519371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E8DC00-D53B-49FB-B9B9-11C65538F4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Домашнее задание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F9E23B3-4C57-4E9C-B928-0564948C69E2}"/>
              </a:ext>
            </a:extLst>
          </p:cNvPr>
          <p:cNvSpPr txBox="1"/>
          <p:nvPr/>
        </p:nvSpPr>
        <p:spPr>
          <a:xfrm>
            <a:off x="3791744" y="3068961"/>
            <a:ext cx="49685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№ 77</a:t>
            </a:r>
            <a:r>
              <a:rPr lang="en-US" sz="2800" dirty="0"/>
              <a:t>7</a:t>
            </a:r>
            <a:r>
              <a:rPr lang="ru-RU" sz="2800" dirty="0"/>
              <a:t>,  с.197</a:t>
            </a:r>
          </a:p>
          <a:p>
            <a:r>
              <a:rPr lang="ru-RU" sz="2800" dirty="0"/>
              <a:t>№ 838 с.216</a:t>
            </a:r>
          </a:p>
          <a:p>
            <a:r>
              <a:rPr lang="ru-RU" sz="2800" dirty="0"/>
              <a:t>№№ </a:t>
            </a:r>
            <a:r>
              <a:rPr lang="en-US" sz="2800" dirty="0"/>
              <a:t>841</a:t>
            </a:r>
            <a:r>
              <a:rPr lang="ru-RU" sz="2800" dirty="0"/>
              <a:t>, 846 с. </a:t>
            </a:r>
            <a:r>
              <a:rPr lang="en-US" sz="2800" dirty="0"/>
              <a:t>217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35038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59136A-907F-4C0D-907A-F02F5A4C4F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Виды комбинаторных задач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C794AC9-7AFA-4B8B-9B79-43EEA13329BA}"/>
              </a:ext>
            </a:extLst>
          </p:cNvPr>
          <p:cNvSpPr txBox="1"/>
          <p:nvPr/>
        </p:nvSpPr>
        <p:spPr>
          <a:xfrm>
            <a:off x="1242204" y="2139351"/>
            <a:ext cx="75308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Все комбинаторные задачи сводятся так или иначе к расчету числа перестановок, размещений или сочетаний и использованию правил комбинаторного умножения или сложения.</a:t>
            </a:r>
          </a:p>
        </p:txBody>
      </p:sp>
    </p:spTree>
    <p:extLst>
      <p:ext uri="{BB962C8B-B14F-4D97-AF65-F5344CB8AC3E}">
        <p14:creationId xmlns:p14="http://schemas.microsoft.com/office/powerpoint/2010/main" val="3694788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CB7D4B-8109-43A3-A2D4-2DCCBAA7FF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Алгоритм выбора формулы для расчета числа комбинаций</a:t>
            </a:r>
          </a:p>
        </p:txBody>
      </p:sp>
      <p:sp>
        <p:nvSpPr>
          <p:cNvPr id="3" name="Блок-схема: решение 2">
            <a:extLst>
              <a:ext uri="{FF2B5EF4-FFF2-40B4-BE49-F238E27FC236}">
                <a16:creationId xmlns:a16="http://schemas.microsoft.com/office/drawing/2014/main" id="{BBDF45B5-9557-467E-9B38-FBFB7656D2C5}"/>
              </a:ext>
            </a:extLst>
          </p:cNvPr>
          <p:cNvSpPr/>
          <p:nvPr/>
        </p:nvSpPr>
        <p:spPr>
          <a:xfrm>
            <a:off x="3311691" y="1791788"/>
            <a:ext cx="4245049" cy="1906437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BFE8792-CB62-4E7B-A620-AAE2829229D6}"/>
              </a:ext>
            </a:extLst>
          </p:cNvPr>
          <p:cNvSpPr txBox="1"/>
          <p:nvPr/>
        </p:nvSpPr>
        <p:spPr>
          <a:xfrm>
            <a:off x="4047956" y="2341010"/>
            <a:ext cx="30390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Учитывается ли порядок размещения элементов?</a:t>
            </a:r>
          </a:p>
        </p:txBody>
      </p:sp>
      <p:sp>
        <p:nvSpPr>
          <p:cNvPr id="6" name="Блок-схема: решение 5">
            <a:extLst>
              <a:ext uri="{FF2B5EF4-FFF2-40B4-BE49-F238E27FC236}">
                <a16:creationId xmlns:a16="http://schemas.microsoft.com/office/drawing/2014/main" id="{3EC43DCC-C2BB-4FFE-BA12-64B07D9464DD}"/>
              </a:ext>
            </a:extLst>
          </p:cNvPr>
          <p:cNvSpPr/>
          <p:nvPr/>
        </p:nvSpPr>
        <p:spPr>
          <a:xfrm>
            <a:off x="1273993" y="4029127"/>
            <a:ext cx="3824218" cy="1523624"/>
          </a:xfrm>
          <a:prstGeom prst="flowChartDecis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1D67664-0DA4-4F86-B5AE-ADD9A551A77A}"/>
              </a:ext>
            </a:extLst>
          </p:cNvPr>
          <p:cNvSpPr txBox="1"/>
          <p:nvPr/>
        </p:nvSpPr>
        <p:spPr>
          <a:xfrm>
            <a:off x="1838803" y="4455261"/>
            <a:ext cx="26945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Все ли элементы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входят в комбинацию?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15497C72-5C3C-4B0F-9B80-F4B8AA73142D}"/>
              </a:ext>
            </a:extLst>
          </p:cNvPr>
          <p:cNvSpPr/>
          <p:nvPr/>
        </p:nvSpPr>
        <p:spPr>
          <a:xfrm>
            <a:off x="655608" y="6076852"/>
            <a:ext cx="2530494" cy="69488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0946115-FBE4-4022-9CF5-63F098AF8240}"/>
              </a:ext>
            </a:extLst>
          </p:cNvPr>
          <p:cNvSpPr txBox="1"/>
          <p:nvPr/>
        </p:nvSpPr>
        <p:spPr>
          <a:xfrm>
            <a:off x="741870" y="6224239"/>
            <a:ext cx="23722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Перестановка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P</a:t>
            </a:r>
            <a:r>
              <a:rPr kumimoji="0" lang="en-US" sz="20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</a:t>
            </a:r>
            <a:r>
              <a:rPr lang="ru-RU" sz="2000" dirty="0">
                <a:solidFill>
                  <a:prstClr val="black"/>
                </a:solidFill>
              </a:rPr>
              <a:t>= </a:t>
            </a:r>
            <a:r>
              <a:rPr lang="en-US" sz="2000" dirty="0">
                <a:solidFill>
                  <a:prstClr val="black"/>
                </a:solidFill>
              </a:rPr>
              <a:t>n!</a:t>
            </a:r>
            <a:endParaRPr kumimoji="0" lang="ru-RU" sz="2000" b="0" i="0" u="none" strike="noStrike" kern="120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099FF9CC-6933-487C-B841-A5A5790F50C3}"/>
              </a:ext>
            </a:extLst>
          </p:cNvPr>
          <p:cNvSpPr/>
          <p:nvPr/>
        </p:nvSpPr>
        <p:spPr>
          <a:xfrm>
            <a:off x="3999781" y="6076852"/>
            <a:ext cx="3059926" cy="69488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FA78AE5-1692-4CCA-9978-12C8B39EE56D}"/>
                  </a:ext>
                </a:extLst>
              </p:cNvPr>
              <p:cNvSpPr txBox="1"/>
              <p:nvPr/>
            </p:nvSpPr>
            <p:spPr>
              <a:xfrm>
                <a:off x="4028994" y="6177369"/>
                <a:ext cx="3030713" cy="5775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ctr"/>
                <a:r>
                  <a:rPr lang="ru-RU" sz="2000" dirty="0">
                    <a:solidFill>
                      <a:prstClr val="black"/>
                    </a:solidFill>
                  </a:rPr>
                  <a:t>Размещение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  <m:sup>
                        <m:r>
                          <a:rPr lang="en-U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bSup>
                  </m:oMath>
                </a14:m>
                <a:r>
                  <a:rPr lang="ru-RU" sz="2000" dirty="0">
                    <a:solidFill>
                      <a:prstClr val="black"/>
                    </a:solidFill>
                    <a:cs typeface="Arial" panose="020B0604020202020204" pitchFamily="34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000" i="1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lang="en-US" sz="2000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000" dirty="0">
                            <a:solidFill>
                              <a:prstClr val="black"/>
                            </a:solidFill>
                            <a:cs typeface="Arial" panose="020B0604020202020204" pitchFamily="34" charset="0"/>
                          </a:rPr>
                          <m:t>(</m:t>
                        </m:r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prstClr val="black"/>
                            </a:solidFill>
                            <a:cs typeface="Arial" panose="020B0604020202020204" pitchFamily="34" charset="0"/>
                          </a:rPr>
                          <m:t>n</m:t>
                        </m:r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prstClr val="black"/>
                            </a:solidFill>
                            <a:cs typeface="Arial" panose="020B0604020202020204" pitchFamily="34" charset="0"/>
                          </a:rPr>
                          <m:t> –</m:t>
                        </m:r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prstClr val="black"/>
                            </a:solidFill>
                            <a:cs typeface="Arial" panose="020B0604020202020204" pitchFamily="34" charset="0"/>
                          </a:rPr>
                          <m:t>k</m:t>
                        </m:r>
                        <m:r>
                          <m:rPr>
                            <m:nor/>
                          </m:rPr>
                          <a:rPr lang="ru-RU" sz="2000" dirty="0">
                            <a:solidFill>
                              <a:prstClr val="black"/>
                            </a:solidFill>
                            <a:cs typeface="Arial" panose="020B0604020202020204" pitchFamily="34" charset="0"/>
                          </a:rPr>
                          <m:t>)!</m:t>
                        </m:r>
                      </m:den>
                    </m:f>
                  </m:oMath>
                </a14:m>
                <a:endParaRPr kumimoji="0" lang="ru-RU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FA78AE5-1692-4CCA-9978-12C8B39EE5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8994" y="6177369"/>
                <a:ext cx="3030713" cy="57759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C74383E7-C7B0-4ED6-9ED4-7A4A6407521B}"/>
              </a:ext>
            </a:extLst>
          </p:cNvPr>
          <p:cNvSpPr/>
          <p:nvPr/>
        </p:nvSpPr>
        <p:spPr>
          <a:xfrm>
            <a:off x="7326700" y="4559729"/>
            <a:ext cx="3404560" cy="69488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2E0CB5D-6BFA-4D6F-A7AC-15FCBB16CCDD}"/>
                  </a:ext>
                </a:extLst>
              </p:cNvPr>
              <p:cNvSpPr txBox="1"/>
              <p:nvPr/>
            </p:nvSpPr>
            <p:spPr>
              <a:xfrm>
                <a:off x="7412963" y="4616354"/>
                <a:ext cx="3318297" cy="5816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ctr"/>
                <a:r>
                  <a:rPr kumimoji="0" lang="ru-RU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Сочетание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20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  <m:sup>
                        <m:r>
                          <a:rPr lang="en-US" sz="20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bSup>
                  </m:oMath>
                </a14:m>
                <a:r>
                  <a:rPr lang="ru-RU" sz="2000" dirty="0">
                    <a:solidFill>
                      <a:schemeClr val="tx1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000" b="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lang="en-US" sz="2000" b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k</m:t>
                        </m:r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! </m:t>
                        </m:r>
                        <m:r>
                          <m:rPr>
                            <m:nor/>
                          </m:rPr>
                          <a:rPr lang="ru-RU" sz="2000" dirty="0">
                            <a:solidFill>
                              <a:schemeClr val="tx1"/>
                            </a:solidFill>
                            <a:cs typeface="Arial" panose="020B0604020202020204" pitchFamily="34" charset="0"/>
                          </a:rPr>
                          <m:t>(</m:t>
                        </m:r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schemeClr val="tx1"/>
                            </a:solidFill>
                            <a:cs typeface="Arial" panose="020B0604020202020204" pitchFamily="34" charset="0"/>
                          </a:rPr>
                          <m:t>n</m:t>
                        </m:r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schemeClr val="tx1"/>
                            </a:solidFill>
                            <a:cs typeface="Arial" panose="020B0604020202020204" pitchFamily="34" charset="0"/>
                          </a:rPr>
                          <m:t> –</m:t>
                        </m:r>
                        <m:r>
                          <m:rPr>
                            <m:nor/>
                          </m:rPr>
                          <a:rPr lang="en-US" sz="2000" dirty="0">
                            <a:solidFill>
                              <a:schemeClr val="tx1"/>
                            </a:solidFill>
                            <a:cs typeface="Arial" panose="020B0604020202020204" pitchFamily="34" charset="0"/>
                          </a:rPr>
                          <m:t>k</m:t>
                        </m:r>
                        <m:r>
                          <m:rPr>
                            <m:nor/>
                          </m:rPr>
                          <a:rPr lang="ru-RU" sz="2000" dirty="0">
                            <a:solidFill>
                              <a:schemeClr val="tx1"/>
                            </a:solidFill>
                            <a:cs typeface="Arial" panose="020B0604020202020204" pitchFamily="34" charset="0"/>
                          </a:rPr>
                          <m:t>)!</m:t>
                        </m:r>
                      </m:den>
                    </m:f>
                  </m:oMath>
                </a14:m>
                <a:r>
                  <a:rPr kumimoji="0" lang="ru-RU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2E0CB5D-6BFA-4D6F-A7AC-15FCBB16CC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2963" y="4616354"/>
                <a:ext cx="3318297" cy="58163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Прямая со стрелкой 15">
            <a:extLst>
              <a:ext uri="{FF2B5EF4-FFF2-40B4-BE49-F238E27FC236}">
                <a16:creationId xmlns:a16="http://schemas.microsoft.com/office/drawing/2014/main" id="{6E87563A-E54F-4E9F-9A88-CCE5171CA780}"/>
              </a:ext>
            </a:extLst>
          </p:cNvPr>
          <p:cNvCxnSpPr>
            <a:stCxn id="3" idx="2"/>
            <a:endCxn id="6" idx="0"/>
          </p:cNvCxnSpPr>
          <p:nvPr/>
        </p:nvCxnSpPr>
        <p:spPr>
          <a:xfrm flipH="1">
            <a:off x="3186102" y="3698225"/>
            <a:ext cx="2248114" cy="330902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>
            <a:extLst>
              <a:ext uri="{FF2B5EF4-FFF2-40B4-BE49-F238E27FC236}">
                <a16:creationId xmlns:a16="http://schemas.microsoft.com/office/drawing/2014/main" id="{C0CD971F-888B-48E2-8A99-0CB5340BB6F8}"/>
              </a:ext>
            </a:extLst>
          </p:cNvPr>
          <p:cNvCxnSpPr>
            <a:cxnSpLocks/>
            <a:stCxn id="3" idx="2"/>
            <a:endCxn id="13" idx="0"/>
          </p:cNvCxnSpPr>
          <p:nvPr/>
        </p:nvCxnSpPr>
        <p:spPr>
          <a:xfrm>
            <a:off x="5434216" y="3698225"/>
            <a:ext cx="3594764" cy="8615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 стрелкой 21">
            <a:extLst>
              <a:ext uri="{FF2B5EF4-FFF2-40B4-BE49-F238E27FC236}">
                <a16:creationId xmlns:a16="http://schemas.microsoft.com/office/drawing/2014/main" id="{34DCC22B-BCF8-4423-B162-3F63EE1E8BA6}"/>
              </a:ext>
            </a:extLst>
          </p:cNvPr>
          <p:cNvCxnSpPr>
            <a:cxnSpLocks/>
            <a:stCxn id="6" idx="2"/>
            <a:endCxn id="9" idx="0"/>
          </p:cNvCxnSpPr>
          <p:nvPr/>
        </p:nvCxnSpPr>
        <p:spPr>
          <a:xfrm flipH="1">
            <a:off x="1920855" y="5552751"/>
            <a:ext cx="1265247" cy="52410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 стрелкой 23">
            <a:extLst>
              <a:ext uri="{FF2B5EF4-FFF2-40B4-BE49-F238E27FC236}">
                <a16:creationId xmlns:a16="http://schemas.microsoft.com/office/drawing/2014/main" id="{412F4D88-911D-400F-B569-C292AEA3D67F}"/>
              </a:ext>
            </a:extLst>
          </p:cNvPr>
          <p:cNvCxnSpPr>
            <a:cxnSpLocks/>
            <a:stCxn id="6" idx="2"/>
            <a:endCxn id="11" idx="0"/>
          </p:cNvCxnSpPr>
          <p:nvPr/>
        </p:nvCxnSpPr>
        <p:spPr>
          <a:xfrm>
            <a:off x="3186102" y="5552751"/>
            <a:ext cx="2343642" cy="52410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4A1165E2-B419-4838-9C5D-AAD4F0441D37}"/>
              </a:ext>
            </a:extLst>
          </p:cNvPr>
          <p:cNvSpPr/>
          <p:nvPr/>
        </p:nvSpPr>
        <p:spPr>
          <a:xfrm rot="1028795">
            <a:off x="6381833" y="3407818"/>
            <a:ext cx="99443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prstClr val="white">
                      <a:lumMod val="5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нет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FA7696F3-EAF1-4F82-AF13-966A169E3FF2}"/>
              </a:ext>
            </a:extLst>
          </p:cNvPr>
          <p:cNvSpPr/>
          <p:nvPr/>
        </p:nvSpPr>
        <p:spPr>
          <a:xfrm rot="20328919">
            <a:off x="1675755" y="5205067"/>
            <a:ext cx="79220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prstClr val="white">
                      <a:lumMod val="5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да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252E3FE0-59E7-4240-A21E-71F304909F8F}"/>
              </a:ext>
            </a:extLst>
          </p:cNvPr>
          <p:cNvSpPr/>
          <p:nvPr/>
        </p:nvSpPr>
        <p:spPr>
          <a:xfrm rot="20928909">
            <a:off x="3758866" y="3163520"/>
            <a:ext cx="79220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prstClr val="white">
                      <a:lumMod val="5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да</a:t>
            </a: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99AB945E-9A7A-449F-BB49-8EFE35575BE8}"/>
              </a:ext>
            </a:extLst>
          </p:cNvPr>
          <p:cNvSpPr/>
          <p:nvPr/>
        </p:nvSpPr>
        <p:spPr>
          <a:xfrm rot="956592">
            <a:off x="3984702" y="5232958"/>
            <a:ext cx="99443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prstClr val="white">
                      <a:lumMod val="50000"/>
                    </a:prst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нет</a:t>
            </a:r>
          </a:p>
        </p:txBody>
      </p:sp>
    </p:spTree>
    <p:extLst>
      <p:ext uri="{BB962C8B-B14F-4D97-AF65-F5344CB8AC3E}">
        <p14:creationId xmlns:p14="http://schemas.microsoft.com/office/powerpoint/2010/main" val="1479361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6A7451-7235-4291-B5EB-E85E32996E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Решаем задачи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D18DCCB-B7D1-4646-B858-5741C92E438A}"/>
              </a:ext>
            </a:extLst>
          </p:cNvPr>
          <p:cNvSpPr txBox="1"/>
          <p:nvPr/>
        </p:nvSpPr>
        <p:spPr>
          <a:xfrm>
            <a:off x="914400" y="2070340"/>
            <a:ext cx="101187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/>
              <a:t>Задача 1.</a:t>
            </a:r>
            <a:r>
              <a:rPr lang="ru-RU" sz="2000" dirty="0"/>
              <a:t> У билетного кассира имеются для продажи билеты на автобус с номерами </a:t>
            </a:r>
          </a:p>
          <a:p>
            <a:r>
              <a:rPr lang="ru-RU" sz="2000" dirty="0"/>
              <a:t>от 000000 до 999999. Сколько номеров билетов из этого набора записаны цифрами </a:t>
            </a:r>
          </a:p>
          <a:p>
            <a:r>
              <a:rPr lang="ru-RU" sz="2000" dirty="0"/>
              <a:t>1, 2, 3, 4, 5, 6 без повторения 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660A0DD-3161-4790-9564-A965C6F5D647}"/>
              </a:ext>
            </a:extLst>
          </p:cNvPr>
          <p:cNvSpPr txBox="1"/>
          <p:nvPr/>
        </p:nvSpPr>
        <p:spPr>
          <a:xfrm>
            <a:off x="914400" y="3371888"/>
            <a:ext cx="612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Решение.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7337F01-344A-4FF2-8B20-52BD1FA608D3}"/>
              </a:ext>
            </a:extLst>
          </p:cNvPr>
          <p:cNvSpPr txBox="1"/>
          <p:nvPr/>
        </p:nvSpPr>
        <p:spPr>
          <a:xfrm>
            <a:off x="914399" y="3981488"/>
            <a:ext cx="991175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Воспользуемся алгоритмом</a:t>
            </a:r>
            <a:r>
              <a:rPr kumimoji="0" lang="ru-RU" sz="2000" b="0" i="0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решения комбинаторных задач.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000" baseline="0" dirty="0">
              <a:solidFill>
                <a:prstClr val="black"/>
              </a:solidFill>
              <a:latin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Порядок размещения элементов учитывается, все элементы (6) входят в комбинацию.</a:t>
            </a:r>
          </a:p>
          <a:p>
            <a:pPr lvl="0">
              <a:defRPr/>
            </a:pPr>
            <a:r>
              <a:rPr lang="ru-RU" sz="2000" noProof="0" dirty="0">
                <a:solidFill>
                  <a:prstClr val="black"/>
                </a:solidFill>
                <a:latin typeface="Calibri"/>
              </a:rPr>
              <a:t>Поэтому используем формулу перестановки </a:t>
            </a:r>
            <a:r>
              <a:rPr lang="en-US" sz="2000" dirty="0">
                <a:solidFill>
                  <a:prstClr val="black"/>
                </a:solidFill>
              </a:rPr>
              <a:t>P</a:t>
            </a:r>
            <a:r>
              <a:rPr lang="ru-RU" sz="2000" baseline="-25000" dirty="0">
                <a:solidFill>
                  <a:prstClr val="black"/>
                </a:solidFill>
              </a:rPr>
              <a:t>6</a:t>
            </a:r>
          </a:p>
          <a:p>
            <a:pPr lvl="0">
              <a:defRPr/>
            </a:pPr>
            <a:r>
              <a:rPr kumimoji="0" lang="ru-RU" sz="2000" b="0" i="0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		</a:t>
            </a:r>
            <a:r>
              <a:rPr lang="en-US" sz="2000" dirty="0">
                <a:solidFill>
                  <a:prstClr val="black"/>
                </a:solidFill>
              </a:rPr>
              <a:t> P</a:t>
            </a:r>
            <a:r>
              <a:rPr lang="ru-RU" sz="2000" baseline="-25000" dirty="0">
                <a:solidFill>
                  <a:prstClr val="black"/>
                </a:solidFill>
              </a:rPr>
              <a:t>6  </a:t>
            </a:r>
            <a:r>
              <a:rPr lang="ru-RU" sz="2000" dirty="0">
                <a:solidFill>
                  <a:prstClr val="black"/>
                </a:solidFill>
              </a:rPr>
              <a:t>= 6! = 720</a:t>
            </a:r>
            <a:r>
              <a:rPr kumimoji="0" lang="ru-RU" sz="2000" b="0" i="0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</a:t>
            </a:r>
            <a:endParaRPr kumimoji="0" lang="ru-RU" sz="2000" b="0" i="0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43197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6A7451-7235-4291-B5EB-E85E32996E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Решаем задачи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D18DCCB-B7D1-4646-B858-5741C92E438A}"/>
              </a:ext>
            </a:extLst>
          </p:cNvPr>
          <p:cNvSpPr txBox="1"/>
          <p:nvPr/>
        </p:nvSpPr>
        <p:spPr>
          <a:xfrm>
            <a:off x="914400" y="2070340"/>
            <a:ext cx="101187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/>
              <a:t>Задача 2.</a:t>
            </a:r>
            <a:r>
              <a:rPr lang="ru-RU" sz="2000" dirty="0"/>
              <a:t> У билетного кассира имеются для продажи билеты на автобус с номерами </a:t>
            </a:r>
          </a:p>
          <a:p>
            <a:r>
              <a:rPr lang="ru-RU" sz="2000" dirty="0"/>
              <a:t>от 000000 до 999999. Сколько номеров билетов из этого набора записаны разными цифрами?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660A0DD-3161-4790-9564-A965C6F5D647}"/>
              </a:ext>
            </a:extLst>
          </p:cNvPr>
          <p:cNvSpPr txBox="1"/>
          <p:nvPr/>
        </p:nvSpPr>
        <p:spPr>
          <a:xfrm>
            <a:off x="914400" y="3371888"/>
            <a:ext cx="612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Решение.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7337F01-344A-4FF2-8B20-52BD1FA608D3}"/>
                  </a:ext>
                </a:extLst>
              </p:cNvPr>
              <p:cNvSpPr txBox="1"/>
              <p:nvPr/>
            </p:nvSpPr>
            <p:spPr>
              <a:xfrm>
                <a:off x="914399" y="3981488"/>
                <a:ext cx="9911751" cy="18166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2000" b="0" i="0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Воспользуемся алгоритмом</a:t>
                </a:r>
                <a:r>
                  <a:rPr kumimoji="0" lang="ru-RU" sz="2000" b="0" i="0" strike="noStrike" kern="1200" cap="none" spc="0" normalizeH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решения комбинаторных задач.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ru-RU" sz="2000" baseline="0" dirty="0">
                  <a:solidFill>
                    <a:prstClr val="black"/>
                  </a:solidFill>
                  <a:latin typeface="Calibri"/>
                </a:endParaRPr>
              </a:p>
              <a:p>
                <a:pPr lvl="0">
                  <a:defRPr/>
                </a:pPr>
                <a:r>
                  <a:rPr kumimoji="0" lang="ru-RU" sz="2000" b="0" i="0" strike="noStrike" kern="1200" cap="none" spc="0" normalizeH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Порядок размещения элементов учитывается, </a:t>
                </a:r>
                <a:r>
                  <a:rPr lang="ru-RU" sz="2000" dirty="0">
                    <a:solidFill>
                      <a:prstClr val="black"/>
                    </a:solidFill>
                  </a:rPr>
                  <a:t>в комбинацию входят 6 элементов из 10.</a:t>
                </a:r>
                <a:endParaRPr kumimoji="0" lang="ru-RU" sz="2000" b="0" i="0" strike="noStrike" kern="1200" cap="none" spc="0" normalizeH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  <a:p>
                <a:pPr lvl="0">
                  <a:defRPr/>
                </a:pPr>
                <a:r>
                  <a:rPr lang="ru-RU" sz="2000" noProof="0" dirty="0">
                    <a:solidFill>
                      <a:prstClr val="black"/>
                    </a:solidFill>
                    <a:latin typeface="Calibri"/>
                  </a:rPr>
                  <a:t>Поэтому используем формулу размещения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ru-RU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sub>
                      <m:sup>
                        <m:r>
                          <a:rPr lang="ru-RU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sup>
                    </m:sSubSup>
                  </m:oMath>
                </a14:m>
                <a:endParaRPr lang="ru-RU" sz="2000" baseline="-25000" dirty="0">
                  <a:solidFill>
                    <a:prstClr val="black"/>
                  </a:solidFill>
                </a:endParaRPr>
              </a:p>
              <a:p>
                <a:pPr lvl="0">
                  <a:defRPr/>
                </a:pPr>
                <a:r>
                  <a:rPr kumimoji="0" lang="ru-RU" sz="2000" b="0" i="0" strike="noStrike" kern="120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			</a:t>
                </a:r>
                <a:r>
                  <a:rPr lang="en-US" sz="2000" dirty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ru-RU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sub>
                      <m:sup>
                        <m:r>
                          <a:rPr lang="ru-RU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sup>
                    </m:sSubSup>
                    <m:r>
                      <a:rPr lang="ru-RU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sz="2000" dirty="0">
                    <a:solidFill>
                      <a:prstClr val="black"/>
                    </a:solidFill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000" b="0" i="1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  <m:r>
                          <a:rPr lang="en-US" sz="2000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000" b="0" i="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m:rPr>
                            <m:nor/>
                          </m:rPr>
                          <a:rPr lang="ru-RU" sz="2000" dirty="0">
                            <a:solidFill>
                              <a:prstClr val="black"/>
                            </a:solidFill>
                            <a:cs typeface="Arial" panose="020B0604020202020204" pitchFamily="34" charset="0"/>
                          </a:rPr>
                          <m:t>!</m:t>
                        </m:r>
                      </m:den>
                    </m:f>
                  </m:oMath>
                </a14:m>
                <a:r>
                  <a:rPr lang="ru-RU" sz="2000" dirty="0">
                    <a:solidFill>
                      <a:prstClr val="black"/>
                    </a:solidFill>
                  </a:rPr>
                  <a:t> = 10 · 9 · 8 · 7 · 6 · 5 = 151200 </a:t>
                </a:r>
                <a:r>
                  <a:rPr kumimoji="0" lang="ru-RU" sz="2000" b="0" i="0" strike="noStrike" kern="120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	</a:t>
                </a:r>
                <a:endParaRPr kumimoji="0" lang="ru-RU" sz="2000" b="0" i="0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7337F01-344A-4FF2-8B20-52BD1FA608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399" y="3981488"/>
                <a:ext cx="9911751" cy="1816651"/>
              </a:xfrm>
              <a:prstGeom prst="rect">
                <a:avLst/>
              </a:prstGeom>
              <a:blipFill>
                <a:blip r:embed="rId2"/>
                <a:stretch>
                  <a:fillRect l="-615" t="-167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61013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6A7451-7235-4291-B5EB-E85E32996E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Решаем задачи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D18DCCB-B7D1-4646-B858-5741C92E438A}"/>
              </a:ext>
            </a:extLst>
          </p:cNvPr>
          <p:cNvSpPr txBox="1"/>
          <p:nvPr/>
        </p:nvSpPr>
        <p:spPr>
          <a:xfrm>
            <a:off x="914400" y="2070340"/>
            <a:ext cx="101187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/>
              <a:t>№779 с. 197.</a:t>
            </a:r>
            <a:r>
              <a:rPr lang="ru-RU" sz="2000" dirty="0"/>
              <a:t> В шахматном кружке занимаются 16 человек. Сколькими способами тренер может выбрать из них для предстоящего турнира:</a:t>
            </a:r>
          </a:p>
          <a:p>
            <a:r>
              <a:rPr lang="ru-RU" sz="2000" dirty="0"/>
              <a:t>а) команду из четырех человек?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660A0DD-3161-4790-9564-A965C6F5D647}"/>
              </a:ext>
            </a:extLst>
          </p:cNvPr>
          <p:cNvSpPr txBox="1"/>
          <p:nvPr/>
        </p:nvSpPr>
        <p:spPr>
          <a:xfrm>
            <a:off x="914400" y="3371888"/>
            <a:ext cx="612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Решение.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7337F01-344A-4FF2-8B20-52BD1FA608D3}"/>
                  </a:ext>
                </a:extLst>
              </p:cNvPr>
              <p:cNvSpPr txBox="1"/>
              <p:nvPr/>
            </p:nvSpPr>
            <p:spPr>
              <a:xfrm>
                <a:off x="914399" y="3981488"/>
                <a:ext cx="9911751" cy="18133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2000" b="0" i="0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Воспользуемся алгоритмом</a:t>
                </a:r>
                <a:r>
                  <a:rPr kumimoji="0" lang="ru-RU" sz="2000" b="0" i="0" strike="noStrike" kern="1200" cap="none" spc="0" normalizeH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решения комбинаторных задач.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ru-RU" sz="2000" baseline="0" dirty="0">
                  <a:solidFill>
                    <a:prstClr val="black"/>
                  </a:solidFill>
                  <a:latin typeface="Calibri"/>
                </a:endParaRPr>
              </a:p>
              <a:p>
                <a:pPr lvl="0">
                  <a:defRPr/>
                </a:pPr>
                <a:r>
                  <a:rPr kumimoji="0" lang="ru-RU" sz="2000" b="0" i="0" strike="noStrike" kern="1200" cap="none" spc="0" normalizeH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Порядок размещения элементов не учитывается. </a:t>
                </a:r>
                <a:r>
                  <a:rPr lang="ru-RU" sz="2000" noProof="0" dirty="0">
                    <a:solidFill>
                      <a:prstClr val="black"/>
                    </a:solidFill>
                    <a:latin typeface="Calibri"/>
                  </a:rPr>
                  <a:t>Поэтому используем формулу сочетания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ru-RU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16</m:t>
                        </m:r>
                      </m:sub>
                      <m:sup>
                        <m:r>
                          <a:rPr lang="ru-RU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bSup>
                  </m:oMath>
                </a14:m>
                <a:endParaRPr lang="ru-RU" sz="2000" baseline="-25000" dirty="0">
                  <a:solidFill>
                    <a:prstClr val="black"/>
                  </a:solidFill>
                </a:endParaRPr>
              </a:p>
              <a:p>
                <a:pPr lvl="0">
                  <a:defRPr/>
                </a:pPr>
                <a:r>
                  <a:rPr kumimoji="0" lang="ru-RU" sz="2000" b="0" i="0" strike="noStrike" kern="120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			</a:t>
                </a:r>
                <a:r>
                  <a:rPr lang="en-US" sz="2000" dirty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ru-RU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С</m:t>
                        </m:r>
                      </m:e>
                      <m:sub>
                        <m:r>
                          <a:rPr lang="ru-RU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ru-RU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  <m:sup>
                        <m:r>
                          <a:rPr lang="ru-RU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bSup>
                    <m:r>
                      <a:rPr lang="ru-RU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sz="2000" dirty="0">
                    <a:solidFill>
                      <a:prstClr val="black"/>
                    </a:solidFill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000" b="0" i="1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b="0" i="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  <m:r>
                          <a:rPr lang="en-US" sz="2000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000" b="0" i="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m:rPr>
                            <m:nor/>
                          </m:rPr>
                          <a:rPr lang="ru-RU" sz="2000" dirty="0">
                            <a:solidFill>
                              <a:prstClr val="black"/>
                            </a:solidFill>
                            <a:cs typeface="Arial" panose="020B0604020202020204" pitchFamily="34" charset="0"/>
                          </a:rPr>
                          <m:t>!</m:t>
                        </m:r>
                        <m:r>
                          <a:rPr lang="en-US" sz="2000" b="0" i="1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12!</m:t>
                        </m:r>
                      </m:den>
                    </m:f>
                  </m:oMath>
                </a14:m>
                <a:r>
                  <a:rPr lang="ru-RU" sz="2000" dirty="0">
                    <a:solidFill>
                      <a:prstClr val="black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000" dirty="0">
                            <a:solidFill>
                              <a:prstClr val="black"/>
                            </a:solidFill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sz="2000" b="0" i="0" dirty="0" smtClean="0">
                            <a:solidFill>
                              <a:prstClr val="black"/>
                            </a:solidFill>
                          </a:rPr>
                          <m:t>6 </m:t>
                        </m:r>
                        <m:r>
                          <m:rPr>
                            <m:nor/>
                          </m:rPr>
                          <a:rPr lang="ru-RU" sz="2000" dirty="0">
                            <a:solidFill>
                              <a:prstClr val="black"/>
                            </a:solidFill>
                          </a:rPr>
                          <m:t>· </m:t>
                        </m:r>
                        <m:r>
                          <m:rPr>
                            <m:nor/>
                          </m:rPr>
                          <a:rPr lang="en-US" sz="2000" b="0" i="0" dirty="0" smtClean="0">
                            <a:solidFill>
                              <a:prstClr val="black"/>
                            </a:solidFill>
                          </a:rPr>
                          <m:t>15</m:t>
                        </m:r>
                        <m:r>
                          <m:rPr>
                            <m:nor/>
                          </m:rPr>
                          <a:rPr lang="ru-RU" sz="2000" dirty="0">
                            <a:solidFill>
                              <a:prstClr val="black"/>
                            </a:solidFill>
                          </a:rPr>
                          <m:t> · </m:t>
                        </m:r>
                        <m:r>
                          <m:rPr>
                            <m:nor/>
                          </m:rPr>
                          <a:rPr lang="en-US" sz="2000" b="0" i="0" dirty="0" smtClean="0">
                            <a:solidFill>
                              <a:prstClr val="black"/>
                            </a:solidFill>
                          </a:rPr>
                          <m:t>14</m:t>
                        </m:r>
                        <m:r>
                          <m:rPr>
                            <m:nor/>
                          </m:rPr>
                          <a:rPr lang="ru-RU" sz="2000" dirty="0">
                            <a:solidFill>
                              <a:prstClr val="black"/>
                            </a:solidFill>
                          </a:rPr>
                          <m:t> · </m:t>
                        </m:r>
                        <m:r>
                          <m:rPr>
                            <m:nor/>
                          </m:rPr>
                          <a:rPr lang="en-US" sz="2000" b="0" i="0" dirty="0" smtClean="0">
                            <a:solidFill>
                              <a:prstClr val="black"/>
                            </a:solidFill>
                          </a:rPr>
                          <m:t>13</m:t>
                        </m:r>
                      </m:num>
                      <m:den>
                        <m:r>
                          <a:rPr lang="en-US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 · 3 · 4</m:t>
                        </m:r>
                      </m:den>
                    </m:f>
                  </m:oMath>
                </a14:m>
                <a:r>
                  <a:rPr lang="ru-RU" sz="2000" dirty="0">
                    <a:solidFill>
                      <a:prstClr val="black"/>
                    </a:solidFill>
                  </a:rPr>
                  <a:t> = </a:t>
                </a:r>
                <a:r>
                  <a:rPr lang="en-US" sz="2000" dirty="0">
                    <a:solidFill>
                      <a:prstClr val="black"/>
                    </a:solidFill>
                  </a:rPr>
                  <a:t>1820</a:t>
                </a:r>
                <a:r>
                  <a:rPr lang="ru-RU" sz="2000" dirty="0">
                    <a:solidFill>
                      <a:prstClr val="black"/>
                    </a:solidFill>
                  </a:rPr>
                  <a:t> </a:t>
                </a:r>
                <a:r>
                  <a:rPr kumimoji="0" lang="ru-RU" sz="2000" b="0" i="0" strike="noStrike" kern="120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	</a:t>
                </a:r>
                <a:endParaRPr kumimoji="0" lang="ru-RU" sz="2000" b="0" i="0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7337F01-344A-4FF2-8B20-52BD1FA608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399" y="3981488"/>
                <a:ext cx="9911751" cy="1813382"/>
              </a:xfrm>
              <a:prstGeom prst="rect">
                <a:avLst/>
              </a:prstGeom>
              <a:blipFill>
                <a:blip r:embed="rId2"/>
                <a:stretch>
                  <a:fillRect l="-615" t="-1678" b="-134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0040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6A7451-7235-4291-B5EB-E85E32996E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Решаем задачи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D18DCCB-B7D1-4646-B858-5741C92E438A}"/>
              </a:ext>
            </a:extLst>
          </p:cNvPr>
          <p:cNvSpPr txBox="1"/>
          <p:nvPr/>
        </p:nvSpPr>
        <p:spPr>
          <a:xfrm>
            <a:off x="914400" y="2070340"/>
            <a:ext cx="101187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/>
              <a:t>№779 с. 197.</a:t>
            </a:r>
            <a:r>
              <a:rPr lang="ru-RU" sz="2000" dirty="0"/>
              <a:t> В шахматном кружке занимаются 16 человек. Сколькими способами тренер может выбрать из них для предстоящего турнира:</a:t>
            </a:r>
          </a:p>
          <a:p>
            <a:r>
              <a:rPr lang="ru-RU" sz="2000" dirty="0"/>
              <a:t>б) команду из четырех человек, указав при этом, кто из членов команды будет играть на первой, второй, третьей и четвертой досках?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660A0DD-3161-4790-9564-A965C6F5D647}"/>
              </a:ext>
            </a:extLst>
          </p:cNvPr>
          <p:cNvSpPr txBox="1"/>
          <p:nvPr/>
        </p:nvSpPr>
        <p:spPr>
          <a:xfrm>
            <a:off x="914400" y="3371888"/>
            <a:ext cx="612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Решение.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7337F01-344A-4FF2-8B20-52BD1FA608D3}"/>
                  </a:ext>
                </a:extLst>
              </p:cNvPr>
              <p:cNvSpPr txBox="1"/>
              <p:nvPr/>
            </p:nvSpPr>
            <p:spPr>
              <a:xfrm>
                <a:off x="914399" y="3981488"/>
                <a:ext cx="9911751" cy="18133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2000" b="0" i="0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Воспользуемся алгоритмом</a:t>
                </a:r>
                <a:r>
                  <a:rPr kumimoji="0" lang="ru-RU" sz="2000" b="0" i="0" strike="noStrike" kern="1200" cap="none" spc="0" normalizeH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решения комбинаторных задач.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ru-RU" sz="2000" baseline="0" dirty="0">
                  <a:solidFill>
                    <a:prstClr val="black"/>
                  </a:solidFill>
                  <a:latin typeface="Calibri"/>
                </a:endParaRPr>
              </a:p>
              <a:p>
                <a:pPr lvl="0">
                  <a:defRPr/>
                </a:pPr>
                <a:r>
                  <a:rPr kumimoji="0" lang="ru-RU" sz="2000" b="0" i="0" strike="noStrike" kern="1200" cap="none" spc="0" normalizeH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Порядок размещения элементов учитывается, не все элементы входят в комбинацию. </a:t>
                </a:r>
                <a:r>
                  <a:rPr lang="ru-RU" sz="2000" noProof="0" dirty="0">
                    <a:solidFill>
                      <a:prstClr val="black"/>
                    </a:solidFill>
                    <a:latin typeface="Calibri"/>
                  </a:rPr>
                  <a:t>Поэтому используем формулу размещения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ru-RU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16</m:t>
                        </m:r>
                      </m:sub>
                      <m:sup>
                        <m:r>
                          <a:rPr lang="ru-RU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bSup>
                  </m:oMath>
                </a14:m>
                <a:endParaRPr lang="ru-RU" sz="2000" baseline="-25000" dirty="0">
                  <a:solidFill>
                    <a:prstClr val="black"/>
                  </a:solidFill>
                </a:endParaRPr>
              </a:p>
              <a:p>
                <a:pPr lvl="0">
                  <a:defRPr/>
                </a:pPr>
                <a:r>
                  <a:rPr kumimoji="0" lang="ru-RU" sz="2000" b="0" i="0" strike="noStrike" kern="120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			</a:t>
                </a:r>
                <a:r>
                  <a:rPr lang="en-US" sz="2000" dirty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ru-RU" sz="20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ru-RU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  <m:sup>
                        <m:r>
                          <a:rPr lang="ru-RU" sz="20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bSup>
                    <m:r>
                      <a:rPr lang="ru-RU" sz="2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sz="2000" dirty="0">
                    <a:solidFill>
                      <a:prstClr val="black"/>
                    </a:solidFill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000" b="0" i="1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b="0" i="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  <m:r>
                          <a:rPr lang="en-US" sz="2000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2000" b="0" i="0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  <m:r>
                          <m:rPr>
                            <m:nor/>
                          </m:rPr>
                          <a:rPr lang="ru-RU" sz="2000" dirty="0">
                            <a:solidFill>
                              <a:prstClr val="black"/>
                            </a:solidFill>
                            <a:cs typeface="Arial" panose="020B0604020202020204" pitchFamily="34" charset="0"/>
                          </a:rPr>
                          <m:t>!</m:t>
                        </m:r>
                      </m:den>
                    </m:f>
                  </m:oMath>
                </a14:m>
                <a:r>
                  <a:rPr lang="ru-RU" sz="2000" dirty="0">
                    <a:solidFill>
                      <a:prstClr val="black"/>
                    </a:solidFill>
                  </a:rPr>
                  <a:t> = 1</a:t>
                </a:r>
                <a:r>
                  <a:rPr lang="en-US" sz="2000" dirty="0">
                    <a:solidFill>
                      <a:prstClr val="black"/>
                    </a:solidFill>
                  </a:rPr>
                  <a:t>6</a:t>
                </a:r>
                <a:r>
                  <a:rPr lang="ru-RU" sz="2000" dirty="0">
                    <a:solidFill>
                      <a:prstClr val="black"/>
                    </a:solidFill>
                  </a:rPr>
                  <a:t> · </a:t>
                </a:r>
                <a:r>
                  <a:rPr lang="en-US" sz="2000" dirty="0">
                    <a:solidFill>
                      <a:prstClr val="black"/>
                    </a:solidFill>
                  </a:rPr>
                  <a:t>15</a:t>
                </a:r>
                <a:r>
                  <a:rPr lang="ru-RU" sz="2000" dirty="0">
                    <a:solidFill>
                      <a:prstClr val="black"/>
                    </a:solidFill>
                  </a:rPr>
                  <a:t> · </a:t>
                </a:r>
                <a:r>
                  <a:rPr lang="en-US" sz="2000" dirty="0">
                    <a:solidFill>
                      <a:prstClr val="black"/>
                    </a:solidFill>
                  </a:rPr>
                  <a:t>14</a:t>
                </a:r>
                <a:r>
                  <a:rPr lang="ru-RU" sz="2000" dirty="0">
                    <a:solidFill>
                      <a:prstClr val="black"/>
                    </a:solidFill>
                  </a:rPr>
                  <a:t> · </a:t>
                </a:r>
                <a:r>
                  <a:rPr lang="en-US" sz="2000" dirty="0">
                    <a:solidFill>
                      <a:prstClr val="black"/>
                    </a:solidFill>
                  </a:rPr>
                  <a:t>13</a:t>
                </a:r>
                <a:r>
                  <a:rPr lang="ru-RU" sz="2000" dirty="0">
                    <a:solidFill>
                      <a:prstClr val="black"/>
                    </a:solidFill>
                  </a:rPr>
                  <a:t> = </a:t>
                </a:r>
                <a:r>
                  <a:rPr lang="en-US" sz="2000" dirty="0">
                    <a:solidFill>
                      <a:prstClr val="black"/>
                    </a:solidFill>
                  </a:rPr>
                  <a:t>43680</a:t>
                </a:r>
                <a:r>
                  <a:rPr kumimoji="0" lang="ru-RU" sz="2000" b="0" i="0" strike="noStrike" kern="120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	</a:t>
                </a:r>
                <a:endParaRPr kumimoji="0" lang="ru-RU" sz="2000" b="0" i="0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7337F01-344A-4FF2-8B20-52BD1FA608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399" y="3981488"/>
                <a:ext cx="9911751" cy="1813382"/>
              </a:xfrm>
              <a:prstGeom prst="rect">
                <a:avLst/>
              </a:prstGeom>
              <a:blipFill>
                <a:blip r:embed="rId2"/>
                <a:stretch>
                  <a:fillRect l="-615" t="-167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88985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6A7451-7235-4291-B5EB-E85E32996E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Решаем задачи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D18DCCB-B7D1-4646-B858-5741C92E438A}"/>
              </a:ext>
            </a:extLst>
          </p:cNvPr>
          <p:cNvSpPr txBox="1"/>
          <p:nvPr/>
        </p:nvSpPr>
        <p:spPr>
          <a:xfrm>
            <a:off x="914400" y="2070340"/>
            <a:ext cx="101187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/>
              <a:t>№</a:t>
            </a:r>
            <a:r>
              <a:rPr lang="en-US" sz="2000" b="1" u="sng" dirty="0"/>
              <a:t>835</a:t>
            </a:r>
            <a:r>
              <a:rPr lang="ru-RU" sz="2000" b="1" u="sng" dirty="0"/>
              <a:t> с. </a:t>
            </a:r>
            <a:r>
              <a:rPr lang="en-US" sz="2000" b="1" u="sng" dirty="0"/>
              <a:t>216</a:t>
            </a:r>
            <a:r>
              <a:rPr lang="ru-RU" sz="2000" b="1" u="sng" dirty="0"/>
              <a:t>.</a:t>
            </a:r>
            <a:r>
              <a:rPr lang="ru-RU" sz="2000" dirty="0"/>
              <a:t> Сколько четных четырехзначных чисел, в которых цифры не повторяются, можно записать с помощью цифр а) 1, 2, 3, 7?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660A0DD-3161-4790-9564-A965C6F5D647}"/>
              </a:ext>
            </a:extLst>
          </p:cNvPr>
          <p:cNvSpPr txBox="1"/>
          <p:nvPr/>
        </p:nvSpPr>
        <p:spPr>
          <a:xfrm>
            <a:off x="914399" y="2979747"/>
            <a:ext cx="612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Решение.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7337F01-344A-4FF2-8B20-52BD1FA608D3}"/>
              </a:ext>
            </a:extLst>
          </p:cNvPr>
          <p:cNvSpPr txBox="1"/>
          <p:nvPr/>
        </p:nvSpPr>
        <p:spPr>
          <a:xfrm>
            <a:off x="914399" y="3478144"/>
            <a:ext cx="991175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Четное число может оканчиваться в нашем случае только цифрой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dirty="0">
                <a:solidFill>
                  <a:prstClr val="black"/>
                </a:solidFill>
                <a:latin typeface="Calibri"/>
              </a:rPr>
              <a:t>								</a:t>
            </a:r>
            <a:r>
              <a:rPr kumimoji="0" lang="ru-RU" sz="2000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Остальные три цифры все участвуют в записи числа и занимают разряды</a:t>
            </a:r>
            <a:r>
              <a:rPr kumimoji="0" lang="ru-RU" sz="2000" b="0" i="0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тысяч, сотен и десятков. </a:t>
            </a:r>
            <a:r>
              <a:rPr kumimoji="0" lang="ru-RU" sz="2000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Воспользуемся алгоритмом</a:t>
            </a:r>
            <a:r>
              <a:rPr kumimoji="0" lang="ru-RU" sz="2000" b="0" i="0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решения комбинаторных задач.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000" baseline="0" dirty="0">
              <a:solidFill>
                <a:prstClr val="black"/>
              </a:solidFill>
              <a:latin typeface="Calibri"/>
            </a:endParaRPr>
          </a:p>
          <a:p>
            <a:pPr lvl="0">
              <a:defRPr/>
            </a:pPr>
            <a:r>
              <a:rPr kumimoji="0" lang="ru-RU" sz="2000" b="0" i="0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Порядок размещения элементов учитывается, все элементы входят в комбинацию. </a:t>
            </a:r>
            <a:r>
              <a:rPr lang="ru-RU" sz="2000" noProof="0" dirty="0">
                <a:solidFill>
                  <a:prstClr val="black"/>
                </a:solidFill>
                <a:latin typeface="Calibri"/>
              </a:rPr>
              <a:t>Поэтому используем формулу перестановки </a:t>
            </a:r>
            <a:r>
              <a:rPr lang="en-US" sz="2000" dirty="0">
                <a:solidFill>
                  <a:prstClr val="black"/>
                </a:solidFill>
              </a:rPr>
              <a:t>P</a:t>
            </a:r>
            <a:r>
              <a:rPr lang="ru-RU" sz="2000" baseline="-25000" dirty="0">
                <a:solidFill>
                  <a:prstClr val="black"/>
                </a:solidFill>
              </a:rPr>
              <a:t>3</a:t>
            </a:r>
          </a:p>
          <a:p>
            <a:pPr lvl="0">
              <a:defRPr/>
            </a:pPr>
            <a:r>
              <a:rPr kumimoji="0" lang="ru-RU" sz="2000" b="0" i="0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		</a:t>
            </a:r>
            <a:r>
              <a:rPr lang="en-US" sz="2000" dirty="0">
                <a:solidFill>
                  <a:prstClr val="black"/>
                </a:solidFill>
              </a:rPr>
              <a:t> P</a:t>
            </a:r>
            <a:r>
              <a:rPr lang="ru-RU" sz="2000" baseline="-25000" dirty="0">
                <a:solidFill>
                  <a:prstClr val="black"/>
                </a:solidFill>
              </a:rPr>
              <a:t>3  </a:t>
            </a:r>
            <a:r>
              <a:rPr lang="ru-RU" sz="2000" dirty="0">
                <a:solidFill>
                  <a:prstClr val="black"/>
                </a:solidFill>
              </a:rPr>
              <a:t>= 3! = 6</a:t>
            </a:r>
            <a:endParaRPr kumimoji="0" lang="ru-RU" sz="2000" b="0" i="0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512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6A7451-7235-4291-B5EB-E85E32996E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Решаем задачи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D18DCCB-B7D1-4646-B858-5741C92E438A}"/>
              </a:ext>
            </a:extLst>
          </p:cNvPr>
          <p:cNvSpPr txBox="1"/>
          <p:nvPr/>
        </p:nvSpPr>
        <p:spPr>
          <a:xfrm>
            <a:off x="914400" y="2070340"/>
            <a:ext cx="101187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/>
              <a:t>№</a:t>
            </a:r>
            <a:r>
              <a:rPr lang="en-US" sz="2000" b="1" u="sng" dirty="0"/>
              <a:t>835</a:t>
            </a:r>
            <a:r>
              <a:rPr lang="ru-RU" sz="2000" b="1" u="sng" dirty="0"/>
              <a:t> с. </a:t>
            </a:r>
            <a:r>
              <a:rPr lang="en-US" sz="2000" b="1" u="sng" dirty="0"/>
              <a:t>216</a:t>
            </a:r>
            <a:r>
              <a:rPr lang="ru-RU" sz="2000" b="1" u="sng" dirty="0"/>
              <a:t>.</a:t>
            </a:r>
            <a:r>
              <a:rPr lang="ru-RU" sz="2000" dirty="0"/>
              <a:t> Сколько четных четырехзначных чисел, в которых цифры не повторяются, можно записать с помощью цифр б) 1, 2, 3, 4?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660A0DD-3161-4790-9564-A965C6F5D647}"/>
              </a:ext>
            </a:extLst>
          </p:cNvPr>
          <p:cNvSpPr txBox="1"/>
          <p:nvPr/>
        </p:nvSpPr>
        <p:spPr>
          <a:xfrm>
            <a:off x="914399" y="2979747"/>
            <a:ext cx="612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Решение.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7337F01-344A-4FF2-8B20-52BD1FA608D3}"/>
              </a:ext>
            </a:extLst>
          </p:cNvPr>
          <p:cNvSpPr txBox="1"/>
          <p:nvPr/>
        </p:nvSpPr>
        <p:spPr>
          <a:xfrm>
            <a:off x="914399" y="3478144"/>
            <a:ext cx="991175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Четное число может оканчиваться в нашем случае цифрами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dirty="0">
                <a:solidFill>
                  <a:prstClr val="black"/>
                </a:solidFill>
                <a:latin typeface="Calibri"/>
              </a:rPr>
              <a:t>							</a:t>
            </a:r>
            <a:r>
              <a:rPr kumimoji="0" lang="ru-RU" sz="2000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 или 4.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Остальные три цифры все участвуют в записи числа и занимают разряды</a:t>
            </a:r>
            <a:r>
              <a:rPr kumimoji="0" lang="ru-RU" sz="2000" b="0" i="0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тысяч, сотен и десятков. Так же как в предыдущей задаче число перестановок первых трех цифр четырехзначного числа равно </a:t>
            </a:r>
            <a:endParaRPr lang="ru-RU" sz="2000" baseline="-25000" dirty="0">
              <a:solidFill>
                <a:prstClr val="black"/>
              </a:solidFill>
            </a:endParaRPr>
          </a:p>
          <a:p>
            <a:pPr lvl="0">
              <a:defRPr/>
            </a:pPr>
            <a:r>
              <a:rPr kumimoji="0" lang="ru-RU" sz="2000" b="0" i="0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		</a:t>
            </a:r>
            <a:r>
              <a:rPr lang="en-US" sz="2000" dirty="0">
                <a:solidFill>
                  <a:prstClr val="black"/>
                </a:solidFill>
              </a:rPr>
              <a:t> </a:t>
            </a:r>
            <a:r>
              <a:rPr lang="ru-RU" sz="2000" dirty="0">
                <a:solidFill>
                  <a:prstClr val="black"/>
                </a:solidFill>
              </a:rPr>
              <a:t>	</a:t>
            </a:r>
            <a:r>
              <a:rPr lang="en-US" sz="2000" dirty="0">
                <a:solidFill>
                  <a:prstClr val="black"/>
                </a:solidFill>
              </a:rPr>
              <a:t>P</a:t>
            </a:r>
            <a:r>
              <a:rPr lang="ru-RU" sz="2000" baseline="-25000" dirty="0">
                <a:solidFill>
                  <a:prstClr val="black"/>
                </a:solidFill>
              </a:rPr>
              <a:t>3  </a:t>
            </a:r>
            <a:endParaRPr lang="ru-RU" sz="2000" dirty="0">
              <a:solidFill>
                <a:prstClr val="black"/>
              </a:solidFill>
            </a:endParaRPr>
          </a:p>
          <a:p>
            <a:pPr lvl="0">
              <a:defRPr/>
            </a:pPr>
            <a:r>
              <a:rPr kumimoji="0" lang="ru-RU" sz="2000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Общее число четырехзначных чисел равно</a:t>
            </a:r>
          </a:p>
          <a:p>
            <a:pPr lvl="0">
              <a:defRPr/>
            </a:pPr>
            <a:r>
              <a:rPr kumimoji="0" lang="ru-RU" sz="2000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			</a:t>
            </a:r>
            <a:r>
              <a:rPr lang="en-US" sz="2000" dirty="0">
                <a:solidFill>
                  <a:prstClr val="black"/>
                </a:solidFill>
              </a:rPr>
              <a:t> P</a:t>
            </a:r>
            <a:r>
              <a:rPr lang="ru-RU" sz="2000" baseline="-25000" dirty="0">
                <a:solidFill>
                  <a:prstClr val="black"/>
                </a:solidFill>
              </a:rPr>
              <a:t>3 </a:t>
            </a:r>
            <a:r>
              <a:rPr lang="ru-RU" sz="2000" dirty="0">
                <a:solidFill>
                  <a:prstClr val="black"/>
                </a:solidFill>
              </a:rPr>
              <a:t>· 2 = 3! · 2 = 12</a:t>
            </a:r>
            <a:endParaRPr kumimoji="0" lang="ru-RU" sz="2000" b="0" i="0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7994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725</Words>
  <Application>Microsoft Office PowerPoint</Application>
  <PresentationFormat>Широкоэкранный</PresentationFormat>
  <Paragraphs>87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1_Тема Office</vt:lpstr>
      <vt:lpstr>2_Тема Office</vt:lpstr>
      <vt:lpstr>Элементы комбинаторики</vt:lpstr>
      <vt:lpstr>Виды комбинаторных задач</vt:lpstr>
      <vt:lpstr>Алгоритм выбора формулы для расчета числа комбинаций</vt:lpstr>
      <vt:lpstr>Решаем задачи</vt:lpstr>
      <vt:lpstr>Решаем задачи</vt:lpstr>
      <vt:lpstr>Решаем задачи</vt:lpstr>
      <vt:lpstr>Решаем задачи</vt:lpstr>
      <vt:lpstr>Решаем задачи</vt:lpstr>
      <vt:lpstr>Решаем задачи</vt:lpstr>
      <vt:lpstr>Решаем самостоятельно</vt:lpstr>
      <vt:lpstr>Домашнее задание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Элементы комбинаторики</dc:title>
  <dc:creator>Виктория Клейникова</dc:creator>
  <cp:lastModifiedBy>Виктория Клейникова</cp:lastModifiedBy>
  <cp:revision>13</cp:revision>
  <dcterms:created xsi:type="dcterms:W3CDTF">2020-06-27T13:43:42Z</dcterms:created>
  <dcterms:modified xsi:type="dcterms:W3CDTF">2020-09-19T12:08:05Z</dcterms:modified>
</cp:coreProperties>
</file>