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1" r:id="rId1"/>
  </p:sldMasterIdLst>
  <p:notesMasterIdLst>
    <p:notesMasterId r:id="rId14"/>
  </p:notesMasterIdLst>
  <p:sldIdLst>
    <p:sldId id="257" r:id="rId2"/>
    <p:sldId id="260" r:id="rId3"/>
    <p:sldId id="266" r:id="rId4"/>
    <p:sldId id="268" r:id="rId5"/>
    <p:sldId id="265" r:id="rId6"/>
    <p:sldId id="267" r:id="rId7"/>
    <p:sldId id="269" r:id="rId8"/>
    <p:sldId id="270" r:id="rId9"/>
    <p:sldId id="271" r:id="rId10"/>
    <p:sldId id="273" r:id="rId11"/>
    <p:sldId id="274" r:id="rId12"/>
    <p:sldId id="27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C50646-6600-43B0-8DF8-89648284DB0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0F846-B453-4084-B391-F2567EC45B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39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722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806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9669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5923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98901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0762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378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10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744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4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19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99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050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842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217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956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3EB5C-7B10-4FB7-9448-DB3D1396DC51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1E33AD8-8732-405F-B717-0892D428E1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639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63" r:id="rId2"/>
    <p:sldLayoutId id="2147483964" r:id="rId3"/>
    <p:sldLayoutId id="2147483965" r:id="rId4"/>
    <p:sldLayoutId id="2147483966" r:id="rId5"/>
    <p:sldLayoutId id="2147483967" r:id="rId6"/>
    <p:sldLayoutId id="2147483968" r:id="rId7"/>
    <p:sldLayoutId id="2147483969" r:id="rId8"/>
    <p:sldLayoutId id="2147483970" r:id="rId9"/>
    <p:sldLayoutId id="2147483971" r:id="rId10"/>
    <p:sldLayoutId id="2147483972" r:id="rId11"/>
    <p:sldLayoutId id="2147483973" r:id="rId12"/>
    <p:sldLayoutId id="2147483974" r:id="rId13"/>
    <p:sldLayoutId id="2147483975" r:id="rId14"/>
    <p:sldLayoutId id="2147483976" r:id="rId15"/>
    <p:sldLayoutId id="214748397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834640"/>
            <a:ext cx="8596668" cy="1319349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chemeClr val="accent4"/>
                </a:solidFill>
              </a:rPr>
              <a:t>Родительское собрание.</a:t>
            </a:r>
            <a:br>
              <a:rPr lang="ru-RU" sz="4800" dirty="0" smtClean="0">
                <a:solidFill>
                  <a:schemeClr val="accent4"/>
                </a:solidFill>
              </a:rPr>
            </a:br>
            <a:endParaRPr lang="ru-RU" sz="4800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8768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8194"/>
            <a:ext cx="8596668" cy="783772"/>
          </a:xfrm>
        </p:spPr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Список литературы</a:t>
            </a:r>
            <a:r>
              <a:rPr lang="en-US" dirty="0" smtClean="0">
                <a:solidFill>
                  <a:schemeClr val="accent4"/>
                </a:solidFill>
              </a:rPr>
              <a:t>: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31966"/>
            <a:ext cx="8596668" cy="573459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6400" dirty="0"/>
              <a:t>Основная образовательная программа</a:t>
            </a:r>
          </a:p>
          <a:p>
            <a:pPr marL="0" indent="0">
              <a:buNone/>
            </a:pPr>
            <a:r>
              <a:rPr lang="ru-RU" sz="6400" dirty="0"/>
              <a:t>дошкольного </a:t>
            </a:r>
            <a:r>
              <a:rPr lang="ru-RU" sz="6400" dirty="0" smtClean="0"/>
              <a:t>образования ГБДОУ </a:t>
            </a:r>
            <a:r>
              <a:rPr lang="ru-RU" sz="6400" dirty="0"/>
              <a:t>детский сад № </a:t>
            </a:r>
            <a:r>
              <a:rPr lang="ru-RU" sz="6400" dirty="0" smtClean="0"/>
              <a:t>42</a:t>
            </a:r>
          </a:p>
          <a:p>
            <a:pPr marL="0" indent="0">
              <a:buNone/>
            </a:pPr>
            <a:r>
              <a:rPr lang="ru-RU" sz="6400" dirty="0" smtClean="0"/>
              <a:t>Приморского района Санкт-Петербурга</a:t>
            </a:r>
          </a:p>
          <a:p>
            <a:endParaRPr lang="ru-RU" sz="6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6400" dirty="0" smtClean="0"/>
              <a:t> </a:t>
            </a:r>
            <a:r>
              <a:rPr lang="ru-RU" sz="6400" dirty="0"/>
              <a:t>Воспитание детей во второй младшей группе детского сада: Пособие для воспитателей детского сада / Сост. Г.М. </a:t>
            </a:r>
            <a:r>
              <a:rPr lang="ru-RU" sz="6400" dirty="0" err="1"/>
              <a:t>Лямина</a:t>
            </a:r>
            <a:r>
              <a:rPr lang="ru-RU" sz="6400" dirty="0"/>
              <a:t>. М.: Просвещение, </a:t>
            </a:r>
            <a:r>
              <a:rPr lang="ru-RU" sz="6400" dirty="0" smtClean="0"/>
              <a:t>1981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6400" dirty="0" err="1" smtClean="0"/>
              <a:t>Богославец</a:t>
            </a:r>
            <a:r>
              <a:rPr lang="ru-RU" sz="6400" dirty="0" smtClean="0"/>
              <a:t> Л.Г., Давыдова О.И., Майер А.А, </a:t>
            </a:r>
            <a:r>
              <a:rPr lang="en-US" sz="6400" dirty="0" smtClean="0"/>
              <a:t>“</a:t>
            </a:r>
            <a:r>
              <a:rPr lang="ru-RU" sz="6400" dirty="0" smtClean="0"/>
              <a:t>Работа с родителями в ДОУ</a:t>
            </a:r>
            <a:r>
              <a:rPr lang="en-US" sz="6400" dirty="0" smtClean="0"/>
              <a:t>”</a:t>
            </a:r>
            <a:r>
              <a:rPr lang="ru-RU" sz="6400" dirty="0" smtClean="0"/>
              <a:t> Управление ДОУ 2008г, №5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6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6400" dirty="0"/>
              <a:t> Программа воспитания и обучения в детском саду / Под ред. М.А. Васильевой, </a:t>
            </a:r>
            <a:r>
              <a:rPr lang="ru-RU" sz="6400" dirty="0" err="1"/>
              <a:t>В.В.Гербовой</a:t>
            </a:r>
            <a:r>
              <a:rPr lang="ru-RU" sz="6400" dirty="0"/>
              <a:t>, Т.С. Комаровой. М.: Издательский дом «Воспитание дошкольника», </a:t>
            </a:r>
            <a:r>
              <a:rPr lang="ru-RU" sz="6400" dirty="0" smtClean="0"/>
              <a:t>2004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6400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sz="6400" dirty="0"/>
              <a:t>Бирякова Н.Ю. Ступеньки развития. М.: Гном-Пресс, </a:t>
            </a:r>
            <a:r>
              <a:rPr lang="ru-RU" sz="6400" dirty="0" smtClean="0"/>
              <a:t>1999</a:t>
            </a:r>
          </a:p>
          <a:p>
            <a:pPr marL="0" indent="0">
              <a:buNone/>
            </a:pPr>
            <a:endParaRPr lang="ru-RU" sz="6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6400" dirty="0" err="1" smtClean="0"/>
              <a:t>Веракса</a:t>
            </a:r>
            <a:r>
              <a:rPr lang="ru-RU" sz="6400" dirty="0" smtClean="0"/>
              <a:t> Н.Е, </a:t>
            </a:r>
            <a:r>
              <a:rPr lang="ru-RU" sz="6400" dirty="0" err="1" smtClean="0"/>
              <a:t>Веракса</a:t>
            </a:r>
            <a:r>
              <a:rPr lang="ru-RU" sz="6400" dirty="0" smtClean="0"/>
              <a:t> Н.А, Проектная деятельность дошкольников. Пособие для педагогов дошкольных учреждений – М., Мозаика-синтез, 2008 – 112с</a:t>
            </a:r>
            <a:endParaRPr lang="ru-RU" sz="6400" dirty="0"/>
          </a:p>
          <a:p>
            <a:pPr>
              <a:buFont typeface="Wingdings" panose="05000000000000000000" pitchFamily="2" charset="2"/>
              <a:buChar char="Ø"/>
            </a:pPr>
            <a:endParaRPr lang="ru-RU" sz="6400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sz="7200" dirty="0" smtClean="0">
              <a:solidFill>
                <a:schemeClr val="accent2"/>
              </a:solidFill>
            </a:endParaRP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186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33611" cy="6858000"/>
          </a:xfrm>
        </p:spPr>
      </p:pic>
    </p:spTree>
    <p:extLst>
      <p:ext uri="{BB962C8B-B14F-4D97-AF65-F5344CB8AC3E}">
        <p14:creationId xmlns:p14="http://schemas.microsoft.com/office/powerpoint/2010/main" val="3311455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35132"/>
            <a:ext cx="8596668" cy="5355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Возрастные особенности детей 3-4 лет</a:t>
            </a:r>
            <a:endParaRPr lang="ru-RU" dirty="0">
              <a:solidFill>
                <a:schemeClr val="accent4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28" y="770711"/>
            <a:ext cx="4507457" cy="608729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629" y="1110343"/>
            <a:ext cx="4571373" cy="564315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630" y="1110344"/>
            <a:ext cx="4571372" cy="57476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3886" y="770710"/>
            <a:ext cx="4650376" cy="6070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087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4"/>
                </a:solidFill>
              </a:rPr>
              <a:t>Программное содержание.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98171"/>
            <a:ext cx="8596668" cy="280851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Возрастные особенности детей от 3 – 4 лет.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Цели и задачи реализации программы ДОУ.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Ожидаемые результаты развития ребенка 3-4 лет по образовательным областям.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Ознакомление </a:t>
            </a:r>
            <a:r>
              <a:rPr lang="ru-RU" dirty="0" smtClean="0"/>
              <a:t>с непрерывно-образовательной деятельностью.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Золотые правила в помощь родителям в воспитании счастливого ребенка</a:t>
            </a:r>
            <a:r>
              <a:rPr lang="ru-RU" dirty="0" smtClean="0"/>
              <a:t>.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Список литературы.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381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4"/>
                </a:solidFill>
              </a:rPr>
              <a:t>Образовательная программа дошкольного образования ГБДОУ № 42 Приморского района Санкт-Петербурга</a:t>
            </a:r>
            <a:endParaRPr lang="ru-RU" sz="2800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3327" y="2160589"/>
            <a:ext cx="9130936" cy="410958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900" dirty="0" smtClean="0"/>
              <a:t>Является нормативно-управленческим документом образовательного учреждения. Программа определяет содержание и организацию образовательного процесса соответственно ступеням дошкольного образования и направлена на разностороннее развитие детей с учетом их возрастных и индивидуальных особенностей.</a:t>
            </a:r>
          </a:p>
          <a:p>
            <a:pPr marL="0" indent="0">
              <a:buNone/>
            </a:pPr>
            <a:r>
              <a:rPr lang="ru-RU" sz="1900" dirty="0" smtClean="0"/>
              <a:t>Основными направлениями в деятельности детского сада по реализации основной образовательной  программы являются</a:t>
            </a:r>
            <a:r>
              <a:rPr lang="en-US" sz="1900" dirty="0" smtClean="0"/>
              <a:t>:</a:t>
            </a:r>
            <a:endParaRPr lang="ru-RU" sz="1900" dirty="0" smtClean="0"/>
          </a:p>
          <a:p>
            <a:pPr marL="0" indent="0">
              <a:buNone/>
            </a:pPr>
            <a:endParaRPr lang="en-US" sz="19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1900" dirty="0" smtClean="0"/>
              <a:t>Социально-коммуникативное развитие.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900" dirty="0" smtClean="0"/>
              <a:t>Познавательное развитие.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900" dirty="0" smtClean="0"/>
              <a:t>Речевое развитие.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900" dirty="0" smtClean="0"/>
              <a:t>Художественно эстетическое развитие.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1900" dirty="0" smtClean="0"/>
              <a:t>Физическое развитие.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345825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9006"/>
            <a:ext cx="8596668" cy="10450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4"/>
                </a:solidFill>
              </a:rPr>
              <a:t>Ожидаемые результаты развития    ребенка</a:t>
            </a:r>
            <a:br>
              <a:rPr lang="ru-RU" dirty="0">
                <a:solidFill>
                  <a:schemeClr val="accent4"/>
                </a:solidFill>
              </a:rPr>
            </a:br>
            <a:r>
              <a:rPr lang="ru-RU" dirty="0">
                <a:solidFill>
                  <a:schemeClr val="accent4"/>
                </a:solidFill>
              </a:rPr>
              <a:t>3-4	лет по образовательным областям.</a:t>
            </a:r>
            <a:br>
              <a:rPr lang="ru-RU" dirty="0">
                <a:solidFill>
                  <a:schemeClr val="accent4"/>
                </a:solidFill>
              </a:rPr>
            </a:b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49977"/>
            <a:ext cx="9015306" cy="5408023"/>
          </a:xfrm>
        </p:spPr>
        <p:txBody>
          <a:bodyPr>
            <a:normAutofit fontScale="70000" lnSpcReduction="20000"/>
          </a:bodyPr>
          <a:lstStyle/>
          <a:p>
            <a:pPr>
              <a:buAutoNum type="arabicPeriod"/>
            </a:pPr>
            <a:r>
              <a:rPr lang="ru-RU" sz="2600" dirty="0" smtClean="0"/>
              <a:t>Образовательная </a:t>
            </a:r>
            <a:r>
              <a:rPr lang="ru-RU" sz="2600" dirty="0"/>
              <a:t>область </a:t>
            </a:r>
            <a:r>
              <a:rPr lang="ru-RU" sz="2600" b="1" dirty="0"/>
              <a:t>“Познавательное развитие</a:t>
            </a:r>
            <a:r>
              <a:rPr lang="ru-RU" sz="2600" b="1" dirty="0" smtClean="0"/>
              <a:t>”.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Ориентируется в помещениях детского сада.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Умеет группировать предметы по цвету, размеру, форме 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Может составлять при помощи взрослого группы из однородных предметов выделять один предмет из группы.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Умеет находить в окружающей обстановке один или много одинаковых предметов.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Различает круг, квадрат, треугольник. </a:t>
            </a:r>
            <a:r>
              <a:rPr lang="ru-RU" sz="2300" dirty="0"/>
              <a:t>П</a:t>
            </a:r>
            <a:r>
              <a:rPr lang="ru-RU" sz="2300" dirty="0" smtClean="0"/>
              <a:t>редметы имеющие углы и круглую форму.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Понимает смысл обозначений</a:t>
            </a:r>
            <a:r>
              <a:rPr lang="en-US" sz="2300" dirty="0" smtClean="0"/>
              <a:t>:</a:t>
            </a:r>
            <a:r>
              <a:rPr lang="ru-RU" sz="2300" dirty="0" smtClean="0"/>
              <a:t>вверху - внизу, впереди - сзади, слева – справа,</a:t>
            </a:r>
          </a:p>
          <a:p>
            <a:pPr marL="0" indent="0">
              <a:buNone/>
            </a:pPr>
            <a:r>
              <a:rPr lang="ru-RU" sz="2300" dirty="0"/>
              <a:t>в</a:t>
            </a:r>
            <a:r>
              <a:rPr lang="ru-RU" sz="2300" dirty="0" smtClean="0"/>
              <a:t>ерхняя – нижняя (полоска)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Понимает смысл слов</a:t>
            </a:r>
            <a:r>
              <a:rPr lang="en-US" sz="2300" dirty="0" smtClean="0"/>
              <a:t>:</a:t>
            </a:r>
            <a:r>
              <a:rPr lang="ru-RU" sz="2300" dirty="0" smtClean="0"/>
              <a:t> «утро», «день», «вечер», «ночь».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Называет знакомые предметы, объясняет их значение, выделяет и называет признаки (цвет, форма, </a:t>
            </a:r>
            <a:r>
              <a:rPr lang="ru-RU" sz="2300" dirty="0"/>
              <a:t>материал) </a:t>
            </a:r>
            <a:endParaRPr lang="ru-RU" sz="23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/>
              <a:t>	Знает и называет некоторые растения, животных и их детенышей.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/>
              <a:t>	Выделяет наиболее характерные сезонные изменения в </a:t>
            </a:r>
            <a:r>
              <a:rPr lang="ru-RU" sz="2300" dirty="0" smtClean="0"/>
              <a:t>природе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 smtClean="0"/>
              <a:t>Называет </a:t>
            </a:r>
            <a:r>
              <a:rPr lang="ru-RU" sz="2300" dirty="0"/>
              <a:t>членов своей семьи, их имена. Знает название родного города (поселка).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300" dirty="0"/>
              <a:t>	Знаком с некоторыми профессиями (воспитатель, врач, продавец, повар, шофер, строитель)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300" dirty="0"/>
          </a:p>
          <a:p>
            <a:pPr>
              <a:buFont typeface="Wingdings" panose="05000000000000000000" pitchFamily="2" charset="2"/>
              <a:buChar char="Ø"/>
            </a:pP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7133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13509"/>
            <a:ext cx="8596668" cy="572785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</a:rPr>
              <a:t>2.</a:t>
            </a:r>
            <a:r>
              <a:rPr lang="ru-RU" dirty="0" smtClean="0"/>
              <a:t> Образовательная область </a:t>
            </a:r>
            <a:r>
              <a:rPr lang="en-US" dirty="0" smtClean="0"/>
              <a:t>“</a:t>
            </a:r>
            <a:r>
              <a:rPr lang="ru-RU" dirty="0" smtClean="0"/>
              <a:t>Социально-коммуникативное развитие</a:t>
            </a:r>
            <a:r>
              <a:rPr lang="en-US" dirty="0" smtClean="0"/>
              <a:t>”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Может принимать на себя роль, непродолжительно взаимодействовать со сверстниками в игре от имени героя.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Умеет объединять несколько игровых действий в единую сюжетную линию, отражать в игре действия с предметами и взаимоотношения людей.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Способен придерживаться игровых правил в дидактических играх.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Разыгрывает по просьбе взрослого и самостоятельно небольшие отрывки из знакомых сказок.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Имитирует движения, мимику, интонацию изображаемых героев. Может принимать участие в беседах о театре (театр-актеры-зрители, поведение людей в зрительном зале)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Умеет самостоятельно одеваться и раздеваться в определенной последовательности.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Имеет элементарные представления о правилах дорожного движения.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82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8145" y="627017"/>
            <a:ext cx="8596668" cy="5296779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</a:rPr>
              <a:t>3.</a:t>
            </a:r>
            <a:r>
              <a:rPr lang="ru-RU" dirty="0" smtClean="0"/>
              <a:t> Образовательная область </a:t>
            </a:r>
            <a:r>
              <a:rPr lang="en-US" dirty="0" smtClean="0"/>
              <a:t>“</a:t>
            </a:r>
            <a:r>
              <a:rPr lang="ru-RU" dirty="0" smtClean="0"/>
              <a:t>Речевое развитие</a:t>
            </a:r>
            <a:r>
              <a:rPr lang="en-US" dirty="0" smtClean="0"/>
              <a:t>”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Рассматривает сюжетные картинки.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Отвечает на разнообразные вопросы взрослого, касающегося ближайшего окружения.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Использует все части речи, простые нераспространенные предложения и предложения с однородными членами.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Пересказывает содержание произведения с опорой на рисунки в книге, по вопросам воспитателя.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Называет произведение ( в произвольном изложении), прослушав отрывок из него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Может прочитать наизусть небольшое стихотворение при помощи взрослого.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2004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300446"/>
            <a:ext cx="8596668" cy="625710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</a:rPr>
              <a:t>4.</a:t>
            </a:r>
            <a:r>
              <a:rPr lang="ru-RU" dirty="0" smtClean="0"/>
              <a:t> Образовательная область </a:t>
            </a:r>
            <a:r>
              <a:rPr lang="en-US" dirty="0" smtClean="0"/>
              <a:t>“</a:t>
            </a:r>
            <a:r>
              <a:rPr lang="ru-RU" dirty="0" smtClean="0"/>
              <a:t>Художественно-эстетическое развитие</a:t>
            </a:r>
            <a:r>
              <a:rPr lang="en-US" dirty="0" smtClean="0"/>
              <a:t>”</a:t>
            </a:r>
          </a:p>
          <a:p>
            <a:pPr marL="0" indent="0">
              <a:buNone/>
            </a:pPr>
            <a:r>
              <a:rPr lang="ru-RU" b="1" dirty="0" smtClean="0"/>
              <a:t>Лепка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	Умеет отделять от большого куска глины небольшие комочки, раскатывать их прямыми и круговыми движениями ладоней.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	Лепит различные предметы, состоящие из 1-3 частей, используя разнообразные приемы лепки</a:t>
            </a:r>
            <a:r>
              <a:rPr lang="ru-RU" dirty="0" smtClean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  <a:p>
            <a:pPr marL="0" indent="0">
              <a:buNone/>
            </a:pPr>
            <a:r>
              <a:rPr lang="ru-RU" b="1" dirty="0" smtClean="0"/>
              <a:t>Рисование.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	Изображает отдельные предметы, простые по композиции и незамысловатые по содержанию сюжеты.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	Подбирает цвета, соответствующие изображаемым предметам.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	Правильно пользуется карандашами, фломастерами, кистью и красками.</a:t>
            </a:r>
          </a:p>
          <a:p>
            <a:pPr marL="0" indent="0">
              <a:buNone/>
            </a:pPr>
            <a:r>
              <a:rPr lang="ru-RU" b="1" dirty="0" smtClean="0"/>
              <a:t>Аппликация.</a:t>
            </a:r>
            <a:endParaRPr lang="ru-RU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/>
              <a:t>Создает </a:t>
            </a:r>
            <a:r>
              <a:rPr lang="ru-RU" b="1" dirty="0"/>
              <a:t>изображения предметов из готовых фигур.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	Украшает заготовки из бумаги разной формы.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/>
              <a:t>	Подбирает цвета, соответствующие изображаемым предметам и по собственному желанию; умеет аккуратно использовать материалы.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b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694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44583"/>
            <a:ext cx="8596668" cy="5296779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</a:rPr>
              <a:t>5</a:t>
            </a:r>
            <a:r>
              <a:rPr lang="ru-RU" dirty="0">
                <a:solidFill>
                  <a:schemeClr val="accent1"/>
                </a:solidFill>
              </a:rPr>
              <a:t>. </a:t>
            </a:r>
            <a:r>
              <a:rPr lang="ru-RU" dirty="0">
                <a:solidFill>
                  <a:schemeClr val="tx1"/>
                </a:solidFill>
              </a:rPr>
              <a:t>Образовательная область «Музыка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	Слушает музыкальное произведение до конца.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	Узнает знакомые песни.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	Различает звуки по высоте (в пределах октавы).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	Замечает изменения в звучании (тихо — громко).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	Поет, не отставая и не опережая других.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tx1"/>
                </a:solidFill>
              </a:rPr>
              <a:t>	Умеет выполнять танцевальные движения: кружиться в парах, притопывать попеременно ногами, двигаться под музыку с предметами (флажки, листочки, платочки и т. п.).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</a:rPr>
              <a:t>Различает </a:t>
            </a:r>
            <a:r>
              <a:rPr lang="ru-RU" dirty="0">
                <a:solidFill>
                  <a:schemeClr val="tx1"/>
                </a:solidFill>
              </a:rPr>
              <a:t>и называет детские музыкальные инструменты </a:t>
            </a:r>
          </a:p>
        </p:txBody>
      </p:sp>
    </p:spTree>
    <p:extLst>
      <p:ext uri="{BB962C8B-B14F-4D97-AF65-F5344CB8AC3E}">
        <p14:creationId xmlns:p14="http://schemas.microsoft.com/office/powerpoint/2010/main" val="214860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4"/>
                </a:solidFill>
              </a:rPr>
              <a:t>Золотые правила в помощь родителям в воспитании  счастливого ребенка.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930401"/>
            <a:ext cx="8596668" cy="4770846"/>
          </a:xfrm>
        </p:spPr>
        <p:txBody>
          <a:bodyPr/>
          <a:lstStyle/>
          <a:p>
            <a:r>
              <a:rPr lang="ru-RU" dirty="0"/>
              <a:t>Считайтесь с интересами Вашего ребёнка.</a:t>
            </a:r>
          </a:p>
          <a:p>
            <a:r>
              <a:rPr lang="ru-RU" dirty="0"/>
              <a:t>Проявляйте интерес к его играм и занятиям.</a:t>
            </a:r>
          </a:p>
          <a:p>
            <a:r>
              <a:rPr lang="ru-RU" dirty="0"/>
              <a:t>Будьте всегда доброжелательны к малышу.</a:t>
            </a:r>
          </a:p>
          <a:p>
            <a:r>
              <a:rPr lang="ru-RU" dirty="0"/>
              <a:t>Используйте игровые приёмы в общении с ним. Так, если Вашему </a:t>
            </a:r>
            <a:r>
              <a:rPr lang="ru-RU" dirty="0" smtClean="0"/>
              <a:t>3-х-летнему </a:t>
            </a:r>
            <a:r>
              <a:rPr lang="ru-RU" dirty="0"/>
              <a:t>малышу пора спать, а он занят игрушечной собачкой, предложите ему положить собачку тоже спать. Если Ваш 3-х-летний ребёнок возит машину за верёвочку, когда ему пора купаться, предложите </a:t>
            </a:r>
            <a:r>
              <a:rPr lang="ru-RU" dirty="0" smtClean="0"/>
              <a:t>ему совершить </a:t>
            </a:r>
            <a:r>
              <a:rPr lang="ru-RU" dirty="0"/>
              <a:t>длинное-длинное путешествие в ванную. </a:t>
            </a:r>
            <a:endParaRPr lang="ru-RU" dirty="0" smtClean="0"/>
          </a:p>
          <a:p>
            <a:r>
              <a:rPr lang="ru-RU" dirty="0" smtClean="0"/>
              <a:t>Берегите своих детей и за шалости их не ругайте.</a:t>
            </a:r>
          </a:p>
          <a:p>
            <a:r>
              <a:rPr lang="ru-RU" dirty="0" smtClean="0"/>
              <a:t>Обнимайте чаще и крепче своих детей, дорожите их детской лаской.</a:t>
            </a:r>
          </a:p>
          <a:p>
            <a:r>
              <a:rPr lang="ru-RU" dirty="0" smtClean="0"/>
              <a:t>Хвалите их, поддерживайте, не упрекайте , живите с ними в дружелюбии и радости , в любви и доверии.</a:t>
            </a:r>
          </a:p>
          <a:p>
            <a:r>
              <a:rPr lang="ru-RU" dirty="0" smtClean="0"/>
              <a:t>Берегите и уважайте их детство.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74667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999</TotalTime>
  <Words>703</Words>
  <Application>Microsoft Office PowerPoint</Application>
  <PresentationFormat>Широкоэкранный</PresentationFormat>
  <Paragraphs>102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Trebuchet MS</vt:lpstr>
      <vt:lpstr>Wingdings</vt:lpstr>
      <vt:lpstr>Wingdings 3</vt:lpstr>
      <vt:lpstr>Аспект</vt:lpstr>
      <vt:lpstr>Родительское собрание. </vt:lpstr>
      <vt:lpstr>Программное содержание.</vt:lpstr>
      <vt:lpstr>Образовательная программа дошкольного образования ГБДОУ № 42 Приморского района Санкт-Петербурга</vt:lpstr>
      <vt:lpstr>Ожидаемые результаты развития    ребенка 3-4 лет по образовательным областям. </vt:lpstr>
      <vt:lpstr>Презентация PowerPoint</vt:lpstr>
      <vt:lpstr>Презентация PowerPoint</vt:lpstr>
      <vt:lpstr>Презентация PowerPoint</vt:lpstr>
      <vt:lpstr>Презентация PowerPoint</vt:lpstr>
      <vt:lpstr>Золотые правила в помощь родителям в воспитании  счастливого ребенка.</vt:lpstr>
      <vt:lpstr>Список литературы:</vt:lpstr>
      <vt:lpstr>Презентация PowerPoint</vt:lpstr>
      <vt:lpstr>Возрастные особенности детей 3-4 лет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user</dc:creator>
  <cp:lastModifiedBy>user</cp:lastModifiedBy>
  <cp:revision>36</cp:revision>
  <dcterms:created xsi:type="dcterms:W3CDTF">2020-09-12T17:02:37Z</dcterms:created>
  <dcterms:modified xsi:type="dcterms:W3CDTF">2020-09-19T13:31:40Z</dcterms:modified>
</cp:coreProperties>
</file>