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5" r:id="rId2"/>
    <p:sldId id="257" r:id="rId3"/>
    <p:sldId id="264" r:id="rId4"/>
    <p:sldId id="258" r:id="rId5"/>
    <p:sldId id="259" r:id="rId6"/>
    <p:sldId id="260" r:id="rId7"/>
    <p:sldId id="261" r:id="rId8"/>
    <p:sldId id="266" r:id="rId9"/>
    <p:sldId id="262" r:id="rId10"/>
    <p:sldId id="267" r:id="rId11"/>
    <p:sldId id="263" r:id="rId12"/>
    <p:sldId id="268" r:id="rId13"/>
    <p:sldId id="271" r:id="rId14"/>
    <p:sldId id="272" r:id="rId15"/>
    <p:sldId id="274" r:id="rId16"/>
    <p:sldId id="276" r:id="rId17"/>
    <p:sldId id="277" r:id="rId18"/>
    <p:sldId id="279" r:id="rId19"/>
    <p:sldId id="280" r:id="rId20"/>
    <p:sldId id="282" r:id="rId21"/>
    <p:sldId id="281" r:id="rId22"/>
    <p:sldId id="283" r:id="rId23"/>
    <p:sldId id="284" r:id="rId24"/>
    <p:sldId id="285" r:id="rId25"/>
    <p:sldId id="286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B59D976-B3B6-404B-BDAC-9FAC50BA7CB9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0188C3B-6C07-4345-BD45-4028F1BC9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E76A94-681E-4C5E-B6CD-E0D5EB69DA1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779B7-F979-465F-A29C-6F43EB9DCC03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551DB-FEB9-4A08-A02A-55927DAE4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65766-859A-4B7C-A815-7ECD0432BBAB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CACD8-692F-410A-B1E1-88C7396CA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4B730-E749-46AF-8262-47D18A87FC88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3019E-6795-4185-A9C9-81CD9B508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D3E04-4B82-4213-B183-E05B179A8367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B6889-B699-4580-B4D2-77D61EB0D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1CD2-E9F1-4D4F-8AA4-0CCA1543F983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CCC14-92E8-4BB3-8D60-28220A61D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B1737-D9BE-49C2-8CC8-6CC073A21FAE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DF197-38A3-4385-B87C-FA2B3E5A7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069D-DA7D-46AB-8FD5-219C1D0D5D8B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36F09-5BA0-4B9F-9A48-2097A558E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29B4-F5A2-47F7-B6A3-3868D8475645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5A2B-6A36-4643-BC38-A0D2A201B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A0AF7-61A4-4821-BC36-573D9F0A984D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FAEB4-D0E5-43EC-A846-ED57E4E1F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1995E-B0D6-425A-91F1-DB9D2B200183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D9D49-4382-4AA6-94B6-371079399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DB488-4985-419A-8767-68A04C661497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6B790-D0E2-43F0-8D99-96CB85999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DA7E14-3F65-4E1E-9D70-D59B3333F954}" type="datetimeFigureOut">
              <a:rPr lang="ru-RU"/>
              <a:pPr>
                <a:defRPr/>
              </a:pPr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17C6FA-E474-4A41-90D5-26B4B0454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rebuchet MS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611188" y="765175"/>
            <a:ext cx="7643812" cy="535781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/>
              <a:t>Родительское собрание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/>
              <a:t>«Первые уроки </a:t>
            </a:r>
            <a:r>
              <a:rPr lang="ru-RU" sz="3600" b="1" i="1"/>
              <a:t>школьной </a:t>
            </a:r>
            <a:r>
              <a:rPr lang="ru-RU" sz="3600" b="1" i="1" smtClean="0"/>
              <a:t>отметки»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1214438"/>
            <a:ext cx="85010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Выделите в море ошибок  островок успеха, на котором сможет укорениться детская вера в себя и в успех учебных усилий. Оценивать детский труд надо очень дробно, дифференцированно. При  такой оценке  у ребёнка нет  и иллюзии  полного успеха, ни ощущения полной неудачи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63" y="285750"/>
            <a:ext cx="5143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седьмое:</a:t>
            </a:r>
          </a:p>
        </p:txBody>
      </p:sp>
      <p:pic>
        <p:nvPicPr>
          <p:cNvPr id="28675" name="Picture 7" descr="lady_news_anchor_md_wh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4643438"/>
            <a:ext cx="19859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813" y="357188"/>
            <a:ext cx="6286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восьмое: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1214438"/>
            <a:ext cx="835818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Ставьте перед ребёнком предельно конкретные и реальные цели</a:t>
            </a:r>
            <a:r>
              <a:rPr lang="ru-RU" sz="2800" b="1">
                <a:solidFill>
                  <a:schemeClr val="bg1"/>
                </a:solidFill>
              </a:rPr>
              <a:t>,</a:t>
            </a:r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 и он попытается  их достигнуть. Не искушайте ребёнка  невыполнимыми целями, не толкайте его на путь заведомого обмана.</a:t>
            </a:r>
          </a:p>
        </p:txBody>
      </p:sp>
      <p:pic>
        <p:nvPicPr>
          <p:cNvPr id="4" name="Picture 10" descr="AG00317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3571875"/>
            <a:ext cx="2971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214313"/>
            <a:ext cx="5143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девятое: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928688"/>
            <a:ext cx="83581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Ребёнок должен быть не объектом, а соучастником оценки, его следует учить самостоятельно оценивать свои достижения.</a:t>
            </a:r>
          </a:p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Умение оценивать является необходимым компонентом  умения учиться – главного средства преодоления учебных трудностей.</a:t>
            </a:r>
          </a:p>
        </p:txBody>
      </p:sp>
      <p:pic>
        <p:nvPicPr>
          <p:cNvPr id="30723" name="Picture 4" descr="C:\Program Files\Microsoft Office\Media\CntCD1\ClipArt2\j023214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4357688"/>
            <a:ext cx="233680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оценки (отметки)  :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«</a:t>
            </a:r>
            <a:r>
              <a:rPr lang="ru-RU" b="1" smtClean="0">
                <a:solidFill>
                  <a:srgbClr val="FF0000"/>
                </a:solidFill>
              </a:rPr>
              <a:t>5» («отлично»)</a:t>
            </a:r>
            <a:r>
              <a:rPr lang="ru-RU" smtClean="0"/>
              <a:t> – </a:t>
            </a:r>
            <a:r>
              <a:rPr lang="ru-RU" sz="2800" b="1" smtClean="0"/>
              <a:t>высокий  уровень выполнения требований : отсутствие ошибок как по текущему, так и по предыдущему учебному материалу; полные, развёрнутые ответы, умение обосновать и доказать правильность своего ответа, не более одного недочёта; логичность и полнота изложения</a:t>
            </a:r>
            <a:r>
              <a:rPr lang="ru-RU" sz="2800" smtClean="0"/>
              <a:t>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800" b="1" smtClean="0">
                <a:solidFill>
                  <a:srgbClr val="FF0000"/>
                </a:solidFill>
              </a:rPr>
              <a:t>«4» («хорошо»)</a:t>
            </a:r>
            <a:r>
              <a:rPr lang="ru-RU" sz="2800" smtClean="0"/>
              <a:t> – </a:t>
            </a:r>
            <a:r>
              <a:rPr lang="ru-RU" sz="2800" b="1" smtClean="0"/>
              <a:t>хороший</a:t>
            </a:r>
            <a:r>
              <a:rPr lang="ru-RU" sz="2800" smtClean="0"/>
              <a:t> </a:t>
            </a:r>
            <a:r>
              <a:rPr lang="ru-RU" sz="2800" b="1" smtClean="0"/>
              <a:t>уровень выполнения требований : использование дополнительного материала, полнота и логичность раскрытия вопроса; самостоятельность суждений, отражение своего отношения к предмету обсуждения; незначительные нарушения логики изложения материала; использование нерациональных приёмов решения учебной задачи; отдельные неточности в изложении материала;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«3» («удовлетворительно») </a:t>
            </a:r>
            <a:r>
              <a:rPr lang="ru-RU" smtClean="0"/>
              <a:t>– </a:t>
            </a:r>
            <a:r>
              <a:rPr lang="ru-RU" sz="2800" b="1" smtClean="0"/>
              <a:t>достаточный минимальный уровень выполнения требований, предъявляемых к конкретной работе; отдельные нарушения логики изложения материала; неполнота раскрытия вопроса;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Характеристика цифровой оценки (отметки):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«2» («плохо») </a:t>
            </a:r>
            <a:r>
              <a:rPr lang="ru-RU" sz="3000" b="1" smtClean="0">
                <a:solidFill>
                  <a:srgbClr val="FF0000"/>
                </a:solidFill>
                <a:latin typeface="Arial" charset="0"/>
              </a:rPr>
              <a:t>- </a:t>
            </a:r>
            <a:r>
              <a:rPr lang="ru-RU" sz="2800" b="1" smtClean="0"/>
              <a:t>очень низкий уровень выполнения требований : наличие более 6 ошибок или 10 недочётов по текущему материалу; нарушение логики, не полные, односложные  ответы, неумение доказывать правильность ответа, неполнота, нет логической последовательности обсуждаемого вопроса, отсутствие аргументации либо ошибочность её основных положений.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РУССКИЙ ЯЗЫК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600200"/>
            <a:ext cx="8715375" cy="4525963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u="sng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Диктант</a:t>
            </a:r>
            <a:endParaRPr lang="ru-RU" sz="3600" u="sng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</a:rPr>
              <a:t>«5»</a:t>
            </a:r>
            <a:r>
              <a:rPr lang="ru-RU" dirty="0"/>
              <a:t> </a:t>
            </a:r>
            <a:r>
              <a:rPr lang="ru-RU" b="1" dirty="0"/>
              <a:t>- нет ошибок</a:t>
            </a:r>
            <a:r>
              <a:rPr lang="ru-RU" b="1" dirty="0" smtClean="0"/>
              <a:t>; работа выполнена аккуратно, каллиграфическим почерком;</a:t>
            </a:r>
            <a:endParaRPr lang="ru-RU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</a:rPr>
              <a:t>«4»</a:t>
            </a:r>
            <a:r>
              <a:rPr lang="ru-RU" dirty="0"/>
              <a:t> </a:t>
            </a:r>
            <a:r>
              <a:rPr lang="ru-RU" b="1" dirty="0"/>
              <a:t>- не более 2-х ошибок;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</a:rPr>
              <a:t>«3»</a:t>
            </a:r>
            <a:r>
              <a:rPr lang="ru-RU" dirty="0"/>
              <a:t> - </a:t>
            </a:r>
            <a:r>
              <a:rPr lang="ru-RU" b="1" dirty="0"/>
              <a:t>не более 4-х ошибок;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FF0000"/>
                </a:solidFill>
              </a:rPr>
              <a:t>«2»</a:t>
            </a:r>
            <a:r>
              <a:rPr lang="ru-RU" dirty="0"/>
              <a:t> </a:t>
            </a:r>
            <a:r>
              <a:rPr lang="ru-RU" b="1" dirty="0"/>
              <a:t>- 5 и более ошибок.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13" y="4071938"/>
            <a:ext cx="250031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3000" b="1" u="sng" smtClean="0">
                <a:solidFill>
                  <a:schemeClr val="bg1"/>
                </a:solidFill>
              </a:rPr>
              <a:t>Орфографическое задание</a:t>
            </a:r>
            <a:endParaRPr lang="ru-RU" sz="3000" smtClean="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«5»</a:t>
            </a:r>
            <a:r>
              <a:rPr lang="ru-RU" sz="3000" b="1" smtClean="0"/>
              <a:t> - задание выполнено без ошибок; чисто и аккуратно, без исправлений;</a:t>
            </a:r>
          </a:p>
          <a:p>
            <a:pPr algn="just">
              <a:lnSpc>
                <a:spcPct val="8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«4»</a:t>
            </a:r>
            <a:r>
              <a:rPr lang="ru-RU" sz="3000" b="1" smtClean="0"/>
              <a:t> - задание выполнено полностью, 1 ошибка, или 1 исправление</a:t>
            </a:r>
          </a:p>
          <a:p>
            <a:pPr algn="just">
              <a:lnSpc>
                <a:spcPct val="8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«3»</a:t>
            </a:r>
            <a:r>
              <a:rPr lang="ru-RU" sz="3000" b="1" smtClean="0"/>
              <a:t> - не полостью выполнено задание или полностью выполнено, но 2 ошибки.</a:t>
            </a:r>
          </a:p>
          <a:p>
            <a:pPr algn="just">
              <a:lnSpc>
                <a:spcPct val="80000"/>
              </a:lnSpc>
            </a:pPr>
            <a:r>
              <a:rPr lang="ru-RU" sz="3000" b="1" smtClean="0">
                <a:solidFill>
                  <a:srgbClr val="FF0000"/>
                </a:solidFill>
              </a:rPr>
              <a:t>«2»</a:t>
            </a:r>
            <a:r>
              <a:rPr lang="ru-RU" sz="3000" b="1" smtClean="0"/>
              <a:t> - невыполненное задание.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13" y="5143500"/>
            <a:ext cx="1500187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smtClean="0">
                <a:solidFill>
                  <a:schemeClr val="bg1"/>
                </a:solidFill>
              </a:rPr>
              <a:t>Списывание</a:t>
            </a:r>
            <a:endParaRPr lang="ru-RU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«5»</a:t>
            </a:r>
            <a:r>
              <a:rPr lang="ru-RU" b="1" smtClean="0"/>
              <a:t> - работа выполнена с соблюдением правил каллиграфии, в которой нет исправлений;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«4»</a:t>
            </a:r>
            <a:r>
              <a:rPr lang="ru-RU" b="1" smtClean="0"/>
              <a:t> - 1-2 исправления или 1 ошибка;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«3»</a:t>
            </a:r>
            <a:r>
              <a:rPr lang="ru-RU" b="1" smtClean="0"/>
              <a:t> - 2-3 ошибки;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«2»</a:t>
            </a:r>
            <a:r>
              <a:rPr lang="ru-RU" b="1" smtClean="0"/>
              <a:t> - 4 ошибки и более.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13" y="4071938"/>
            <a:ext cx="250031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714375"/>
            <a:ext cx="8072438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Оценка не тождественна отметке.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latin typeface="+mn-lt"/>
                <a:cs typeface="+mn-cs"/>
              </a:rPr>
              <a:t>Оценка –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b="1" i="1" dirty="0">
                <a:solidFill>
                  <a:schemeClr val="bg1"/>
                </a:solidFill>
                <a:latin typeface="+mn-lt"/>
                <a:cs typeface="+mn-cs"/>
              </a:rPr>
              <a:t>это процесс оценивания;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0000"/>
                </a:solidFill>
                <a:latin typeface="+mn-lt"/>
                <a:cs typeface="+mn-cs"/>
              </a:rPr>
              <a:t>отметка</a:t>
            </a:r>
            <a:r>
              <a:rPr lang="ru-RU" sz="3600" b="1" i="1" dirty="0">
                <a:solidFill>
                  <a:schemeClr val="bg1"/>
                </a:solidFill>
                <a:latin typeface="+mn-lt"/>
                <a:cs typeface="+mn-cs"/>
              </a:rPr>
              <a:t> – результат этого процесса, его условно - формальное  отражение в баллах.</a:t>
            </a:r>
          </a:p>
        </p:txBody>
      </p:sp>
      <p:pic>
        <p:nvPicPr>
          <p:cNvPr id="19458" name="Picture 11" descr="j03433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4929188"/>
            <a:ext cx="1755775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РУССКИЙ</a:t>
            </a:r>
            <a:r>
              <a:rPr lang="ru-RU" smtClean="0"/>
              <a:t> </a:t>
            </a:r>
            <a:r>
              <a:rPr lang="ru-RU" smtClean="0">
                <a:solidFill>
                  <a:schemeClr val="bg1"/>
                </a:solidFill>
              </a:rPr>
              <a:t>ЯЗЫК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u="sng" dirty="0" smtClean="0">
                <a:solidFill>
                  <a:schemeClr val="bg1"/>
                </a:solidFill>
              </a:rPr>
              <a:t>Контрольная работа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«5»</a:t>
            </a:r>
            <a:r>
              <a:rPr lang="ru-RU" b="1" dirty="0" smtClean="0"/>
              <a:t> - безошибочно выполнены все задания;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«4»</a:t>
            </a:r>
            <a:r>
              <a:rPr lang="ru-RU" b="1" dirty="0" smtClean="0"/>
              <a:t> - выполнено правильно не менее 3/4 всех заданий;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«3»</a:t>
            </a:r>
            <a:r>
              <a:rPr lang="ru-RU" b="1" dirty="0" smtClean="0"/>
              <a:t> - выполнено не менее ½ заданий;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«2»</a:t>
            </a:r>
            <a:r>
              <a:rPr lang="ru-RU" b="1" dirty="0" smtClean="0"/>
              <a:t> - ученик не справился с большинством заданий.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4500563"/>
            <a:ext cx="2071687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u="sng" smtClean="0">
                <a:solidFill>
                  <a:schemeClr val="bg1"/>
                </a:solidFill>
              </a:rPr>
              <a:t>Списывание</a:t>
            </a:r>
            <a:endParaRPr lang="ru-RU" smtClean="0">
              <a:solidFill>
                <a:schemeClr val="bg1"/>
              </a:solidFill>
            </a:endParaRPr>
          </a:p>
          <a:p>
            <a:r>
              <a:rPr lang="ru-RU" b="1" smtClean="0">
                <a:solidFill>
                  <a:srgbClr val="FF0000"/>
                </a:solidFill>
              </a:rPr>
              <a:t>«5» </a:t>
            </a:r>
            <a:r>
              <a:rPr lang="ru-RU" b="1" smtClean="0"/>
              <a:t>- безукоризненно выполненная работа, в которой нет исправлений;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«4» </a:t>
            </a:r>
            <a:r>
              <a:rPr lang="ru-RU" b="1" smtClean="0"/>
              <a:t>- 1-2 исправления или 1 ошибка;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«3»</a:t>
            </a:r>
            <a:r>
              <a:rPr lang="ru-RU" b="1" smtClean="0"/>
              <a:t> - 2-3 ошибки;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«2»</a:t>
            </a:r>
            <a:r>
              <a:rPr lang="ru-RU" b="1" smtClean="0"/>
              <a:t> - 4 ошибки и более.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13" y="4071938"/>
            <a:ext cx="250031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РУССКИЙ ЯЗЫК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u="sng" smtClean="0">
                <a:solidFill>
                  <a:schemeClr val="bg1"/>
                </a:solidFill>
              </a:rPr>
              <a:t>Тестирование</a:t>
            </a:r>
            <a:endParaRPr lang="ru-RU" smtClean="0">
              <a:solidFill>
                <a:schemeClr val="bg1"/>
              </a:solidFill>
            </a:endParaRPr>
          </a:p>
          <a:p>
            <a:r>
              <a:rPr lang="ru-RU" b="1" smtClean="0">
                <a:solidFill>
                  <a:srgbClr val="FF0000"/>
                </a:solidFill>
              </a:rPr>
              <a:t>«5»</a:t>
            </a:r>
            <a:r>
              <a:rPr lang="ru-RU" b="1" smtClean="0"/>
              <a:t> - 13-14 баллов;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«4»</a:t>
            </a:r>
            <a:r>
              <a:rPr lang="ru-RU" b="1" smtClean="0"/>
              <a:t> - 10-12 баллов;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«3»</a:t>
            </a:r>
            <a:r>
              <a:rPr lang="ru-RU" b="1" smtClean="0"/>
              <a:t> - 7-9 баллов;</a:t>
            </a:r>
          </a:p>
          <a:p>
            <a:r>
              <a:rPr lang="ru-RU" b="1" smtClean="0">
                <a:solidFill>
                  <a:srgbClr val="FF0000"/>
                </a:solidFill>
              </a:rPr>
              <a:t>«2»</a:t>
            </a:r>
            <a:r>
              <a:rPr lang="ru-RU" b="1" smtClean="0"/>
              <a:t> - менее 7 (от 0 до 6) баллов</a:t>
            </a:r>
          </a:p>
        </p:txBody>
      </p:sp>
      <p:pic>
        <p:nvPicPr>
          <p:cNvPr id="4" name="Picture 2" descr="SCHOOL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1175" y="4429125"/>
            <a:ext cx="2282825" cy="22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МАТЕМАТИКА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FFFF00"/>
                </a:solidFill>
              </a:rPr>
              <a:t>Письменная работа, </a:t>
            </a:r>
          </a:p>
          <a:p>
            <a:pPr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u="sng" dirty="0" smtClean="0">
                <a:solidFill>
                  <a:srgbClr val="FFFF00"/>
                </a:solidFill>
              </a:rPr>
              <a:t>содержащая только примеры</a:t>
            </a:r>
            <a:endParaRPr lang="ru-RU" sz="2800" dirty="0" smtClean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«5»</a:t>
            </a:r>
            <a:r>
              <a:rPr lang="ru-RU" sz="2800" b="1" dirty="0" smtClean="0"/>
              <a:t> - вся работа выполнена безошибочно и нет исправлений;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«4»</a:t>
            </a:r>
            <a:r>
              <a:rPr lang="ru-RU" sz="2800" b="1" dirty="0" smtClean="0"/>
              <a:t> - допущены 1-2 вычислительные ошибки;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«3»</a:t>
            </a:r>
            <a:r>
              <a:rPr lang="ru-RU" sz="2800" b="1" dirty="0" smtClean="0"/>
              <a:t> - допущены 3-4 вычислительные ошибки;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«2»</a:t>
            </a:r>
            <a:r>
              <a:rPr lang="ru-RU" sz="2800" b="1" dirty="0" smtClean="0"/>
              <a:t> - допущены 5 и более вычислительных ошибок.</a:t>
            </a:r>
          </a:p>
        </p:txBody>
      </p:sp>
      <p:pic>
        <p:nvPicPr>
          <p:cNvPr id="41987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4864100"/>
            <a:ext cx="10969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МАТЕМАТИКА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 lnSpcReduction="10000"/>
          </a:bodyPr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Комбинированная работа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FFFF00"/>
                </a:solidFill>
              </a:rPr>
              <a:t>(1 задача, примеры и задание другого вида</a:t>
            </a:r>
            <a:r>
              <a:rPr lang="ru-RU" sz="2400" b="1" u="sng" dirty="0" smtClean="0"/>
              <a:t>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«5» </a:t>
            </a:r>
            <a:r>
              <a:rPr lang="ru-RU" sz="2400" b="1" dirty="0" smtClean="0"/>
              <a:t>- вся работа выполнена безошибочно и нет исправлений;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«4»</a:t>
            </a:r>
            <a:r>
              <a:rPr lang="ru-RU" sz="2400" b="1" dirty="0" smtClean="0"/>
              <a:t> - допущены 1-2 вычислительные ошибки;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«3»</a:t>
            </a:r>
            <a:r>
              <a:rPr lang="ru-RU" sz="2400" b="1" dirty="0" smtClean="0"/>
              <a:t> - допущены ошибки в ходе решения задачи при правильном выполнении всех заданий </a:t>
            </a:r>
            <a:r>
              <a:rPr lang="ru-RU" sz="2400" b="1" i="1" dirty="0" smtClean="0"/>
              <a:t>или</a:t>
            </a:r>
            <a:r>
              <a:rPr lang="ru-RU" sz="2400" b="1" dirty="0" smtClean="0"/>
              <a:t> допущены 3-4 вычислительные ошибки;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«2»</a:t>
            </a:r>
            <a:r>
              <a:rPr lang="ru-RU" sz="2400" b="1" dirty="0" smtClean="0"/>
              <a:t> - допущена ошибка в ходе решения задачи и хотя бы одна вычислительная ошибка </a:t>
            </a:r>
            <a:r>
              <a:rPr lang="ru-RU" sz="2400" b="1" i="1" dirty="0" smtClean="0"/>
              <a:t>или</a:t>
            </a:r>
            <a:r>
              <a:rPr lang="ru-RU" sz="2400" b="1" dirty="0" smtClean="0"/>
              <a:t> при решении задач и примеров допущено более 5 вычислительных ошибок.</a:t>
            </a:r>
          </a:p>
        </p:txBody>
      </p:sp>
      <p:pic>
        <p:nvPicPr>
          <p:cNvPr id="43011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5" y="214313"/>
            <a:ext cx="10969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МАТЕМАТИКА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smtClean="0">
                <a:solidFill>
                  <a:srgbClr val="FFFF00"/>
                </a:solidFill>
              </a:rPr>
              <a:t>Математический  диктант</a:t>
            </a:r>
            <a:endParaRPr lang="ru-RU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«5»</a:t>
            </a:r>
            <a:r>
              <a:rPr lang="ru-RU" b="1" smtClean="0"/>
              <a:t> - вся работа выполнена безошибочно и нет исправлений;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«4»</a:t>
            </a:r>
            <a:r>
              <a:rPr lang="ru-RU" b="1" smtClean="0"/>
              <a:t> - не выполнена 1/5 часть примеров от их общего числа;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«3»</a:t>
            </a:r>
            <a:r>
              <a:rPr lang="ru-RU" b="1" smtClean="0"/>
              <a:t> - не выполнена 1/4 часть примеров от их общего числа;</a:t>
            </a:r>
          </a:p>
          <a:p>
            <a:pPr>
              <a:lnSpc>
                <a:spcPct val="90000"/>
              </a:lnSpc>
            </a:pPr>
            <a:r>
              <a:rPr lang="ru-RU" b="1" smtClean="0">
                <a:solidFill>
                  <a:srgbClr val="FF0000"/>
                </a:solidFill>
              </a:rPr>
              <a:t>«2»</a:t>
            </a:r>
            <a:r>
              <a:rPr lang="ru-RU" b="1" smtClean="0"/>
              <a:t> - не выполнена 1/2 часть примеров от их общего числа;</a:t>
            </a:r>
          </a:p>
        </p:txBody>
      </p:sp>
      <p:pic>
        <p:nvPicPr>
          <p:cNvPr id="44035" name="Picture 5" descr="GEOMET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5" y="4864100"/>
            <a:ext cx="1096963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8572500" cy="6489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/>
            <a:r>
              <a:rPr lang="ru-RU" sz="3600" b="1" i="1">
                <a:solidFill>
                  <a:srgbClr val="984807"/>
                </a:solidFill>
                <a:latin typeface="Georgia" pitchFamily="18" charset="0"/>
              </a:rPr>
              <a:t> </a:t>
            </a:r>
            <a:r>
              <a:rPr lang="ru-RU" sz="3200" b="1" i="1">
                <a:solidFill>
                  <a:srgbClr val="7030A0"/>
                </a:solidFill>
                <a:latin typeface="Georgia" pitchFamily="18" charset="0"/>
              </a:rPr>
              <a:t>«С первых дней школьной жизни на тернистом пути  учения перед ребёнком появляется идол – отметка. Для одного ребёнка он добрый, снисходительный, для другого – жёсткий,</a:t>
            </a:r>
            <a:r>
              <a:rPr lang="ru-RU" sz="3200" b="1" i="1">
                <a:solidFill>
                  <a:srgbClr val="7030A0"/>
                </a:solidFill>
              </a:rPr>
              <a:t> </a:t>
            </a:r>
            <a:r>
              <a:rPr lang="ru-RU" sz="3200" b="1" i="1">
                <a:solidFill>
                  <a:srgbClr val="7030A0"/>
                </a:solidFill>
                <a:latin typeface="Georgia" pitchFamily="18" charset="0"/>
              </a:rPr>
              <a:t>безжалостный, неумолимый…</a:t>
            </a:r>
          </a:p>
          <a:p>
            <a:pPr algn="just"/>
            <a:r>
              <a:rPr lang="ru-RU" sz="3200" b="1" i="1">
                <a:solidFill>
                  <a:srgbClr val="7030A0"/>
                </a:solidFill>
                <a:latin typeface="Georgia" pitchFamily="18" charset="0"/>
              </a:rPr>
              <a:t>Ребёнок старается удовлетворить или – на  худой конец – обмануть идола и привыкает  учиться не для личной радости, а для отметки.» </a:t>
            </a:r>
          </a:p>
          <a:p>
            <a:pPr algn="r"/>
            <a:r>
              <a:rPr lang="ru-RU" sz="3200" b="1" i="1">
                <a:solidFill>
                  <a:srgbClr val="7030A0"/>
                </a:solidFill>
                <a:latin typeface="Georgia" pitchFamily="18" charset="0"/>
              </a:rPr>
              <a:t>					В.А.Сухомлинский.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85750"/>
            <a:ext cx="850106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Оценка  успеваемости ребёнка родителями.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71500" y="1214438"/>
            <a:ext cx="8143875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И </a:t>
            </a:r>
            <a:r>
              <a:rPr lang="ru-RU" sz="3200" b="1">
                <a:solidFill>
                  <a:schemeClr val="bg1"/>
                </a:solidFill>
              </a:rPr>
              <a:t>«</a:t>
            </a:r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двоечникам</a:t>
            </a:r>
            <a:r>
              <a:rPr lang="ru-RU" sz="3200" b="1">
                <a:solidFill>
                  <a:schemeClr val="bg1"/>
                </a:solidFill>
              </a:rPr>
              <a:t>»</a:t>
            </a:r>
            <a:r>
              <a:rPr lang="ru-RU" sz="3200" b="1">
                <a:solidFill>
                  <a:schemeClr val="bg1"/>
                </a:solidFill>
                <a:latin typeface="Georgia" pitchFamily="18" charset="0"/>
              </a:rPr>
              <a:t>, и «хорошистам» необходимо уменьшить  болезненность неудач,  эмоционально преодолеть травматические ситуации, связанные со школьными оценками. Похвала им необходима, но необходимы и указания на ошибки, недочёты, неточности. Как же дозировать  оценку в семье?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550068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  первое: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50" y="714375"/>
            <a:ext cx="8643938" cy="2227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Не бейте лежачего.  Двойка</a:t>
            </a:r>
            <a:r>
              <a:rPr lang="ru-RU" sz="2800" b="1">
                <a:solidFill>
                  <a:schemeClr val="bg1"/>
                </a:solidFill>
              </a:rPr>
              <a:t>,</a:t>
            </a:r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 а для кого-то и четвёрка – достаточное наказание, и не стоит дважды наказывать за одни и те же ошибки.</a:t>
            </a:r>
          </a:p>
          <a:p>
            <a:pPr algn="just"/>
            <a:r>
              <a:rPr lang="ru-RU" sz="2800" b="1">
                <a:solidFill>
                  <a:srgbClr val="984807"/>
                </a:solidFill>
                <a:latin typeface="Georgia" pitchFamily="18" charset="0"/>
              </a:rPr>
              <a:t>Ребёнок ждёт от родителей  не попрёков, а спокойной помощи.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88" y="3571875"/>
            <a:ext cx="5429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 второе: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" y="4429125"/>
            <a:ext cx="87153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Чтобы избавить ребёнка от недостатков, постарайтесь выбрать один – тот, от которого вы хотите избавиться в первую очередь, и говорите только о нём.</a:t>
            </a:r>
          </a:p>
        </p:txBody>
      </p:sp>
      <p:pic>
        <p:nvPicPr>
          <p:cNvPr id="23557" name="Picture 19" descr="j0398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3000375"/>
            <a:ext cx="14001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85750"/>
            <a:ext cx="5286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третье: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1143000"/>
            <a:ext cx="84296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Выбирая самое главное, посоветуйтесь с ребёнком, начните с ликвидации тех учебных трудностей, которые наиболее значимы для него самого. Но если вас обоих беспокоит прежде всего скорость чтения, не требуйте одновременно и выразительности и пересказа.</a:t>
            </a:r>
          </a:p>
        </p:txBody>
      </p:sp>
      <p:pic>
        <p:nvPicPr>
          <p:cNvPr id="24579" name="Picture 8" descr="pe03336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072063"/>
            <a:ext cx="1528762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8286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четвёртое и центральное: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1214438"/>
            <a:ext cx="828675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Хвалить – исполнителя, критиковать – исполнение. Ребёнок склонен любую оценку воспринимать глобально, считать, что оценивают всю его личность. В наших силах  помочь отделить оценку его личности от оценки его работы .</a:t>
            </a:r>
            <a:endParaRPr lang="ru-RU" sz="2800" b="1">
              <a:latin typeface="Georgia" pitchFamily="18" charset="0"/>
            </a:endParaRPr>
          </a:p>
        </p:txBody>
      </p:sp>
      <p:pic>
        <p:nvPicPr>
          <p:cNvPr id="25603" name="Picture 19" descr="j03433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4786313"/>
            <a:ext cx="1649413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428625"/>
            <a:ext cx="8286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пятое и самое трудное: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1357313"/>
            <a:ext cx="8572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Оценка должна сравнивать сегодняшние успехи ребёнка с его собственными вчерашними неудачами, а не только  с государственными нормами оценивания  и не с успехами соседского Толика.</a:t>
            </a:r>
          </a:p>
        </p:txBody>
      </p:sp>
      <p:pic>
        <p:nvPicPr>
          <p:cNvPr id="26627" name="Picture 3" descr="2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14813"/>
            <a:ext cx="2071687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3" y="285750"/>
            <a:ext cx="671512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u="sng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Правило шестое: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1214438"/>
            <a:ext cx="8215313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solidFill>
                  <a:schemeClr val="bg1"/>
                </a:solidFill>
                <a:latin typeface="Georgia" pitchFamily="18" charset="0"/>
              </a:rPr>
              <a:t>Не скупитесь на  похвалу; строя оценочные отношения  с собственным ребёнком, не идите на поводу  у школьных отметок. Нет такого двоечника, которого не за что бы было похвалить.</a:t>
            </a:r>
          </a:p>
        </p:txBody>
      </p:sp>
      <p:pic>
        <p:nvPicPr>
          <p:cNvPr id="4" name="Picture 9" descr="AG00315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500563"/>
            <a:ext cx="20907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464</TotalTime>
  <Words>1144</Words>
  <Application>Microsoft Office PowerPoint</Application>
  <PresentationFormat>Экран (4:3)</PresentationFormat>
  <Paragraphs>95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Характеристика цифровой оценки (отметки)  :</vt:lpstr>
      <vt:lpstr>Характеристика цифровой оценки (отметки):</vt:lpstr>
      <vt:lpstr>Характеристика цифровой оценки (отметки):</vt:lpstr>
      <vt:lpstr>Характеристика цифровой оценки (отметки):</vt:lpstr>
      <vt:lpstr>РУССКИЙ ЯЗЫК</vt:lpstr>
      <vt:lpstr>РУССКИЙ ЯЗЫК</vt:lpstr>
      <vt:lpstr>РУССКИЙ ЯЗЫК</vt:lpstr>
      <vt:lpstr>РУССКИЙ ЯЗЫК</vt:lpstr>
      <vt:lpstr>РУССКИЙ ЯЗЫК</vt:lpstr>
      <vt:lpstr>РУССКИЙ ЯЗЫК</vt:lpstr>
      <vt:lpstr>МАТЕМАТИКА</vt:lpstr>
      <vt:lpstr>МАТЕМАТИКА</vt:lpstr>
      <vt:lpstr>МАТЕМАТИКА</vt:lpstr>
    </vt:vector>
  </TitlesOfParts>
  <Company>sctu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sp3</dc:creator>
  <cp:lastModifiedBy>208</cp:lastModifiedBy>
  <cp:revision>59</cp:revision>
  <dcterms:created xsi:type="dcterms:W3CDTF">2008-12-02T05:59:04Z</dcterms:created>
  <dcterms:modified xsi:type="dcterms:W3CDTF">2020-09-19T06:44:51Z</dcterms:modified>
</cp:coreProperties>
</file>