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68" r:id="rId4"/>
    <p:sldId id="272" r:id="rId5"/>
    <p:sldId id="271" r:id="rId6"/>
    <p:sldId id="258" r:id="rId7"/>
    <p:sldId id="259" r:id="rId8"/>
    <p:sldId id="260" r:id="rId9"/>
    <p:sldId id="261" r:id="rId10"/>
    <p:sldId id="262" r:id="rId11"/>
    <p:sldId id="267" r:id="rId12"/>
    <p:sldId id="265" r:id="rId13"/>
    <p:sldId id="270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71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0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1874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701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78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384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51994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85361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384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0355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8471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1850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39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8/17/2020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4490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3" Type="http://schemas.openxmlformats.org/officeDocument/2006/relationships/hyperlink" Target="https://ru.wikipedia.org/wiki/1901_%D0%B3%D0%BE%D0%B4" TargetMode="External"/><Relationship Id="rId18" Type="http://schemas.openxmlformats.org/officeDocument/2006/relationships/image" Target="../media/image2.jpeg"/><Relationship Id="rId3" Type="http://schemas.openxmlformats.org/officeDocument/2006/relationships/hyperlink" Target="https://ru.wikipedia.org/wiki/1907_%D0%B3%D0%BE%D0%B4" TargetMode="External"/><Relationship Id="rId7" Type="http://schemas.openxmlformats.org/officeDocument/2006/relationships/hyperlink" Target="https://ru.wikipedia.org/wiki/%D0%9B%D0%B5%D0%BD%D0%B8%D0%BD%D0%B3%D1%80%D0%B0%D0%B4" TargetMode="External"/><Relationship Id="rId12" Type="http://schemas.openxmlformats.org/officeDocument/2006/relationships/hyperlink" Target="https://ru.wikipedia.org/wiki/23_%D0%B0%D0%BF%D1%80%D0%B5%D0%BB%D1%8F" TargetMode="External"/><Relationship Id="rId17" Type="http://schemas.openxmlformats.org/officeDocument/2006/relationships/image" Target="../media/image1.jpeg"/><Relationship Id="rId2" Type="http://schemas.openxmlformats.org/officeDocument/2006/relationships/hyperlink" Target="https://ru.wikipedia.org/wiki/14_%D0%B0%D0%B2%D0%B3%D1%83%D1%81%D1%82%D0%B0" TargetMode="External"/><Relationship Id="rId16" Type="http://schemas.openxmlformats.org/officeDocument/2006/relationships/hyperlink" Target="https://ru.wikipedia.org/wiki/%D0%92%D1%8B%D0%B3%D0%BE%D1%82%D1%81%D0%BA%D0%B8%D0%B9,_%D0%9B%D0%B5%D0%B2_%D0%A1%D0%B5%D0%BC%D1%91%D0%BD%D0%BE%D0%B2%D0%B8%D1%87" TargetMode="Externa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72" TargetMode="External"/><Relationship Id="rId11" Type="http://schemas.openxmlformats.org/officeDocument/2006/relationships/hyperlink" Target="https://ru.wikipedia.org/wiki/%D0%90%D0%BD%D0%B0%D0%BD%D1%8C%D0%B5%D0%B2,_%D0%91%D0%BE%D1%80%D0%B8%D1%81_%D0%93%D0%B5%D1%80%D0%B0%D1%81%D0%B8%D0%BC%D0%BE%D0%B2%D0%B8%D1%87" TargetMode="External"/><Relationship Id="rId5" Type="http://schemas.openxmlformats.org/officeDocument/2006/relationships/hyperlink" Target="https://ru.wikipedia.org/wiki/%D0%A0%D0%BE%D1%81%D1%81%D0%B8%D0%B9%D1%81%D0%BA%D0%B0%D1%8F_%D0%B8%D0%BC%D0%BF%D0%B5%D1%80%D0%B8%D1%8F" TargetMode="External"/><Relationship Id="rId15" Type="http://schemas.openxmlformats.org/officeDocument/2006/relationships/hyperlink" Target="https://ru.wikipedia.org/wiki/1977" TargetMode="External"/><Relationship Id="rId10" Type="http://schemas.openxmlformats.org/officeDocument/2006/relationships/hyperlink" Target="https://ru.wikipedia.org/wiki/%D0%A4%D0%B0%D0%BA%D1%83%D0%BB%D1%8C%D1%82%D0%B5%D1%82_%D0%BF%D1%81%D0%B8%D1%85%D0%BE%D0%BB%D0%BE%D0%B3%D0%B8%D0%B8_%D0%A1%D0%B0%D0%BD%D0%BA%D1%82-%D0%9F%D0%B5%D1%82%D0%B5%D1%80%D0%B1%D1%83%D1%80%D0%B3%D1%81%D0%BA%D0%BE%D0%B3%D0%BE_%D0%B3%D0%BE%D1%81%D1%83%D0%B4%D0%B0%D1%80%D1%81%D1%82%D0%B2%D0%B5%D0%BD%D0%BD%D0%BE%D0%B3%D0%BE_%D1%83%D0%BD%D0%B8%D0%B2%D0%B5%D1%80%D1%81%D0%B8%D1%82%D0%B5%D1%82%D0%B0" TargetMode="External"/><Relationship Id="rId19" Type="http://schemas.openxmlformats.org/officeDocument/2006/relationships/image" Target="../media/image3.jpeg"/><Relationship Id="rId4" Type="http://schemas.openxmlformats.org/officeDocument/2006/relationships/hyperlink" Target="https://ru.wikipedia.org/wiki/%D0%92%D0%BB%D0%B0%D0%B4%D0%B8%D0%BA%D0%B0%D0%B2%D0%BA%D0%B0%D0%B7" TargetMode="External"/><Relationship Id="rId9" Type="http://schemas.openxmlformats.org/officeDocument/2006/relationships/hyperlink" Target="https://ru.wikipedia.org/wiki/%D0%9F%D1%81%D0%B8%D1%85%D0%BE%D0%BB%D0%BE%D0%B3" TargetMode="External"/><Relationship Id="rId14" Type="http://schemas.openxmlformats.org/officeDocument/2006/relationships/hyperlink" Target="https://ru.wikipedia.org/wiki/27_%D0%BD%D0%BE%D1%8F%D0%B1%D1%80%D1%8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4029" y="914399"/>
            <a:ext cx="10703197" cy="43216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7030A0"/>
                </a:solidFill>
              </a:rPr>
              <a:t>ГБДОУ ДЕТСКИЙ САД №16 КРАСНОГВАРДЕЙСКОГО РАЙОНА СПб </a:t>
            </a:r>
            <a:r>
              <a:rPr lang="ru-RU" sz="4800" dirty="0" smtClean="0">
                <a:solidFill>
                  <a:srgbClr val="FF0000"/>
                </a:solidFill>
              </a:rPr>
              <a:t>Педагогический </a:t>
            </a:r>
            <a:r>
              <a:rPr lang="ru-RU" sz="4800" dirty="0" smtClean="0">
                <a:solidFill>
                  <a:srgbClr val="FF0000"/>
                </a:solidFill>
              </a:rPr>
              <a:t>совет № 3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«Организация научно-методических условий </a:t>
            </a:r>
            <a:r>
              <a:rPr lang="ru-RU" sz="2800" dirty="0" err="1" smtClean="0">
                <a:solidFill>
                  <a:srgbClr val="7030A0"/>
                </a:solidFill>
              </a:rPr>
              <a:t>системно-деятельностного</a:t>
            </a:r>
            <a:r>
              <a:rPr lang="ru-RU" sz="2800" dirty="0" smtClean="0">
                <a:solidFill>
                  <a:srgbClr val="7030A0"/>
                </a:solidFill>
              </a:rPr>
              <a:t> подхода для повышения профессиональных компетенций и необходимого квалификационного уровня педагогов, соответствующих профессиональным стандартам</a:t>
            </a:r>
            <a:r>
              <a:rPr lang="ru-RU" sz="2800" dirty="0" smtClean="0">
                <a:solidFill>
                  <a:srgbClr val="7030A0"/>
                </a:solidFill>
              </a:rPr>
              <a:t>»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92082" y="5613399"/>
            <a:ext cx="8928507" cy="10196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Старший воспитатель: Гергель Анна </a:t>
            </a:r>
            <a:r>
              <a:rPr lang="ru-RU" sz="2400" b="1" dirty="0" smtClean="0">
                <a:solidFill>
                  <a:srgbClr val="7030A0"/>
                </a:solidFill>
              </a:rPr>
              <a:t>Борисовна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1</a:t>
            </a:r>
            <a:r>
              <a:rPr lang="ru-RU" sz="2400" b="1" dirty="0" smtClean="0">
                <a:solidFill>
                  <a:srgbClr val="7030A0"/>
                </a:solidFill>
              </a:rPr>
              <a:t>9.12.2018 </a:t>
            </a:r>
            <a:r>
              <a:rPr lang="ru-RU" sz="2400" b="1" dirty="0" smtClean="0">
                <a:solidFill>
                  <a:srgbClr val="7030A0"/>
                </a:solidFill>
              </a:rPr>
              <a:t>г.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37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Этап подведения итогов и анализа деятельности включае</a:t>
            </a:r>
            <a:r>
              <a:rPr lang="ru-RU" sz="3100" dirty="0"/>
              <a:t>т: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7257" y="1727199"/>
            <a:ext cx="9738614" cy="4702629"/>
          </a:xfrm>
        </p:spPr>
        <p:txBody>
          <a:bodyPr>
            <a:normAutofit/>
          </a:bodyPr>
          <a:lstStyle/>
          <a:p>
            <a:pPr marL="717550" lvl="0" indent="-671513"/>
            <a:r>
              <a:rPr lang="ru-RU" sz="2000" dirty="0">
                <a:solidFill>
                  <a:srgbClr val="7030A0"/>
                </a:solidFill>
              </a:rPr>
              <a:t>фиксацию движения по содержанию («Что мы сделали? Как мы это сделали? Зачем?»);</a:t>
            </a:r>
          </a:p>
          <a:p>
            <a:pPr marL="717550" lvl="0" indent="-671513"/>
            <a:r>
              <a:rPr lang="ru-RU" sz="2000" dirty="0">
                <a:solidFill>
                  <a:srgbClr val="7030A0"/>
                </a:solidFill>
              </a:rPr>
              <a:t>выяснение практического применения нового содержательного шага («Важно ли то, что вы сегодня узнали?», «Для чего это пригодится вам в жизни?»); </a:t>
            </a:r>
          </a:p>
          <a:p>
            <a:pPr marL="717550" lvl="0" indent="-671513"/>
            <a:r>
              <a:rPr lang="ru-RU" sz="2000" dirty="0">
                <a:solidFill>
                  <a:srgbClr val="7030A0"/>
                </a:solidFill>
              </a:rPr>
              <a:t>эмоциональную оценку деятельности («У вас было желание помогать </a:t>
            </a:r>
            <a:r>
              <a:rPr lang="ru-RU" sz="2000" dirty="0" smtClean="0">
                <a:solidFill>
                  <a:srgbClr val="7030A0"/>
                </a:solidFill>
              </a:rPr>
              <a:t>? </a:t>
            </a:r>
            <a:r>
              <a:rPr lang="ru-RU" sz="2000" dirty="0">
                <a:solidFill>
                  <a:srgbClr val="7030A0"/>
                </a:solidFill>
              </a:rPr>
              <a:t>Что вы почувствовали, когда узнали, </a:t>
            </a:r>
            <a:r>
              <a:rPr lang="ru-RU" sz="2000" dirty="0" smtClean="0">
                <a:solidFill>
                  <a:srgbClr val="7030A0"/>
                </a:solidFill>
              </a:rPr>
              <a:t>что………..»); </a:t>
            </a:r>
            <a:endParaRPr lang="ru-RU" sz="2000" dirty="0">
              <a:solidFill>
                <a:srgbClr val="7030A0"/>
              </a:solidFill>
            </a:endParaRPr>
          </a:p>
          <a:p>
            <a:pPr marL="717550" lvl="0" indent="-671513"/>
            <a:r>
              <a:rPr lang="ru-RU" sz="2000" dirty="0">
                <a:solidFill>
                  <a:srgbClr val="7030A0"/>
                </a:solidFill>
              </a:rPr>
              <a:t>рефлексия групповой деятельности («Что вам удалось сделать вместе, в команде? У вас все получилось?»); </a:t>
            </a:r>
          </a:p>
          <a:p>
            <a:pPr marL="717550" lvl="0" indent="-671513"/>
            <a:r>
              <a:rPr lang="ru-RU" sz="2000" dirty="0">
                <a:solidFill>
                  <a:srgbClr val="7030A0"/>
                </a:solidFill>
              </a:rPr>
              <a:t>рефлексия собственной деятельности ребенка («А у кого что-то не получилось? Что именно? Как вы думаете, почему?»).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3025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Формы организации образовательного </a:t>
            </a:r>
            <a:r>
              <a:rPr lang="ru-RU" sz="2800" b="1" dirty="0" smtClean="0"/>
              <a:t>пространства: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7550" indent="-671513">
              <a:spcBef>
                <a:spcPts val="1800"/>
              </a:spcBef>
              <a:spcAft>
                <a:spcPts val="1800"/>
              </a:spcAft>
            </a:pPr>
            <a:r>
              <a:rPr lang="ru-RU" sz="2800" dirty="0">
                <a:solidFill>
                  <a:srgbClr val="7030A0"/>
                </a:solidFill>
              </a:rPr>
              <a:t>парное взаимодействие;</a:t>
            </a:r>
          </a:p>
          <a:p>
            <a:pPr marL="717550" indent="-671513">
              <a:spcBef>
                <a:spcPts val="1800"/>
              </a:spcBef>
              <a:spcAft>
                <a:spcPts val="1800"/>
              </a:spcAft>
            </a:pPr>
            <a:r>
              <a:rPr lang="ru-RU" sz="2800" dirty="0" err="1" smtClean="0">
                <a:solidFill>
                  <a:srgbClr val="7030A0"/>
                </a:solidFill>
              </a:rPr>
              <a:t>микрогрупповое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взаимодействие;</a:t>
            </a:r>
          </a:p>
          <a:p>
            <a:pPr marL="717550" indent="-671513">
              <a:spcBef>
                <a:spcPts val="1800"/>
              </a:spcBef>
              <a:spcAft>
                <a:spcPts val="1800"/>
              </a:spcAft>
            </a:pP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бригадное (групповое) взаимодействие;</a:t>
            </a:r>
          </a:p>
          <a:p>
            <a:pPr marL="717550" indent="-671513">
              <a:spcBef>
                <a:spcPts val="1800"/>
              </a:spcBef>
              <a:spcAft>
                <a:spcPts val="1800"/>
              </a:spcAft>
            </a:pP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межгрупповое взаимодействие.</a:t>
            </a:r>
          </a:p>
          <a:p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4039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Что позволяет достичь </a:t>
            </a:r>
            <a:r>
              <a:rPr lang="ru-RU" sz="2800" b="1" dirty="0" err="1" smtClean="0"/>
              <a:t>деятельностный</a:t>
            </a:r>
            <a:r>
              <a:rPr lang="ru-RU" sz="2800" b="1" dirty="0" smtClean="0"/>
              <a:t> </a:t>
            </a:r>
            <a:r>
              <a:rPr lang="ru-RU" sz="2800" b="1" dirty="0"/>
              <a:t>подход?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057400"/>
            <a:ext cx="10663518" cy="4038600"/>
          </a:xfrm>
        </p:spPr>
        <p:txBody>
          <a:bodyPr/>
          <a:lstStyle/>
          <a:p>
            <a:pPr marL="720725" lvl="0" indent="-720725">
              <a:spcBef>
                <a:spcPts val="1800"/>
              </a:spcBef>
              <a:spcAft>
                <a:spcPts val="1800"/>
              </a:spcAft>
            </a:pPr>
            <a:r>
              <a:rPr lang="ru-RU" sz="2800" dirty="0">
                <a:solidFill>
                  <a:srgbClr val="7030A0"/>
                </a:solidFill>
              </a:rPr>
              <a:t>уйти от репродуктивного способа обучения и перейти к </a:t>
            </a:r>
            <a:r>
              <a:rPr lang="ru-RU" sz="2800" dirty="0" err="1">
                <a:solidFill>
                  <a:srgbClr val="7030A0"/>
                </a:solidFill>
              </a:rPr>
              <a:t>деятельностной</a:t>
            </a:r>
            <a:r>
              <a:rPr lang="ru-RU" sz="2800" dirty="0">
                <a:solidFill>
                  <a:srgbClr val="7030A0"/>
                </a:solidFill>
              </a:rPr>
              <a:t> педагогике, в которой ключевой компетентностью является умение человека действовать в нестандартных </a:t>
            </a:r>
            <a:r>
              <a:rPr lang="ru-RU" sz="2800" dirty="0" smtClean="0">
                <a:solidFill>
                  <a:srgbClr val="7030A0"/>
                </a:solidFill>
              </a:rPr>
              <a:t>ситуациях;</a:t>
            </a:r>
            <a:endParaRPr lang="ru-RU" sz="2800" dirty="0">
              <a:solidFill>
                <a:srgbClr val="7030A0"/>
              </a:solidFill>
            </a:endParaRPr>
          </a:p>
          <a:p>
            <a:pPr marL="720725" lvl="0" indent="-720725">
              <a:spcBef>
                <a:spcPts val="1800"/>
              </a:spcBef>
              <a:spcAft>
                <a:spcPts val="1800"/>
              </a:spcAft>
            </a:pPr>
            <a:r>
              <a:rPr lang="ru-RU" sz="2800" dirty="0">
                <a:solidFill>
                  <a:srgbClr val="7030A0"/>
                </a:solidFill>
              </a:rPr>
              <a:t>перейти на другой тип отношений между субъектами </a:t>
            </a:r>
            <a:r>
              <a:rPr lang="ru-RU" sz="2800" dirty="0" smtClean="0">
                <a:solidFill>
                  <a:srgbClr val="7030A0"/>
                </a:solidFill>
              </a:rPr>
              <a:t>ОП;</a:t>
            </a:r>
            <a:endParaRPr lang="ru-RU" sz="2800" dirty="0">
              <a:solidFill>
                <a:srgbClr val="7030A0"/>
              </a:solidFill>
            </a:endParaRPr>
          </a:p>
          <a:p>
            <a:pPr marL="720725" lvl="0" indent="-720725">
              <a:spcBef>
                <a:spcPts val="1800"/>
              </a:spcBef>
              <a:spcAft>
                <a:spcPts val="1800"/>
              </a:spcAft>
            </a:pPr>
            <a:r>
              <a:rPr lang="ru-RU" sz="2800" dirty="0">
                <a:solidFill>
                  <a:srgbClr val="7030A0"/>
                </a:solidFill>
              </a:rPr>
              <a:t>решить большее количество частных (конкретных задач за более короткий промежуток </a:t>
            </a:r>
            <a:r>
              <a:rPr lang="ru-RU" sz="2800" dirty="0" smtClean="0">
                <a:solidFill>
                  <a:srgbClr val="7030A0"/>
                </a:solidFill>
              </a:rPr>
              <a:t>времени.</a:t>
            </a:r>
            <a:endParaRPr lang="ru-RU" sz="2800" dirty="0">
              <a:solidFill>
                <a:srgbClr val="7030A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352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Развитие личности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3015345" y="1480459"/>
            <a:ext cx="1142999" cy="79465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6837020" y="1566750"/>
            <a:ext cx="921327" cy="68342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407459" y="2351314"/>
            <a:ext cx="3046580" cy="1001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социализация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42212" y="2358505"/>
            <a:ext cx="3567953" cy="10487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индивидуализация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7341" y="3516871"/>
            <a:ext cx="3463981" cy="23060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3516871"/>
            <a:ext cx="4144900" cy="217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75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Благодарим </a:t>
            </a:r>
            <a:r>
              <a:rPr lang="ru-RU" sz="5400" dirty="0" smtClean="0"/>
              <a:t>за внимание</a:t>
            </a:r>
            <a:r>
              <a:rPr lang="ru-RU" sz="5400" dirty="0" smtClean="0"/>
              <a:t>!</a:t>
            </a:r>
          </a:p>
          <a:p>
            <a:pPr algn="ctr">
              <a:buNone/>
            </a:pPr>
            <a:r>
              <a:rPr lang="ru-RU" sz="5400" dirty="0" smtClean="0"/>
              <a:t>Успехов в работе!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234875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Теоретическая основа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Цель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0247" y="2626659"/>
            <a:ext cx="9872871" cy="3433481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rgbClr val="7030A0"/>
                </a:solidFill>
              </a:rPr>
              <a:t>Цель системно-</a:t>
            </a:r>
            <a:r>
              <a:rPr lang="ru-RU" sz="2800" b="1" dirty="0" err="1">
                <a:solidFill>
                  <a:srgbClr val="7030A0"/>
                </a:solidFill>
              </a:rPr>
              <a:t>деятельностного</a:t>
            </a:r>
            <a:r>
              <a:rPr lang="ru-RU" sz="2800" b="1" dirty="0">
                <a:solidFill>
                  <a:srgbClr val="7030A0"/>
                </a:solidFill>
              </a:rPr>
              <a:t> подхода к организации </a:t>
            </a:r>
            <a:r>
              <a:rPr lang="ru-RU" sz="2800" b="1" dirty="0" err="1">
                <a:solidFill>
                  <a:srgbClr val="7030A0"/>
                </a:solidFill>
              </a:rPr>
              <a:t>воспитательно</a:t>
            </a:r>
            <a:r>
              <a:rPr lang="ru-RU" sz="2800" b="1" dirty="0">
                <a:solidFill>
                  <a:srgbClr val="7030A0"/>
                </a:solidFill>
              </a:rPr>
              <a:t>-образовательного процесса — воспитание личности ребенка как субъекта жизнедеятельности, т. е. активно участвующего в сознательной деятельности. </a:t>
            </a:r>
          </a:p>
        </p:txBody>
      </p:sp>
    </p:spTree>
    <p:extLst>
      <p:ext uri="{BB962C8B-B14F-4D97-AF65-F5344CB8AC3E}">
        <p14:creationId xmlns="" xmlns:p14="http://schemas.microsoft.com/office/powerpoint/2010/main" val="388921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587829"/>
            <a:ext cx="9492343" cy="550817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Борис Фёдорович Ломов (20 января 1927, Нижний Новгород — 11 июля 1989, Москва) — советский психолог, специалист в области общей, инженерной и педагогической психологии, а также психологии познавательных процессов. Один из инициаторов разработки инженерной психологии в СССР. </a:t>
            </a:r>
          </a:p>
          <a:p>
            <a:r>
              <a:rPr lang="ru-RU" b="1" dirty="0" err="1" smtClean="0">
                <a:solidFill>
                  <a:srgbClr val="7030A0"/>
                </a:solidFill>
              </a:rPr>
              <a:t>Бори́с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Гера́симович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Ана́ньев</a:t>
            </a:r>
            <a:r>
              <a:rPr lang="ru-RU" dirty="0" smtClean="0">
                <a:solidFill>
                  <a:srgbClr val="7030A0"/>
                </a:solidFill>
              </a:rPr>
              <a:t> (1 </a:t>
            </a:r>
            <a:r>
              <a:rPr lang="ru-RU" dirty="0" smtClean="0">
                <a:solidFill>
                  <a:srgbClr val="7030A0"/>
                </a:solidFill>
                <a:hlinkClick r:id="rId2" tooltip="14 августа"/>
              </a:rPr>
              <a:t>[14] августа</a:t>
            </a:r>
            <a:r>
              <a:rPr lang="ru-RU" dirty="0" smtClean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  <a:hlinkClick r:id="rId3" tooltip="1907 год"/>
              </a:rPr>
              <a:t>1907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u="sng" dirty="0" smtClean="0">
                <a:solidFill>
                  <a:srgbClr val="7030A0"/>
                </a:solidFill>
                <a:hlinkClick r:id="rId4"/>
              </a:rPr>
              <a:t>Владикавказ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dirty="0" smtClean="0">
                <a:solidFill>
                  <a:srgbClr val="7030A0"/>
                </a:solidFill>
                <a:hlinkClick r:id="rId5" tooltip="Российская империя"/>
              </a:rPr>
              <a:t>Российская империя</a:t>
            </a:r>
            <a:r>
              <a:rPr lang="ru-RU" dirty="0" smtClean="0">
                <a:solidFill>
                  <a:srgbClr val="7030A0"/>
                </a:solidFill>
              </a:rPr>
              <a:t> — 18 мая </a:t>
            </a:r>
            <a:r>
              <a:rPr lang="ru-RU" dirty="0" smtClean="0">
                <a:solidFill>
                  <a:srgbClr val="7030A0"/>
                </a:solidFill>
                <a:hlinkClick r:id="rId6" tooltip="1972"/>
              </a:rPr>
              <a:t>1972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dirty="0" smtClean="0">
                <a:solidFill>
                  <a:srgbClr val="7030A0"/>
                </a:solidFill>
                <a:hlinkClick r:id="rId7" tooltip="Ленинград"/>
              </a:rPr>
              <a:t>Ленинград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dirty="0" smtClean="0">
                <a:solidFill>
                  <a:srgbClr val="7030A0"/>
                </a:solidFill>
                <a:hlinkClick r:id="rId8" tooltip="Союз Советских Социалистических Республик"/>
              </a:rPr>
              <a:t>СССР</a:t>
            </a:r>
            <a:r>
              <a:rPr lang="ru-RU" dirty="0" smtClean="0">
                <a:solidFill>
                  <a:srgbClr val="7030A0"/>
                </a:solidFill>
              </a:rPr>
              <a:t>) — советский </a:t>
            </a:r>
            <a:r>
              <a:rPr lang="ru-RU" dirty="0" smtClean="0">
                <a:solidFill>
                  <a:srgbClr val="7030A0"/>
                </a:solidFill>
                <a:hlinkClick r:id="rId9" tooltip="Психолог"/>
              </a:rPr>
              <a:t>психолог</a:t>
            </a:r>
            <a:r>
              <a:rPr lang="ru-RU" dirty="0" smtClean="0">
                <a:solidFill>
                  <a:srgbClr val="7030A0"/>
                </a:solidFill>
              </a:rPr>
              <a:t>, создатель концепции нынешнего </a:t>
            </a:r>
            <a:r>
              <a:rPr lang="ru-RU" dirty="0" smtClean="0">
                <a:solidFill>
                  <a:srgbClr val="7030A0"/>
                </a:solidFill>
                <a:hlinkClick r:id="rId10" tooltip="Факультет психологии Санкт-Петербургского государственного университета"/>
              </a:rPr>
              <a:t>факультета психологии СПбГУ</a:t>
            </a:r>
            <a:r>
              <a:rPr lang="ru-RU" baseline="30000" dirty="0" smtClean="0">
                <a:solidFill>
                  <a:srgbClr val="7030A0"/>
                </a:solidFill>
                <a:hlinkClick r:id="rId11"/>
              </a:rPr>
              <a:t>[1]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baseline="30000" dirty="0" smtClean="0">
              <a:solidFill>
                <a:srgbClr val="7030A0"/>
              </a:solidFill>
            </a:endParaRPr>
          </a:p>
          <a:p>
            <a:endParaRPr lang="ru-RU" sz="1800" baseline="300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1800" baseline="30000" dirty="0" smtClean="0">
              <a:solidFill>
                <a:srgbClr val="7030A0"/>
              </a:solidFill>
            </a:endParaRPr>
          </a:p>
          <a:p>
            <a:r>
              <a:rPr lang="ru-RU" b="1" dirty="0" err="1" smtClean="0">
                <a:solidFill>
                  <a:srgbClr val="7030A0"/>
                </a:solidFill>
              </a:rPr>
              <a:t>Выготский</a:t>
            </a:r>
            <a:r>
              <a:rPr lang="ru-RU" b="1" dirty="0" smtClean="0">
                <a:solidFill>
                  <a:srgbClr val="7030A0"/>
                </a:solidFill>
              </a:rPr>
              <a:t> Лев Семенович </a:t>
            </a:r>
            <a:r>
              <a:rPr lang="ru-RU" dirty="0" smtClean="0">
                <a:solidFill>
                  <a:srgbClr val="7030A0"/>
                </a:solidFill>
              </a:rPr>
              <a:t>Советский психолог. Основатель исследовательской традиции изучения высших психологических функций, которая стала известна начиная с критических работ 1930-х годов как «культурно-историческая теория» в психологии. Автор литературоведческих публикаций, работ по педологии и когнитивному развитию ребёнка.</a:t>
            </a:r>
          </a:p>
          <a:p>
            <a:endParaRPr lang="ru-RU" sz="1800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Леонид Владимирович </a:t>
            </a:r>
            <a:r>
              <a:rPr lang="ru-RU" b="1" dirty="0" err="1" smtClean="0">
                <a:solidFill>
                  <a:srgbClr val="7030A0"/>
                </a:solidFill>
              </a:rPr>
              <a:t>Занков</a:t>
            </a:r>
            <a:r>
              <a:rPr lang="ru-RU" dirty="0" smtClean="0">
                <a:solidFill>
                  <a:srgbClr val="7030A0"/>
                </a:solidFill>
              </a:rPr>
              <a:t> (10 </a:t>
            </a:r>
            <a:r>
              <a:rPr lang="ru-RU" dirty="0" smtClean="0">
                <a:solidFill>
                  <a:srgbClr val="7030A0"/>
                </a:solidFill>
                <a:hlinkClick r:id="rId12" tooltip="23 апреля"/>
              </a:rPr>
              <a:t>[23] апреля</a:t>
            </a:r>
            <a:r>
              <a:rPr lang="ru-RU" dirty="0" smtClean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  <a:hlinkClick r:id="rId13" tooltip="1901 год"/>
              </a:rPr>
              <a:t>1901</a:t>
            </a:r>
            <a:r>
              <a:rPr lang="ru-RU" dirty="0" smtClean="0">
                <a:solidFill>
                  <a:srgbClr val="7030A0"/>
                </a:solidFill>
              </a:rPr>
              <a:t> — </a:t>
            </a:r>
            <a:r>
              <a:rPr lang="ru-RU" dirty="0" smtClean="0">
                <a:solidFill>
                  <a:srgbClr val="7030A0"/>
                </a:solidFill>
                <a:hlinkClick r:id="rId14" tooltip="27 ноября"/>
              </a:rPr>
              <a:t>27 ноября</a:t>
            </a:r>
            <a:r>
              <a:rPr lang="ru-RU" dirty="0" smtClean="0">
                <a:solidFill>
                  <a:srgbClr val="7030A0"/>
                </a:solidFill>
              </a:rPr>
              <a:t> </a:t>
            </a:r>
            <a:r>
              <a:rPr lang="ru-RU" dirty="0" smtClean="0">
                <a:solidFill>
                  <a:srgbClr val="7030A0"/>
                </a:solidFill>
                <a:hlinkClick r:id="rId15" tooltip="1977"/>
              </a:rPr>
              <a:t>1977</a:t>
            </a:r>
            <a:r>
              <a:rPr lang="ru-RU" dirty="0" smtClean="0">
                <a:solidFill>
                  <a:srgbClr val="7030A0"/>
                </a:solidFill>
              </a:rPr>
              <a:t>) — советский психолог. Специалист в области дефектологии, памяти, запоминания, педагогической психологии. Ученик </a:t>
            </a:r>
            <a:r>
              <a:rPr lang="ru-RU" dirty="0" smtClean="0">
                <a:solidFill>
                  <a:srgbClr val="7030A0"/>
                </a:solidFill>
                <a:hlinkClick r:id="rId16" tooltip="Выготский, Лев Семёнович"/>
              </a:rPr>
              <a:t>Л. С. </a:t>
            </a:r>
            <a:r>
              <a:rPr lang="ru-RU" dirty="0" err="1" smtClean="0">
                <a:solidFill>
                  <a:srgbClr val="7030A0"/>
                </a:solidFill>
                <a:hlinkClick r:id="rId16" tooltip="Выготский, Лев Семёнович"/>
              </a:rPr>
              <a:t>Выготского</a:t>
            </a:r>
            <a:r>
              <a:rPr lang="ru-RU" dirty="0" smtClean="0">
                <a:solidFill>
                  <a:srgbClr val="7030A0"/>
                </a:solidFill>
              </a:rPr>
              <a:t>. Проводил экспериментальные исследования развития детей, в которых выявлялись условия эффективного обучения. Рассматривал проблему факторов обучения и развития учащихся, в частности взаимодействия слова и наглядности </a:t>
            </a:r>
            <a:r>
              <a:rPr lang="ru-RU" sz="2400" dirty="0" smtClean="0">
                <a:solidFill>
                  <a:srgbClr val="7030A0"/>
                </a:solidFill>
              </a:rPr>
              <a:t>в обучении. Автор оригинальной системы развивающего обучения (системы Л. В. </a:t>
            </a:r>
            <a:r>
              <a:rPr lang="ru-RU" sz="2400" dirty="0" err="1" smtClean="0">
                <a:solidFill>
                  <a:srgbClr val="7030A0"/>
                </a:solidFill>
              </a:rPr>
              <a:t>Занкова</a:t>
            </a:r>
            <a:r>
              <a:rPr lang="ru-RU" sz="2400" dirty="0" smtClean="0">
                <a:solidFill>
                  <a:srgbClr val="7030A0"/>
                </a:solidFill>
              </a:rPr>
              <a:t>).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012" y="380070"/>
            <a:ext cx="981188" cy="1255921"/>
          </a:xfrm>
          <a:prstGeom prst="rect">
            <a:avLst/>
          </a:prstGeom>
        </p:spPr>
      </p:pic>
      <p:pic>
        <p:nvPicPr>
          <p:cNvPr id="3074" name="Picture 2" descr="https://spravochnick.ru/assets/files/articles/psih4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93774" y="1742952"/>
            <a:ext cx="1009197" cy="1471550"/>
          </a:xfrm>
          <a:prstGeom prst="rect">
            <a:avLst/>
          </a:prstGeom>
          <a:noFill/>
        </p:spPr>
      </p:pic>
      <p:pic>
        <p:nvPicPr>
          <p:cNvPr id="3076" name="Picture 4" descr="https://i.pinimg.com/736x/cf/a9/bf/cfa9bfcf32e609711c9f00a4f39ee4a8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982889" y="3306309"/>
            <a:ext cx="1041854" cy="1436796"/>
          </a:xfrm>
          <a:prstGeom prst="rect">
            <a:avLst/>
          </a:prstGeom>
          <a:noFill/>
        </p:spPr>
      </p:pic>
      <p:pic>
        <p:nvPicPr>
          <p:cNvPr id="3080" name="Picture 8" descr="ÐÐ°Ð½ÐºÐ¾Ð²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982888" y="4915699"/>
            <a:ext cx="1030969" cy="1394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7550" indent="-671513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7030A0"/>
                </a:solidFill>
              </a:rPr>
              <a:t>с</a:t>
            </a:r>
            <a:r>
              <a:rPr lang="ru-RU" sz="2800" dirty="0" smtClean="0">
                <a:solidFill>
                  <a:srgbClr val="7030A0"/>
                </a:solidFill>
              </a:rPr>
              <a:t>истема </a:t>
            </a:r>
            <a:r>
              <a:rPr lang="ru-RU" sz="2800" dirty="0" smtClean="0">
                <a:solidFill>
                  <a:srgbClr val="7030A0"/>
                </a:solidFill>
              </a:rPr>
              <a:t>ЗУН не является маркером </a:t>
            </a:r>
            <a:r>
              <a:rPr lang="ru-RU" sz="2800" dirty="0" smtClean="0">
                <a:solidFill>
                  <a:srgbClr val="7030A0"/>
                </a:solidFill>
              </a:rPr>
              <a:t>образованности;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717550" indent="-671513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7030A0"/>
                </a:solidFill>
              </a:rPr>
              <a:t>личностный </a:t>
            </a:r>
            <a:r>
              <a:rPr lang="ru-RU" sz="2800" dirty="0" smtClean="0">
                <a:solidFill>
                  <a:srgbClr val="7030A0"/>
                </a:solidFill>
              </a:rPr>
              <a:t>и </a:t>
            </a:r>
            <a:r>
              <a:rPr lang="ru-RU" sz="2800" dirty="0" err="1" smtClean="0">
                <a:solidFill>
                  <a:srgbClr val="7030A0"/>
                </a:solidFill>
              </a:rPr>
              <a:t>деятельностный</a:t>
            </a:r>
            <a:r>
              <a:rPr lang="ru-RU" sz="2800" dirty="0" smtClean="0">
                <a:solidFill>
                  <a:srgbClr val="7030A0"/>
                </a:solidFill>
              </a:rPr>
              <a:t> подходы </a:t>
            </a:r>
            <a:r>
              <a:rPr lang="ru-RU" sz="2800" dirty="0" smtClean="0">
                <a:solidFill>
                  <a:srgbClr val="7030A0"/>
                </a:solidFill>
              </a:rPr>
              <a:t>едины;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717550" indent="-671513">
              <a:buFont typeface="Wingdings" pitchFamily="2" charset="2"/>
              <a:buChar char="§"/>
            </a:pPr>
            <a:r>
              <a:rPr lang="ru-RU" sz="2800" dirty="0" err="1" smtClean="0">
                <a:solidFill>
                  <a:srgbClr val="7030A0"/>
                </a:solidFill>
              </a:rPr>
              <a:t>д</a:t>
            </a:r>
            <a:r>
              <a:rPr lang="ru-RU" sz="2800" dirty="0" err="1" smtClean="0">
                <a:solidFill>
                  <a:srgbClr val="7030A0"/>
                </a:solidFill>
              </a:rPr>
              <a:t>еятельностный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подход – проблемное, развивающее, концентрированное, модульное, активное (контекстное) обучение, дидактическая </a:t>
            </a:r>
            <a:r>
              <a:rPr lang="ru-RU" sz="2800" dirty="0" smtClean="0">
                <a:solidFill>
                  <a:srgbClr val="7030A0"/>
                </a:solidFill>
              </a:rPr>
              <a:t>игра.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9086" y="1246094"/>
            <a:ext cx="8011885" cy="48934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переход  от </a:t>
            </a:r>
            <a:r>
              <a:rPr lang="ru-RU" sz="2000" dirty="0" err="1" smtClean="0">
                <a:solidFill>
                  <a:srgbClr val="7030A0"/>
                </a:solidFill>
              </a:rPr>
              <a:t>знаниевой</a:t>
            </a:r>
            <a:r>
              <a:rPr lang="ru-RU" sz="2000" dirty="0" smtClean="0">
                <a:solidFill>
                  <a:srgbClr val="7030A0"/>
                </a:solidFill>
              </a:rPr>
              <a:t> к </a:t>
            </a:r>
            <a:r>
              <a:rPr lang="ru-RU" sz="2000" dirty="0" err="1" smtClean="0">
                <a:solidFill>
                  <a:srgbClr val="7030A0"/>
                </a:solidFill>
              </a:rPr>
              <a:t>деятельностной</a:t>
            </a:r>
            <a:r>
              <a:rPr lang="ru-RU" sz="2000" dirty="0" smtClean="0">
                <a:solidFill>
                  <a:srgbClr val="7030A0"/>
                </a:solidFill>
              </a:rPr>
              <a:t> парадигме в обучении нашел свое выражение в стратегии разработки стандарта общего образования, рассматривающей образование как институт социализации, обеспечивающей вхождение подрастающего поколения в общество;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принцип деятельности заключается в том, что формирование личности обучающего и продвижение его в развитии осуществляется не тогда, когда он воспринимает знания в готовом виде, а в процессе его собственной деятельности, направленной на «открытие нового знания»;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для педагогов принцип </a:t>
            </a:r>
            <a:r>
              <a:rPr lang="ru-RU" sz="2000" dirty="0" err="1" smtClean="0">
                <a:solidFill>
                  <a:srgbClr val="7030A0"/>
                </a:solidFill>
              </a:rPr>
              <a:t>деятельностного</a:t>
            </a:r>
            <a:r>
              <a:rPr lang="ru-RU" sz="2000" dirty="0" smtClean="0">
                <a:solidFill>
                  <a:srgbClr val="7030A0"/>
                </a:solidFill>
              </a:rPr>
              <a:t> подхода требует, прежде всего, понимания того, что обучение - это совместная деятельность обучающихся основанная на началах сотрудничества и взаимопонимания;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 две зоны развития.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5" name="Picture 3" descr="F:\Старший воспитатель\фото ГБДОУ\фото ДОУ\группа №5 фото\P11808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3743" y="1499581"/>
            <a:ext cx="2464187" cy="3285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824" y="609600"/>
            <a:ext cx="9875520" cy="135636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Развитие умений у </a:t>
            </a:r>
            <a:r>
              <a:rPr lang="ru-RU" sz="4800" dirty="0" smtClean="0">
                <a:solidFill>
                  <a:srgbClr val="FF0000"/>
                </a:solidFill>
              </a:rPr>
              <a:t>детей: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7550" lvl="0" indent="-671513"/>
            <a:r>
              <a:rPr lang="ru-RU" sz="4800" dirty="0">
                <a:solidFill>
                  <a:srgbClr val="7030A0"/>
                </a:solidFill>
              </a:rPr>
              <a:t>ставить </a:t>
            </a:r>
            <a:r>
              <a:rPr lang="ru-RU" sz="4800" dirty="0" smtClean="0">
                <a:solidFill>
                  <a:srgbClr val="7030A0"/>
                </a:solidFill>
              </a:rPr>
              <a:t>цель;</a:t>
            </a:r>
            <a:endParaRPr lang="ru-RU" sz="4800" dirty="0">
              <a:solidFill>
                <a:srgbClr val="7030A0"/>
              </a:solidFill>
            </a:endParaRPr>
          </a:p>
          <a:p>
            <a:pPr marL="717550" lvl="0" indent="-671513"/>
            <a:r>
              <a:rPr lang="ru-RU" sz="4800" dirty="0">
                <a:solidFill>
                  <a:srgbClr val="7030A0"/>
                </a:solidFill>
              </a:rPr>
              <a:t>решать </a:t>
            </a:r>
            <a:r>
              <a:rPr lang="ru-RU" sz="4800" dirty="0" smtClean="0">
                <a:solidFill>
                  <a:srgbClr val="7030A0"/>
                </a:solidFill>
              </a:rPr>
              <a:t>задачи; </a:t>
            </a:r>
            <a:endParaRPr lang="ru-RU" sz="4800" dirty="0">
              <a:solidFill>
                <a:srgbClr val="7030A0"/>
              </a:solidFill>
            </a:endParaRPr>
          </a:p>
          <a:p>
            <a:pPr marL="717550" lvl="0" indent="-671513"/>
            <a:r>
              <a:rPr lang="ru-RU" sz="4800" dirty="0">
                <a:solidFill>
                  <a:srgbClr val="7030A0"/>
                </a:solidFill>
              </a:rPr>
              <a:t>отвечать за результат </a:t>
            </a:r>
            <a:r>
              <a:rPr lang="ru-RU" sz="4800" dirty="0" smtClean="0">
                <a:solidFill>
                  <a:srgbClr val="7030A0"/>
                </a:solidFill>
              </a:rPr>
              <a:t>. </a:t>
            </a:r>
            <a:endParaRPr lang="ru-RU" sz="4800" dirty="0">
              <a:solidFill>
                <a:srgbClr val="7030A0"/>
              </a:solidFill>
            </a:endParaRPr>
          </a:p>
          <a:p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9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253" y="330415"/>
            <a:ext cx="9929949" cy="130628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Принципы реализации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err="1" smtClean="0">
                <a:solidFill>
                  <a:srgbClr val="FF0000"/>
                </a:solidFill>
              </a:rPr>
              <a:t>системно-деятельностного</a:t>
            </a:r>
            <a:r>
              <a:rPr lang="ru-RU" sz="2800" b="1" dirty="0" smtClean="0">
                <a:solidFill>
                  <a:srgbClr val="FF0000"/>
                </a:solidFill>
              </a:rPr>
              <a:t> подхода:</a:t>
            </a:r>
            <a:r>
              <a:rPr lang="ru-RU" sz="2800" b="1" dirty="0">
                <a:solidFill>
                  <a:srgbClr val="7030A0"/>
                </a:solidFill>
              </a:rPr>
              <a:t/>
            </a:r>
            <a:br>
              <a:rPr lang="ru-RU" sz="2800" b="1" dirty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2800" y="1320800"/>
            <a:ext cx="10086958" cy="5196113"/>
          </a:xfrm>
        </p:spPr>
        <p:txBody>
          <a:bodyPr>
            <a:normAutofit/>
          </a:bodyPr>
          <a:lstStyle/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 err="1">
                <a:solidFill>
                  <a:srgbClr val="7030A0"/>
                </a:solidFill>
              </a:rPr>
              <a:t>субъектности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воспитания; 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учета ведущих видов деятельности и законов их смены в формировании личности </a:t>
            </a:r>
            <a:r>
              <a:rPr lang="ru-RU" sz="2000" b="1" dirty="0" smtClean="0">
                <a:solidFill>
                  <a:srgbClr val="7030A0"/>
                </a:solidFill>
              </a:rPr>
              <a:t>ребенка</a:t>
            </a:r>
            <a:r>
              <a:rPr lang="ru-RU" sz="2000" b="1" dirty="0" smtClean="0">
                <a:solidFill>
                  <a:srgbClr val="7030A0"/>
                </a:solidFill>
              </a:rPr>
              <a:t>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преодоления зоны ближайшего развития и организации в ней совместной деятельности детей и </a:t>
            </a:r>
            <a:r>
              <a:rPr lang="ru-RU" sz="2000" b="1" dirty="0" smtClean="0">
                <a:solidFill>
                  <a:srgbClr val="7030A0"/>
                </a:solidFill>
              </a:rPr>
              <a:t>взрослых;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обязательной результативности каждого вида </a:t>
            </a:r>
            <a:r>
              <a:rPr lang="ru-RU" sz="2000" b="1" dirty="0" smtClean="0">
                <a:solidFill>
                  <a:srgbClr val="7030A0"/>
                </a:solidFill>
              </a:rPr>
              <a:t>деятельности;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высокой </a:t>
            </a:r>
            <a:r>
              <a:rPr lang="ru-RU" sz="2000" b="1" dirty="0" err="1">
                <a:solidFill>
                  <a:srgbClr val="7030A0"/>
                </a:solidFill>
              </a:rPr>
              <a:t>мотивированности</a:t>
            </a:r>
            <a:r>
              <a:rPr lang="ru-RU" sz="2000" b="1" dirty="0">
                <a:solidFill>
                  <a:srgbClr val="7030A0"/>
                </a:solidFill>
              </a:rPr>
              <a:t> любых видов </a:t>
            </a:r>
            <a:r>
              <a:rPr lang="ru-RU" sz="2000" b="1" dirty="0" smtClean="0">
                <a:solidFill>
                  <a:srgbClr val="7030A0"/>
                </a:solidFill>
              </a:rPr>
              <a:t>деятельности;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обязательной рефлективности любой </a:t>
            </a:r>
            <a:r>
              <a:rPr lang="ru-RU" sz="2000" b="1" dirty="0" smtClean="0">
                <a:solidFill>
                  <a:srgbClr val="7030A0"/>
                </a:solidFill>
              </a:rPr>
              <a:t>деятельности;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нравственного </a:t>
            </a:r>
            <a:r>
              <a:rPr lang="ru-RU" sz="2000" b="1" dirty="0" smtClean="0">
                <a:solidFill>
                  <a:srgbClr val="7030A0"/>
                </a:solidFill>
              </a:rPr>
              <a:t>обогащения;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сотрудничества;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pPr marL="717550" indent="-671513"/>
            <a:r>
              <a:rPr lang="ru-RU" sz="2000" b="1" dirty="0">
                <a:solidFill>
                  <a:srgbClr val="7030A0"/>
                </a:solidFill>
              </a:rPr>
              <a:t>п</a:t>
            </a:r>
            <a:r>
              <a:rPr lang="ru-RU" sz="2000" b="1" dirty="0" smtClean="0">
                <a:solidFill>
                  <a:srgbClr val="7030A0"/>
                </a:solidFill>
              </a:rPr>
              <a:t>ринцип </a:t>
            </a:r>
            <a:r>
              <a:rPr lang="ru-RU" sz="2000" b="1" dirty="0">
                <a:solidFill>
                  <a:srgbClr val="7030A0"/>
                </a:solidFill>
              </a:rPr>
              <a:t>активности ребенка в образовательном </a:t>
            </a:r>
            <a:r>
              <a:rPr lang="ru-RU" sz="2000" b="1" dirty="0" smtClean="0">
                <a:solidFill>
                  <a:srgbClr val="7030A0"/>
                </a:solidFill>
              </a:rPr>
              <a:t>процессе.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12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670" y="627529"/>
            <a:ext cx="10758714" cy="13563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100" b="1" dirty="0" smtClean="0"/>
              <a:t>Структура образовательной </a:t>
            </a:r>
            <a:r>
              <a:rPr lang="ru-RU" sz="3100" b="1" dirty="0"/>
              <a:t>деятельности</a:t>
            </a:r>
            <a:br>
              <a:rPr lang="ru-RU" sz="3100" b="1" dirty="0"/>
            </a:br>
            <a:r>
              <a:rPr lang="ru-RU" sz="3100" b="1" dirty="0"/>
              <a:t>на основе </a:t>
            </a:r>
            <a:r>
              <a:rPr lang="ru-RU" sz="3100" b="1" dirty="0" smtClean="0"/>
              <a:t>системно-</a:t>
            </a:r>
            <a:r>
              <a:rPr lang="ru-RU" sz="3100" b="1" dirty="0" err="1" smtClean="0"/>
              <a:t>деятельностного</a:t>
            </a:r>
            <a:r>
              <a:rPr lang="ru-RU" sz="3100" b="1" dirty="0"/>
              <a:t> </a:t>
            </a:r>
            <a:r>
              <a:rPr lang="ru-RU" sz="3100" b="1" dirty="0" smtClean="0"/>
              <a:t>подхода</a:t>
            </a:r>
            <a:r>
              <a:rPr lang="ru-RU" sz="4000" b="1" dirty="0"/>
              <a:t>: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7550" indent="-671513">
              <a:buNone/>
            </a:pP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0099"/>
                </a:solidFill>
              </a:rPr>
              <a:t>1. </a:t>
            </a:r>
            <a:r>
              <a:rPr lang="ru-RU" sz="2000" b="1" dirty="0" smtClean="0">
                <a:solidFill>
                  <a:srgbClr val="000099"/>
                </a:solidFill>
              </a:rPr>
              <a:t>Создание проблемной </a:t>
            </a:r>
            <a:r>
              <a:rPr lang="ru-RU" sz="2000" b="1" dirty="0" smtClean="0">
                <a:solidFill>
                  <a:srgbClr val="000099"/>
                </a:solidFill>
              </a:rPr>
              <a:t>ситуации.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marL="717550" indent="-671513">
              <a:buNone/>
            </a:pPr>
            <a:r>
              <a:rPr lang="ru-RU" sz="2000" b="1" dirty="0" smtClean="0">
                <a:solidFill>
                  <a:srgbClr val="000099"/>
                </a:solidFill>
              </a:rPr>
              <a:t> 2. Целевая </a:t>
            </a:r>
            <a:r>
              <a:rPr lang="ru-RU" sz="2000" b="1" dirty="0" smtClean="0">
                <a:solidFill>
                  <a:srgbClr val="000099"/>
                </a:solidFill>
              </a:rPr>
              <a:t>установка.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marL="717550" indent="-671513">
              <a:buNone/>
            </a:pPr>
            <a:r>
              <a:rPr lang="ru-RU" sz="2000" b="1" dirty="0" smtClean="0">
                <a:solidFill>
                  <a:srgbClr val="000099"/>
                </a:solidFill>
              </a:rPr>
              <a:t> 3. Мотивирование к </a:t>
            </a:r>
            <a:r>
              <a:rPr lang="ru-RU" sz="2000" b="1" dirty="0" smtClean="0">
                <a:solidFill>
                  <a:srgbClr val="000099"/>
                </a:solidFill>
              </a:rPr>
              <a:t>деятельности.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marL="447675" indent="-447675">
              <a:buNone/>
            </a:pPr>
            <a:r>
              <a:rPr lang="ru-RU" sz="2000" b="1" dirty="0" smtClean="0">
                <a:solidFill>
                  <a:srgbClr val="000099"/>
                </a:solidFill>
              </a:rPr>
              <a:t> 4. Проектирование решений проблемной </a:t>
            </a:r>
            <a:r>
              <a:rPr lang="ru-RU" sz="2000" b="1" dirty="0" smtClean="0">
                <a:solidFill>
                  <a:srgbClr val="000099"/>
                </a:solidFill>
              </a:rPr>
              <a:t>ситуации. Выполнение действий. 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marL="717550" indent="-671513">
              <a:buNone/>
            </a:pPr>
            <a:r>
              <a:rPr lang="ru-RU" sz="2000" b="1" dirty="0" smtClean="0">
                <a:solidFill>
                  <a:srgbClr val="000099"/>
                </a:solidFill>
              </a:rPr>
              <a:t> 5. Анализ результатов </a:t>
            </a:r>
            <a:r>
              <a:rPr lang="ru-RU" sz="2000" b="1" dirty="0" smtClean="0">
                <a:solidFill>
                  <a:srgbClr val="000099"/>
                </a:solidFill>
              </a:rPr>
              <a:t>деятельности.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pPr marL="717550" indent="-671513">
              <a:buNone/>
            </a:pPr>
            <a:r>
              <a:rPr lang="ru-RU" sz="2000" b="1" dirty="0" smtClean="0">
                <a:solidFill>
                  <a:srgbClr val="000099"/>
                </a:solidFill>
              </a:rPr>
              <a:t> 6. Подведение </a:t>
            </a:r>
            <a:r>
              <a:rPr lang="ru-RU" sz="2000" b="1" dirty="0" smtClean="0">
                <a:solidFill>
                  <a:srgbClr val="000099"/>
                </a:solidFill>
              </a:rPr>
              <a:t>итогов.</a:t>
            </a:r>
            <a:endParaRPr lang="ru-RU" sz="2000" b="1" dirty="0" smtClean="0">
              <a:solidFill>
                <a:srgbClr val="000099"/>
              </a:solidFill>
            </a:endParaRPr>
          </a:p>
          <a:p>
            <a:endParaRPr lang="ru-RU" sz="3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64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4" y="609600"/>
            <a:ext cx="9581606" cy="769257"/>
          </a:xfrm>
        </p:spPr>
        <p:txBody>
          <a:bodyPr/>
          <a:lstStyle/>
          <a:p>
            <a:r>
              <a:rPr lang="ru-RU" sz="2800" b="1" dirty="0" smtClean="0"/>
              <a:t>Этапы </a:t>
            </a:r>
            <a:r>
              <a:rPr lang="ru-RU" sz="2800" b="1" dirty="0" smtClean="0"/>
              <a:t>НОД: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509486"/>
            <a:ext cx="9872871" cy="4586514"/>
          </a:xfrm>
        </p:spPr>
        <p:txBody>
          <a:bodyPr>
            <a:noAutofit/>
          </a:bodyPr>
          <a:lstStyle/>
          <a:p>
            <a:pPr marL="717550" indent="-717550"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>
                <a:solidFill>
                  <a:srgbClr val="7030A0"/>
                </a:solidFill>
              </a:rPr>
              <a:t>н</a:t>
            </a:r>
            <a:r>
              <a:rPr lang="ru-RU" sz="2000" dirty="0" smtClean="0">
                <a:solidFill>
                  <a:srgbClr val="7030A0"/>
                </a:solidFill>
              </a:rPr>
              <a:t>а </a:t>
            </a:r>
            <a:r>
              <a:rPr lang="ru-RU" sz="2000" dirty="0">
                <a:solidFill>
                  <a:srgbClr val="7030A0"/>
                </a:solidFill>
              </a:rPr>
              <a:t>1 этапе - постановки проблемы - основная цель воспитателя – помочь детям осознать и присвоить предложенную проблемную </a:t>
            </a:r>
            <a:r>
              <a:rPr lang="ru-RU" sz="2000" dirty="0" smtClean="0">
                <a:solidFill>
                  <a:srgbClr val="7030A0"/>
                </a:solidFill>
              </a:rPr>
              <a:t>ситуацию;</a:t>
            </a:r>
            <a:endParaRPr lang="ru-RU" sz="2000" dirty="0">
              <a:solidFill>
                <a:srgbClr val="7030A0"/>
              </a:solidFill>
            </a:endParaRPr>
          </a:p>
          <a:p>
            <a:pPr marL="717550" indent="-717550"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>
                <a:solidFill>
                  <a:srgbClr val="7030A0"/>
                </a:solidFill>
              </a:rPr>
              <a:t>н</a:t>
            </a:r>
            <a:r>
              <a:rPr lang="ru-RU" sz="2000" dirty="0" smtClean="0">
                <a:solidFill>
                  <a:srgbClr val="7030A0"/>
                </a:solidFill>
              </a:rPr>
              <a:t>а </a:t>
            </a:r>
            <a:r>
              <a:rPr lang="ru-RU" sz="2000" dirty="0">
                <a:solidFill>
                  <a:srgbClr val="7030A0"/>
                </a:solidFill>
              </a:rPr>
              <a:t>2 этапе - актуализации знаний - актуализировать необходимые знания, которые станут базовыми для следующего этапа решения </a:t>
            </a:r>
            <a:r>
              <a:rPr lang="ru-RU" sz="2000" dirty="0" smtClean="0">
                <a:solidFill>
                  <a:srgbClr val="7030A0"/>
                </a:solidFill>
              </a:rPr>
              <a:t>проблемы;</a:t>
            </a:r>
            <a:endParaRPr lang="ru-RU" sz="2000" dirty="0">
              <a:solidFill>
                <a:srgbClr val="7030A0"/>
              </a:solidFill>
            </a:endParaRPr>
          </a:p>
          <a:p>
            <a:pPr marL="717550" indent="-717550">
              <a:spcBef>
                <a:spcPts val="1200"/>
              </a:spcBef>
              <a:spcAft>
                <a:spcPts val="1200"/>
              </a:spcAft>
            </a:pPr>
            <a:r>
              <a:rPr lang="ru-RU" sz="2000" dirty="0" smtClean="0">
                <a:solidFill>
                  <a:srgbClr val="7030A0"/>
                </a:solidFill>
              </a:rPr>
              <a:t>на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>
                <a:solidFill>
                  <a:srgbClr val="7030A0"/>
                </a:solidFill>
              </a:rPr>
              <a:t>3 этапе выдвижения гипотез и предположений, целью является вовлечение детей сначала в процесс выдвижения предположений, а затем в процесс выделения этапов поиска и их </a:t>
            </a:r>
            <a:r>
              <a:rPr lang="ru-RU" sz="2000" dirty="0" smtClean="0">
                <a:solidFill>
                  <a:srgbClr val="7030A0"/>
                </a:solidFill>
              </a:rPr>
              <a:t>планирование; </a:t>
            </a:r>
            <a:endParaRPr lang="ru-RU" sz="2000" dirty="0">
              <a:solidFill>
                <a:srgbClr val="7030A0"/>
              </a:solidFill>
            </a:endParaRPr>
          </a:p>
          <a:p>
            <a:pPr marL="717550" indent="-717550">
              <a:spcBef>
                <a:spcPts val="1200"/>
              </a:spcBef>
              <a:spcAft>
                <a:spcPts val="1200"/>
              </a:spcAft>
            </a:pPr>
            <a:r>
              <a:rPr lang="ru-RU" sz="2000" dirty="0">
                <a:solidFill>
                  <a:srgbClr val="7030A0"/>
                </a:solidFill>
              </a:rPr>
              <a:t>н</a:t>
            </a:r>
            <a:r>
              <a:rPr lang="ru-RU" sz="2000" dirty="0" smtClean="0">
                <a:solidFill>
                  <a:srgbClr val="7030A0"/>
                </a:solidFill>
              </a:rPr>
              <a:t>а </a:t>
            </a:r>
            <a:r>
              <a:rPr lang="ru-RU" sz="2000" dirty="0">
                <a:solidFill>
                  <a:srgbClr val="7030A0"/>
                </a:solidFill>
              </a:rPr>
              <a:t>4 этапе - проверки решения – основной целью является организация деятельности по проверке решения и помощь в выборе правильного решения. </a:t>
            </a:r>
          </a:p>
        </p:txBody>
      </p:sp>
    </p:spTree>
    <p:extLst>
      <p:ext uri="{BB962C8B-B14F-4D97-AF65-F5344CB8AC3E}">
        <p14:creationId xmlns="" xmlns:p14="http://schemas.microsoft.com/office/powerpoint/2010/main" val="4980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400</TotalTime>
  <Words>365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Базис</vt:lpstr>
      <vt:lpstr>ГБДОУ ДЕТСКИЙ САД №16 КРАСНОГВАРДЕЙСКОГО РАЙОНА СПб Педагогический совет № 3 «Организация научно-методических условий системно-деятельностного подхода для повышения профессиональных компетенций и необходимого квалификационного уровня педагогов, соответствующих профессиональным стандартам»</vt:lpstr>
      <vt:lpstr>Теоретическая основа Цель:</vt:lpstr>
      <vt:lpstr>Слайд 3</vt:lpstr>
      <vt:lpstr>Слайд 4</vt:lpstr>
      <vt:lpstr>Слайд 5</vt:lpstr>
      <vt:lpstr>Развитие умений у детей:</vt:lpstr>
      <vt:lpstr>Принципы реализации  системно-деятельностного подхода: </vt:lpstr>
      <vt:lpstr> Структура образовательной деятельности на основе системно-деятельностного подхода:  </vt:lpstr>
      <vt:lpstr>Этапы НОД:</vt:lpstr>
      <vt:lpstr>Этап подведения итогов и анализа деятельности включает:  </vt:lpstr>
      <vt:lpstr>Формы организации образовательного пространства:</vt:lpstr>
      <vt:lpstr>Что позволяет достичь деятельностный подход?</vt:lpstr>
      <vt:lpstr>Развитие личности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как основа организации воспитательно-образовательного процесса</dc:title>
  <dc:creator>Asus</dc:creator>
  <cp:lastModifiedBy>1</cp:lastModifiedBy>
  <cp:revision>42</cp:revision>
  <dcterms:created xsi:type="dcterms:W3CDTF">2017-01-30T12:11:44Z</dcterms:created>
  <dcterms:modified xsi:type="dcterms:W3CDTF">2020-08-17T10:14:56Z</dcterms:modified>
</cp:coreProperties>
</file>