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8127977-CD5D-4A86-BE34-E62832774936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0764DF-4E6D-4818-97F7-BF8796BE5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127977-CD5D-4A86-BE34-E62832774936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0764DF-4E6D-4818-97F7-BF8796BE5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127977-CD5D-4A86-BE34-E62832774936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0764DF-4E6D-4818-97F7-BF8796BE5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127977-CD5D-4A86-BE34-E62832774936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0764DF-4E6D-4818-97F7-BF8796BE5A9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127977-CD5D-4A86-BE34-E62832774936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0764DF-4E6D-4818-97F7-BF8796BE5A9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127977-CD5D-4A86-BE34-E62832774936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0764DF-4E6D-4818-97F7-BF8796BE5A9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127977-CD5D-4A86-BE34-E62832774936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0764DF-4E6D-4818-97F7-BF8796BE5A9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127977-CD5D-4A86-BE34-E62832774936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0764DF-4E6D-4818-97F7-BF8796BE5A9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127977-CD5D-4A86-BE34-E62832774936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0764DF-4E6D-4818-97F7-BF8796BE5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8127977-CD5D-4A86-BE34-E62832774936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0764DF-4E6D-4818-97F7-BF8796BE5A9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8127977-CD5D-4A86-BE34-E62832774936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0764DF-4E6D-4818-97F7-BF8796BE5A9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8127977-CD5D-4A86-BE34-E62832774936}" type="datetimeFigureOut">
              <a:rPr lang="ru-RU" smtClean="0"/>
              <a:t>09.06.2017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B0764DF-4E6D-4818-97F7-BF8796BE5A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260163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ПАТРИОТИЗМ И ВЕРНОСТЬ ВОИНСКОМУ ДОЛГУ – КАЧЕСТВА ЗАЩИТНИКА ОТЕЧЕСТВА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301208"/>
            <a:ext cx="8640960" cy="14401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ОБЖ 10 класс</a:t>
            </a:r>
          </a:p>
          <a:p>
            <a:endParaRPr lang="ru-RU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урока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рассмотреть патриотизм и верность воинскому долгу как основные качества защитника Отечества. </a:t>
            </a:r>
          </a:p>
          <a:p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 fontScale="85000" lnSpcReduction="20000"/>
          </a:bodyPr>
          <a:lstStyle/>
          <a:p>
            <a:pPr marL="624078" lvl="0" indent="-514350">
              <a:buClr>
                <a:srgbClr val="0070C0"/>
              </a:buClr>
              <a:buSzPct val="102000"/>
              <a:buFont typeface="+mj-lt"/>
              <a:buAutoNum type="arabicPeriod"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военнослужащий Вооружённых Сил Российской Федерации должен быть патриотом своего Отечества.</a:t>
            </a:r>
          </a:p>
          <a:p>
            <a:pPr marL="624078" lvl="0" indent="-514350">
              <a:buClr>
                <a:srgbClr val="0070C0"/>
              </a:buClr>
              <a:buSzPct val="102000"/>
              <a:buNone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624078" lvl="0" indent="-514350">
              <a:buClr>
                <a:srgbClr val="0070C0"/>
              </a:buClr>
              <a:buSzPct val="102000"/>
              <a:buFont typeface="+mj-lt"/>
              <a:buAutoNum type="arabicPeriod" startAt="2"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Понимание военнослужащими своего воинского долга и ответственности за защиту Родины проявляется в активном и добросовестном ратном труде, готовности преодолевать любые трудности и тяготы военной службы. </a:t>
            </a:r>
          </a:p>
          <a:p>
            <a:pPr marL="624078" lvl="0" indent="-514350">
              <a:buClr>
                <a:srgbClr val="0070C0"/>
              </a:buClr>
              <a:buSzPct val="102000"/>
              <a:buFont typeface="+mj-lt"/>
              <a:buAutoNum type="arabicPeriod" startAt="2"/>
            </a:pPr>
            <a:endParaRPr lang="ru-RU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24078" lvl="0" indent="-514350">
              <a:buClr>
                <a:srgbClr val="0070C0"/>
              </a:buClr>
              <a:buSzPct val="102000"/>
              <a:buFont typeface="+mj-lt"/>
              <a:buAutoNum type="arabicPeriod" startAt="2"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Военная служба – эффективное средство нравственного воспитания граждан, приобретения личной ответственности за защиту Отечества. </a:t>
            </a:r>
          </a:p>
          <a:p>
            <a:pPr marL="624078" lvl="0" indent="-514350">
              <a:buClr>
                <a:srgbClr val="0070C0"/>
              </a:buClr>
              <a:buSzPct val="102000"/>
              <a:buFont typeface="+mj-lt"/>
              <a:buAutoNum type="arabicPeriod" startAt="2"/>
            </a:pPr>
            <a:endParaRPr lang="ru-RU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24078" lvl="0" indent="-514350">
              <a:buClr>
                <a:srgbClr val="0070C0"/>
              </a:buClr>
              <a:buSzPct val="102000"/>
              <a:buFont typeface="+mj-lt"/>
              <a:buAutoNum type="arabicPeriod" startAt="2"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Военная служба способствует формированию личности гражданина и патриота. </a:t>
            </a:r>
          </a:p>
          <a:p>
            <a:pPr marL="624078" indent="-514350">
              <a:buClr>
                <a:srgbClr val="0070C0"/>
              </a:buClr>
              <a:buSzPct val="102000"/>
              <a:buFont typeface="+mj-lt"/>
              <a:buAutoNum type="arabicPeriod" startAt="2"/>
            </a:pP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lvl="0" algn="ctr"/>
            <a:r>
              <a:rPr lang="ru-RU" dirty="0" smtClean="0">
                <a:solidFill>
                  <a:srgbClr val="0070C0"/>
                </a:solidFill>
              </a:rPr>
              <a:t>Выводы.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 fontScale="70000" lnSpcReduction="20000"/>
          </a:bodyPr>
          <a:lstStyle/>
          <a:p>
            <a:pPr lvl="0" algn="ctr">
              <a:buNone/>
            </a:pPr>
            <a:r>
              <a:rPr lang="ru-RU" sz="3100" b="1" dirty="0" smtClean="0">
                <a:solidFill>
                  <a:srgbClr val="00B050"/>
                </a:solidFill>
              </a:rPr>
              <a:t>Подготовить к пересказу §47 «Патриотизм и верность воинскому долгу – качества защитника Отечества»; </a:t>
            </a:r>
          </a:p>
          <a:p>
            <a:pPr marL="0" lvl="0" indent="357188">
              <a:buNone/>
            </a:pPr>
            <a:endParaRPr lang="ru-RU" dirty="0" smtClean="0">
              <a:solidFill>
                <a:srgbClr val="00B050"/>
              </a:solidFill>
            </a:endParaRPr>
          </a:p>
          <a:p>
            <a:pPr marL="0" lvl="0" indent="357188">
              <a:buNone/>
            </a:pPr>
            <a:r>
              <a:rPr lang="ru-RU" dirty="0" smtClean="0">
                <a:solidFill>
                  <a:srgbClr val="00B050"/>
                </a:solidFill>
              </a:rPr>
              <a:t>Выполнить по выбору задание:</a:t>
            </a:r>
          </a:p>
          <a:p>
            <a:pPr marL="624078" lvl="0" indent="-514350">
              <a:buClr>
                <a:srgbClr val="00B050"/>
              </a:buClr>
              <a:buSzPct val="107000"/>
              <a:buFont typeface="+mj-lt"/>
              <a:buAutoNum type="arabicPeriod"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Подготовьте сообщение на тему «Основные качества, присущие военнослужащему Вооружённых Сил Российской Федерации – защитнику Отечества». </a:t>
            </a:r>
          </a:p>
          <a:p>
            <a:pPr marL="624078" lvl="0" indent="-514350">
              <a:buClr>
                <a:srgbClr val="00B050"/>
              </a:buClr>
              <a:buSzPct val="107000"/>
              <a:buFont typeface="+mj-lt"/>
              <a:buAutoNum type="arabicPeriod"/>
            </a:pPr>
            <a:endPara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24078" lvl="0" indent="-514350">
              <a:buClr>
                <a:srgbClr val="00B050"/>
              </a:buClr>
              <a:buSzPct val="107000"/>
              <a:buFont typeface="+mj-lt"/>
              <a:buAutoNum type="arabicPeriod"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Подберите два-три исторических примера героического, беззаветного служения российских солдат Родине. </a:t>
            </a:r>
          </a:p>
          <a:p>
            <a:pPr marL="624078" lvl="0" indent="-514350">
              <a:buClr>
                <a:srgbClr val="00B050"/>
              </a:buClr>
              <a:buSzPct val="107000"/>
              <a:buFont typeface="+mj-lt"/>
              <a:buAutoNum type="arabicPeriod"/>
            </a:pPr>
            <a:endPara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24078" lvl="0" indent="-514350">
              <a:buClr>
                <a:srgbClr val="00B050"/>
              </a:buClr>
              <a:buSzPct val="107000"/>
              <a:buFont typeface="+mj-lt"/>
              <a:buAutoNum type="arabicPeriod"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Подготовьте сообщение о том, как вы понимаете значение воинского долга для военнослужащих в мирной повседневной жизни. </a:t>
            </a:r>
          </a:p>
          <a:p>
            <a:pPr marL="624078" lvl="0" indent="-514350">
              <a:buClr>
                <a:srgbClr val="00B050"/>
              </a:buClr>
              <a:buSzPct val="107000"/>
              <a:buFont typeface="+mj-lt"/>
              <a:buAutoNum type="arabicPeriod"/>
            </a:pPr>
            <a:endPara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24078" lvl="0" indent="-514350">
              <a:buClr>
                <a:srgbClr val="00B050"/>
              </a:buClr>
              <a:buSzPct val="107000"/>
              <a:buFont typeface="+mj-lt"/>
              <a:buAutoNum type="arabicPeriod"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Объясните смысл известного выражения «Герои не умирают». </a:t>
            </a:r>
          </a:p>
          <a:p>
            <a:pPr marL="0" lvl="0" indent="357188">
              <a:buNone/>
            </a:pPr>
            <a:endParaRPr lang="ru-RU" dirty="0" smtClean="0">
              <a:solidFill>
                <a:srgbClr val="00B050"/>
              </a:solidFill>
            </a:endParaRPr>
          </a:p>
          <a:p>
            <a:pPr algn="ctr">
              <a:buNone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Домашнее задание. 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968552"/>
          </a:xfrm>
        </p:spPr>
        <p:txBody>
          <a:bodyPr>
            <a:normAutofit fontScale="92500" lnSpcReduction="10000"/>
          </a:bodyPr>
          <a:lstStyle/>
          <a:p>
            <a:pPr marL="624078" lvl="0" indent="-514350">
              <a:buClr>
                <a:srgbClr val="7030A0"/>
              </a:buClr>
              <a:buSzPct val="103000"/>
              <a:buFont typeface="+mj-lt"/>
              <a:buAutoNum type="arabicPeriod"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военнослужащий Вооружённых Сил Российской Федерации в первую очередь должен быть патриотом? Обоснуйте свой ответ. </a:t>
            </a:r>
          </a:p>
          <a:p>
            <a:pPr marL="624078" lvl="0" indent="-514350">
              <a:buClr>
                <a:srgbClr val="7030A0"/>
              </a:buClr>
              <a:buSzPct val="103000"/>
              <a:buFont typeface="+mj-lt"/>
              <a:buAutoNum type="arabicPeriod"/>
            </a:pPr>
            <a:endPara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24078" lvl="0" indent="-514350">
              <a:buClr>
                <a:srgbClr val="7030A0"/>
              </a:buClr>
              <a:buSzPct val="103000"/>
              <a:buFont typeface="+mj-lt"/>
              <a:buAutoNum type="arabicPeriod"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чём заключается воинский долг военнослужащих Вооружённых Сил Российской Федерации? </a:t>
            </a:r>
          </a:p>
          <a:p>
            <a:pPr marL="624078" lvl="0" indent="-514350">
              <a:buClr>
                <a:srgbClr val="7030A0"/>
              </a:buClr>
              <a:buSzPct val="103000"/>
              <a:buFont typeface="+mj-lt"/>
              <a:buAutoNum type="arabicPeriod"/>
            </a:pPr>
            <a:endPara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24078" lvl="0" indent="-514350">
              <a:buClr>
                <a:srgbClr val="7030A0"/>
              </a:buClr>
              <a:buSzPct val="103000"/>
              <a:buFont typeface="+mj-lt"/>
              <a:buAutoNum type="arabicPeriod"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чём проявляется патриотизм военнослужащего Вооружённых Сил Российской Федерации? </a:t>
            </a:r>
          </a:p>
          <a:p>
            <a:pPr marL="624078" lvl="0" indent="-514350">
              <a:buClr>
                <a:srgbClr val="7030A0"/>
              </a:buClr>
              <a:buSzPct val="103000"/>
              <a:buFont typeface="+mj-lt"/>
              <a:buAutoNum type="arabicPeriod"/>
            </a:pPr>
            <a:endPara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24078" lvl="0" indent="-514350">
              <a:buClr>
                <a:srgbClr val="7030A0"/>
              </a:buClr>
              <a:buSzPct val="103000"/>
              <a:buFont typeface="+mj-lt"/>
              <a:buAutoNum type="arabicPeriod"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Какая существует взаимосвязь между патриотизмом и любовью к Родине? </a:t>
            </a:r>
          </a:p>
          <a:p>
            <a:pPr marL="624078" indent="-514350">
              <a:buClr>
                <a:srgbClr val="7030A0"/>
              </a:buClr>
              <a:buSzPct val="103000"/>
              <a:buFont typeface="+mj-lt"/>
              <a:buAutoNum type="arabicPeriod"/>
            </a:pP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При изучении новой темы постарайся найти ответы на следующие вопросы: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616624"/>
          </a:xfrm>
        </p:spPr>
        <p:txBody>
          <a:bodyPr>
            <a:normAutofit lnSpcReduction="10000"/>
          </a:bodyPr>
          <a:lstStyle/>
          <a:p>
            <a:pPr marL="0" indent="357188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Военнослужащий – защитник Отечества, и на него возлагаются обязанности по подготовке к вооружённой защите и вооружённая защита Российской Федерации. </a:t>
            </a: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357188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Отечество – это не только прошлое, не только общность исторической судьбы, но, прежде всего, настоящее народа, проживающего на конкретной территории и имеющего государственное устройство. </a:t>
            </a: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357188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Патриотизм – это чувство любви к своему народу, гордость за его успехи и победы и горечь за неудачи и поражения. </a:t>
            </a: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357188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Воинский долг – нравственно-правовая норма поведения военнослужащего. </a:t>
            </a: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Основные понятия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481328"/>
            <a:ext cx="8640960" cy="5188032"/>
          </a:xfrm>
        </p:spPr>
        <p:txBody>
          <a:bodyPr>
            <a:normAutofit fontScale="77500" lnSpcReduction="20000"/>
          </a:bodyPr>
          <a:lstStyle/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Военнослужащий – это, прежде всего, гражданин Российской Федерации. Он обладает всеми правами и свободами человека и гражданина, предусмотренными Конституцией Российской Федерации.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Для выполнения своих обязанностей по защите Отечества военнослужащий должен быть верным Военной присяге, беззаветно служить своему народу, мужественно, умело, не щадя своей крови и самой жизни, защищать Российскую Федерацию, выполнять воинский долг, стойко переносить трудности военной службы.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Чтобы в полной мере отвечать своему предназначению, военнослужащий в первую очередь должен быть патриотом своего государства – Российской Федерации.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Чувство патриотизма – основа духовных качеств российских воинов. Патриотизм олицетворяет любовь к своей Родине, неразрывность с её историей, культурой, достижениями, проблемами. 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ПАТРИОТИЗМ И ВЕРНОСТЬ ВОИНСКОМУ ДОЛГУ – КАЧЕСТВА ЗАЩИТНИКА ОТЕЧЕСТВА 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481328"/>
            <a:ext cx="8784976" cy="5188032"/>
          </a:xfrm>
        </p:spPr>
        <p:txBody>
          <a:bodyPr>
            <a:normAutofit fontScale="85000" lnSpcReduction="20000"/>
          </a:bodyPr>
          <a:lstStyle/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Мы все дети одной Родины – России. Какие бы политические, экономические события в ней ни происходили, как бы сложно и трудно нам ни было на определённых отрезках времени, она остаётся нашей Родиной, землёй наших предков, нашей культуры. Мы живём здесь и обязаны сделать всё, чтобы наша страна была великой и процветающей.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Родина – это территория, географическое пространство, где человек родился, социальная и духовная среда, в которой он вырос и живёт.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Отечество – понятие, близкое понятию Родины, но с более глубоким содержанием.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Наша Родина – это и русский язык, объединяющий всех нас в общем доме народов. Русский язык является государственным языком. Родина – это наша литература, музыка, театр, кинематограф, живопись, наука, это вся наша российская духовная культура. 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ПАТРИОТИЗМ И ВЕРНОСТЬ ВОИНСКОМУ ДОЛГУ – КАЧЕСТВА ЗАЩИТНИКА ОТЕЧЕСТВА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332656"/>
            <a:ext cx="8229600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ПАТРИОТИЗМ И ВЕРНОСТЬ ВОИНСКОМУ ДОЛГУ – КАЧЕСТВА ЗАЩИТНИКА ОТЕЧЕСТВА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544616"/>
          </a:xfrm>
        </p:spPr>
        <p:txBody>
          <a:bodyPr>
            <a:normAutofit fontScale="55000" lnSpcReduction="20000"/>
          </a:bodyPr>
          <a:lstStyle/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Родина – это всё то, что создавали наши предки, это то место, где будут жить наши дети, это всё то, что мы обязаны любить, беречь, охранять и улучшать.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Патриотизм – духовное и нравственное начало каждого гражданина страны, это любовь к своей Родине, народу, его истории, языку и национальной культуре. Гражданин страны прежде всего патриот.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Для военнослужащих патриотизм проявляется в первую очередь в верности воинскому долгу, в беззаветной службе Родине, в готовности в любое время с оружием в руках защищать её интересы.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Что вкладывается в понятие долга? Человек живёт в обществе и не может быть независим от него. Мы все взаимозависимы друг от друга, каждый вкладывает частицу своего труда в общее дело, а благами цивилизации пользуются все. Для удовлетворения своих потребностей каждый человек пользуется благами, созданными до него старшими поколениями и обществом. Общество, в свою очередь, предъявляет к человеку определённые требования и обязывает его поступать и жить в соответствии с установившимися, проверенными веками нормами поведения. Одна часть норм поведения определена законами государства и другими правовыми документами. Другая часть остаётся в памяти народа и представляет собой общепринятые нормы морали и нравственности. </a:t>
            </a:r>
          </a:p>
          <a:p>
            <a:pPr marL="0" indent="357188">
              <a:buNone/>
            </a:pPr>
            <a:endParaRPr lang="ru-RU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357188">
              <a:buNone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Мораль (нравственность) –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особая форма общественного сознания и вид общественных отношений, один из основных способов регуляции действий человека в обществе с помощью норм. В отличие от простого обычая или традиции нравственные нормы получают идейное обоснование в виде идеалов добра и зла, справедливости и т. п. </a:t>
            </a: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ПАТРИОТИЗМ И ВЕРНОСТЬ ВОИНСКОМУ ДОЛГУ – КАЧЕСТВА ЗАЩИТНИКА ОТЕЧЕСТВА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481328"/>
            <a:ext cx="8568952" cy="5188032"/>
          </a:xfrm>
        </p:spPr>
        <p:txBody>
          <a:bodyPr>
            <a:normAutofit fontScale="85000" lnSpcReduction="20000"/>
          </a:bodyPr>
          <a:lstStyle/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Правовые и моральные нормы тесно взаимосвязаны и определяют понятия </a:t>
            </a:r>
            <a:r>
              <a:rPr lang="ru-RU" b="1" i="1" dirty="0" smtClean="0">
                <a:solidFill>
                  <a:srgbClr val="002060"/>
                </a:solidFill>
              </a:rPr>
              <a:t>долг </a:t>
            </a:r>
            <a:r>
              <a:rPr lang="ru-RU" b="1" dirty="0" smtClean="0">
                <a:solidFill>
                  <a:srgbClr val="002060"/>
                </a:solidFill>
              </a:rPr>
              <a:t>и </a:t>
            </a:r>
            <a:r>
              <a:rPr lang="ru-RU" b="1" i="1" dirty="0" smtClean="0">
                <a:solidFill>
                  <a:srgbClr val="002060"/>
                </a:solidFill>
              </a:rPr>
              <a:t>честь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Долг есть нравственные обязанности человека, выполняемые из побуждений совести. </a:t>
            </a:r>
            <a:r>
              <a:rPr lang="ru-RU" b="1" i="1" dirty="0" smtClean="0">
                <a:solidFill>
                  <a:srgbClr val="002060"/>
                </a:solidFill>
              </a:rPr>
              <a:t>Совесть</a:t>
            </a:r>
            <a:r>
              <a:rPr lang="ru-RU" b="1" dirty="0" smtClean="0">
                <a:solidFill>
                  <a:srgbClr val="002060"/>
                </a:solidFill>
              </a:rPr>
              <a:t> есть выражение способности личности осуществлять нравственный самоконтроль, самостоятельно формулировать для себя нравственные обязанности, требовать от себя их выполнения и производить самооценку совершаемых поступков.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Воинский долг представляет собой единство правового и нравственного требований общества. Суть его заключается в защите государственного суверенитета и территориальной целостности Российской Федерации и безопасности государства при отражении вооружённого нападения, а также в выполнении задач в соответствии с международными обязательствами страны. 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188640"/>
            <a:ext cx="8229600" cy="99412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ПАТРИОТИЗМ И ВЕРНОСТЬ ВОИНСКОМУ ДОЛГУ – КАЧЕСТВА ЗАЩИТНИКА ОТЕЧЕСТВА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481328"/>
            <a:ext cx="8640960" cy="5116024"/>
          </a:xfrm>
        </p:spPr>
        <p:txBody>
          <a:bodyPr>
            <a:normAutofit fontScale="92500"/>
          </a:bodyPr>
          <a:lstStyle/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 мирной повседневной жизни воинский долг обязывает каждого воина глубоко осознать личную ответственность за защиту Отечества, требует мастерского овладения вверенным оружием и военной техникой, постоянного совершенствования своих морально-боевых и психологических качеств, высокой организованности и дисциплины.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История нашего Отечества даёт яркие примеры беззаветного служения России и выполнения воинского долга российскими и советскими воинами. Во все времена подвиги русских воинов почитались народом, на их примерах воспитывалось молодое поколение. 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ПАТРИОТИЗМ И ВЕРНОСТЬ ВОИНСКОМУ ДОЛГУ – КАЧЕСТВА ЗАЩИТНИКА ОТЕЧЕСТВА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760640"/>
          </a:xfrm>
        </p:spPr>
        <p:txBody>
          <a:bodyPr>
            <a:normAutofit fontScale="77500" lnSpcReduction="20000"/>
          </a:bodyPr>
          <a:lstStyle/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Наше государство – Российская Федерация – раскинулось на площади 17,4 </a:t>
            </a:r>
            <a:r>
              <a:rPr lang="ru-RU" b="1" dirty="0" err="1" smtClean="0">
                <a:solidFill>
                  <a:srgbClr val="002060"/>
                </a:solidFill>
              </a:rPr>
              <a:t>млн</a:t>
            </a:r>
            <a:r>
              <a:rPr lang="ru-RU" b="1" dirty="0" smtClean="0">
                <a:solidFill>
                  <a:srgbClr val="002060"/>
                </a:solidFill>
              </a:rPr>
              <a:t> кв. км и занимает б</a:t>
            </a:r>
            <a:r>
              <a:rPr lang="ru-RU" b="1" i="1" dirty="0" smtClean="0">
                <a:solidFill>
                  <a:srgbClr val="002060"/>
                </a:solidFill>
              </a:rPr>
              <a:t>о</a:t>
            </a:r>
            <a:r>
              <a:rPr lang="ru-RU" b="1" dirty="0" smtClean="0">
                <a:solidFill>
                  <a:srgbClr val="002060"/>
                </a:solidFill>
              </a:rPr>
              <a:t>льшую часть Восточной Европы и Северную Азию.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Столица Российской Федерации – Москва.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Россия омывается морями Северного Ледовитого океана (Баренцево, Белое, Карское, Лаптевых, </a:t>
            </a:r>
            <a:r>
              <a:rPr lang="ru-RU" b="1" dirty="0" err="1" smtClean="0">
                <a:solidFill>
                  <a:srgbClr val="002060"/>
                </a:solidFill>
              </a:rPr>
              <a:t>Восточно-Сибирское</a:t>
            </a:r>
            <a:r>
              <a:rPr lang="ru-RU" b="1" dirty="0" smtClean="0">
                <a:solidFill>
                  <a:srgbClr val="002060"/>
                </a:solidFill>
              </a:rPr>
              <a:t>, Чукотское), морями Тихого океана (Берингово, Охотское, Японское), морями Атлантического океана (Балтийское, Чёрное, Азовское).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Российская Федерация занимает первое место в мире по территории и седьмое место по численности населения.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 </a:t>
            </a:r>
            <a:r>
              <a:rPr lang="ru-RU" b="1" dirty="0" smtClean="0">
                <a:solidFill>
                  <a:srgbClr val="002060"/>
                </a:solidFill>
              </a:rPr>
              <a:t>территории России проживает более 120 национальностей и народностей. Б</a:t>
            </a:r>
            <a:r>
              <a:rPr lang="ru-RU" b="1" i="1" dirty="0" smtClean="0">
                <a:solidFill>
                  <a:srgbClr val="002060"/>
                </a:solidFill>
              </a:rPr>
              <a:t>о</a:t>
            </a:r>
            <a:r>
              <a:rPr lang="ru-RU" b="1" dirty="0" smtClean="0">
                <a:solidFill>
                  <a:srgbClr val="002060"/>
                </a:solidFill>
              </a:rPr>
              <a:t>льшую часть населения России составляют русские (свыше 82,5%).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Среди других национальностей, численность которых превышает 1 </a:t>
            </a:r>
            <a:r>
              <a:rPr lang="ru-RU" b="1" dirty="0" err="1" smtClean="0">
                <a:solidFill>
                  <a:srgbClr val="002060"/>
                </a:solidFill>
              </a:rPr>
              <a:t>млн</a:t>
            </a:r>
            <a:r>
              <a:rPr lang="ru-RU" b="1" dirty="0" smtClean="0">
                <a:solidFill>
                  <a:srgbClr val="002060"/>
                </a:solidFill>
              </a:rPr>
              <a:t> человек: татары – 5,5 </a:t>
            </a:r>
            <a:r>
              <a:rPr lang="ru-RU" b="1" dirty="0" err="1" smtClean="0">
                <a:solidFill>
                  <a:srgbClr val="002060"/>
                </a:solidFill>
              </a:rPr>
              <a:t>млн</a:t>
            </a:r>
            <a:r>
              <a:rPr lang="ru-RU" b="1" dirty="0" smtClean="0">
                <a:solidFill>
                  <a:srgbClr val="002060"/>
                </a:solidFill>
              </a:rPr>
              <a:t>, чуваши – 1,8 </a:t>
            </a:r>
            <a:r>
              <a:rPr lang="ru-RU" b="1" dirty="0" err="1" smtClean="0">
                <a:solidFill>
                  <a:srgbClr val="002060"/>
                </a:solidFill>
              </a:rPr>
              <a:t>млн</a:t>
            </a:r>
            <a:r>
              <a:rPr lang="ru-RU" b="1" dirty="0" smtClean="0">
                <a:solidFill>
                  <a:srgbClr val="002060"/>
                </a:solidFill>
              </a:rPr>
              <a:t>, башкиры – 1,3 </a:t>
            </a:r>
            <a:r>
              <a:rPr lang="ru-RU" b="1" dirty="0" err="1" smtClean="0">
                <a:solidFill>
                  <a:srgbClr val="002060"/>
                </a:solidFill>
              </a:rPr>
              <a:t>млн</a:t>
            </a:r>
            <a:r>
              <a:rPr lang="ru-RU" b="1" dirty="0" smtClean="0">
                <a:solidFill>
                  <a:srgbClr val="002060"/>
                </a:solidFill>
              </a:rPr>
              <a:t>, мордвины – 1,1 </a:t>
            </a:r>
            <a:r>
              <a:rPr lang="ru-RU" b="1" dirty="0" err="1" smtClean="0">
                <a:solidFill>
                  <a:srgbClr val="002060"/>
                </a:solidFill>
              </a:rPr>
              <a:t>млн</a:t>
            </a:r>
            <a:r>
              <a:rPr lang="ru-RU" b="1" dirty="0" smtClean="0">
                <a:solidFill>
                  <a:srgbClr val="002060"/>
                </a:solidFill>
              </a:rPr>
              <a:t> человек. </a:t>
            </a:r>
          </a:p>
          <a:p>
            <a:pPr marL="0" indent="357188">
              <a:buNone/>
            </a:pPr>
            <a:r>
              <a:rPr lang="ru-RU" b="1" dirty="0" smtClean="0">
                <a:solidFill>
                  <a:srgbClr val="002060"/>
                </a:solidFill>
              </a:rPr>
              <a:t>78% населения живут в европейской части России, остальные – в Западной и Восточной Сибири и на Дальнем Востоке. 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Статистика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</TotalTime>
  <Words>1220</Words>
  <Application>Microsoft Office PowerPoint</Application>
  <PresentationFormat>Экран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ПАТРИОТИЗМ И ВЕРНОСТЬ ВОИНСКОМУ ДОЛГУ – КАЧЕСТВА ЗАЩИТНИКА ОТЕЧЕСТВА </vt:lpstr>
      <vt:lpstr>При изучении новой темы постарайся найти ответы на следующие вопросы:</vt:lpstr>
      <vt:lpstr>Основные понятия</vt:lpstr>
      <vt:lpstr>ПАТРИОТИЗМ И ВЕРНОСТЬ ВОИНСКОМУ ДОЛГУ – КАЧЕСТВА ЗАЩИТНИКА ОТЕЧЕСТВА </vt:lpstr>
      <vt:lpstr>ПАТРИОТИЗМ И ВЕРНОСТЬ ВОИНСКОМУ ДОЛГУ – КАЧЕСТВА ЗАЩИТНИКА ОТЕЧЕСТВА </vt:lpstr>
      <vt:lpstr>ПАТРИОТИЗМ И ВЕРНОСТЬ ВОИНСКОМУ ДОЛГУ – КАЧЕСТВА ЗАЩИТНИКА ОТЕЧЕСТВА </vt:lpstr>
      <vt:lpstr>ПАТРИОТИЗМ И ВЕРНОСТЬ ВОИНСКОМУ ДОЛГУ – КАЧЕСТВА ЗАЩИТНИКА ОТЕЧЕСТВА </vt:lpstr>
      <vt:lpstr>ПАТРИОТИЗМ И ВЕРНОСТЬ ВОИНСКОМУ ДОЛГУ – КАЧЕСТВА ЗАЩИТНИКА ОТЕЧЕСТВА </vt:lpstr>
      <vt:lpstr>Статистика</vt:lpstr>
      <vt:lpstr>Выводы. </vt:lpstr>
      <vt:lpstr>Домашнее задание. </vt:lpstr>
    </vt:vector>
  </TitlesOfParts>
  <Company>Дом Розовых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ПАТРИОТИЗМ И ВЕРНОСТЬ ВОИНСКОМУ ДОЛГУ – КАЧЕСТВА ЗАЩИТНИКА ОТЕЧЕСТВА </dc:title>
  <dc:creator>компутер</dc:creator>
  <cp:lastModifiedBy>Игорь</cp:lastModifiedBy>
  <cp:revision>4</cp:revision>
  <dcterms:created xsi:type="dcterms:W3CDTF">2015-03-06T17:41:41Z</dcterms:created>
  <dcterms:modified xsi:type="dcterms:W3CDTF">2017-06-09T08:46:05Z</dcterms:modified>
</cp:coreProperties>
</file>