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5" r:id="rId6"/>
    <p:sldId id="260" r:id="rId7"/>
    <p:sldId id="269" r:id="rId8"/>
    <p:sldId id="270" r:id="rId9"/>
    <p:sldId id="261" r:id="rId10"/>
    <p:sldId id="262" r:id="rId11"/>
    <p:sldId id="263" r:id="rId12"/>
    <p:sldId id="264" r:id="rId13"/>
    <p:sldId id="266" r:id="rId14"/>
    <p:sldId id="267" r:id="rId15"/>
    <p:sldId id="268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ECBAEB-375E-4BEB-B613-0E0ABFBB73DD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390E19-C932-4D81-88E8-CD420FCD79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4811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390E19-C932-4D81-88E8-CD420FCD791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3271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22CD6-BE0F-4821-AA03-6FD488A5DEF5}" type="datetimeFigureOut">
              <a:rPr lang="ru-RU" smtClean="0"/>
              <a:pPr/>
              <a:t>26.09.2020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8.jpeg"/><Relationship Id="rId7" Type="http://schemas.openxmlformats.org/officeDocument/2006/relationships/hyperlink" Target="http://www.admhmao.ru/obsved/priroda/foto/Foto_riby/tugun.jpg" TargetMode="External"/><Relationship Id="rId12" Type="http://schemas.openxmlformats.org/officeDocument/2006/relationships/image" Target="../media/image33.jpeg"/><Relationship Id="rId2" Type="http://schemas.openxmlformats.org/officeDocument/2006/relationships/hyperlink" Target="http://www.admhmao.ru/obsved/priroda/foto/Foto_riby/muksun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11" Type="http://schemas.openxmlformats.org/officeDocument/2006/relationships/hyperlink" Target="http://www.admhmao.ru/obsved/priroda/foto/Foto_riby/taimen.jpg" TargetMode="External"/><Relationship Id="rId5" Type="http://schemas.openxmlformats.org/officeDocument/2006/relationships/hyperlink" Target="http://www.admhmao.ru/obsved/priroda/foto/Foto_riby/nalim.jpg" TargetMode="External"/><Relationship Id="rId10" Type="http://schemas.openxmlformats.org/officeDocument/2006/relationships/image" Target="../media/image32.jpeg"/><Relationship Id="rId4" Type="http://schemas.openxmlformats.org/officeDocument/2006/relationships/image" Target="../media/image29.jpeg"/><Relationship Id="rId9" Type="http://schemas.openxmlformats.org/officeDocument/2006/relationships/hyperlink" Target="http://www.admhmao.ru/obsved/priroda/foto/Foto_riby/nelma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01hotels.ru/main/cities/Hanty-Mansiysk/points/cultural_center/Biatlonnyj_centr" TargetMode="External"/><Relationship Id="rId13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38.jpeg"/><Relationship Id="rId12" Type="http://schemas.openxmlformats.org/officeDocument/2006/relationships/hyperlink" Target="http://www.101hotels.ru/main/cities/Hanty-Mansiysk/points/museums/Etnografichesky_muzey" TargetMode="External"/><Relationship Id="rId2" Type="http://schemas.openxmlformats.org/officeDocument/2006/relationships/hyperlink" Target="http://www.101hotels.ru/main/cities/Hanty-Mansiysk/points/temples/Hram_Pokrova_Bogorodic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01hotels.ru/main/cities/Hanty-Mansiysk/points/nature_parks/Samarovskiy_chugas" TargetMode="External"/><Relationship Id="rId11" Type="http://schemas.openxmlformats.org/officeDocument/2006/relationships/image" Target="../media/image40.jpeg"/><Relationship Id="rId5" Type="http://schemas.openxmlformats.org/officeDocument/2006/relationships/image" Target="../media/image37.jpeg"/><Relationship Id="rId10" Type="http://schemas.openxmlformats.org/officeDocument/2006/relationships/hyperlink" Target="http://www.101hotels.ru/main/cities/Hanty-Mansiysk/points/gallery/Kartinnaya_galereya" TargetMode="External"/><Relationship Id="rId4" Type="http://schemas.openxmlformats.org/officeDocument/2006/relationships/hyperlink" Target="http://www.101hotels.ru/main/cities/Hanty-Mansiysk/points/monuments/Mamonty" TargetMode="External"/><Relationship Id="rId9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pload.wikimedia.org/wikipedia/commons/7/76/Coat_of_Arms_of_Khanty-Mansia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://upload.wikimedia.org/wikipedia/commons/2/28/Bandera_Khanti_mansi.sv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hyperlink" Target="http://www.newsprom.ru/photo/114174055242527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23728" y="1700808"/>
            <a:ext cx="524573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dventure" pitchFamily="2" charset="0"/>
              </a:rPr>
              <a:t>Югре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dventure" pitchFamily="2" charset="0"/>
              </a:rPr>
              <a:t> 900 лет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03440" y="3933056"/>
            <a:ext cx="4640560" cy="83894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Подготовили учащиеся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В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класса</a:t>
            </a:r>
          </a:p>
          <a:p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Марущенко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Г. и Колодяжный Г.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19872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298450" y="182563"/>
            <a:ext cx="8464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Гимназия №2»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3652838" y="5911850"/>
            <a:ext cx="148149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Нижневартовск,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2015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836712"/>
            <a:ext cx="8229600" cy="4525963"/>
          </a:xfrm>
        </p:spPr>
        <p:txBody>
          <a:bodyPr>
            <a:normAutofit/>
          </a:bodyPr>
          <a:lstStyle/>
          <a:p>
            <a:pPr marL="0" lvl="0" indent="354013" algn="ctr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водоёмах обитает 42 вида рыб, в том числе высокоценные промысловые – осётр, стерлядь, нельма, муксун, </a:t>
            </a:r>
            <a:r>
              <a:rPr lang="ru-RU" sz="2800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чир</a:t>
            </a:r>
            <a:r>
              <a:rPr lang="ru-RU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щокур</a:t>
            </a:r>
            <a:r>
              <a:rPr lang="ru-RU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), пелядь (сырок), </a:t>
            </a:r>
            <a:endParaRPr lang="ru-RU" sz="2800" b="1" kern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354013" algn="ctr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lang="ru-RU" sz="2800" b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сиг </a:t>
            </a:r>
            <a:r>
              <a:rPr lang="ru-RU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(пыжьян</a:t>
            </a:r>
            <a:r>
              <a:rPr lang="ru-RU" sz="2800" b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800" b="1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muksunsm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19194"/>
            <a:ext cx="1872208" cy="1223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scekurs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41117" y="2419194"/>
            <a:ext cx="1920654" cy="11908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 descr="nalimsm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10373" y="4386241"/>
            <a:ext cx="1998663" cy="12524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tugunsm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961336"/>
            <a:ext cx="1892994" cy="122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nelmasm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29744" y="5055576"/>
            <a:ext cx="1822376" cy="11663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taimensm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653136"/>
            <a:ext cx="1897830" cy="12146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9375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xfrm>
            <a:off x="467544" y="620688"/>
            <a:ext cx="8229600" cy="21888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354013" algn="just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Административный центр округа город Ханты-Мансийск. Расположен рядом с местом слияния двух великих сибирских рек Оби и Иртыша. </a:t>
            </a:r>
          </a:p>
          <a:p>
            <a:pPr marL="0" marR="0" lvl="0" indent="354013" algn="just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354013" algn="just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354013" algn="just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354013" algn="just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354013" algn="just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354013" algn="just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354013" algn="just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Город Ханты-Мансийск расположен на семи холмах, в уникальном природном ландшафте, где сохранены реликтовые породы пихт, кедра и ряд других. </a:t>
            </a:r>
          </a:p>
          <a:p>
            <a:pPr marL="0" marR="0" lvl="0" indent="354013" algn="just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До 1940 года назывался Остяко-</a:t>
            </a:r>
            <a:r>
              <a:rPr kumimoji="0" 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Вогульск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1693824"/>
            <a:ext cx="3024336" cy="1735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5013176"/>
            <a:ext cx="3024336" cy="17238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627486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83990"/>
            <a:ext cx="31140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  <a:hlinkClick r:id="rId2"/>
              </a:rPr>
              <a:t>Храм Покрова Пресвятой Богородицы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010373"/>
            <a:ext cx="2736304" cy="2051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256767" y="281377"/>
            <a:ext cx="2985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2579B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Скульптурная композиция Мамонты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09457" y="971051"/>
            <a:ext cx="288032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6516216" y="324720"/>
            <a:ext cx="24950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2579B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Природный парк </a:t>
            </a:r>
            <a:r>
              <a:rPr lang="ru-RU" b="1" dirty="0" err="1">
                <a:solidFill>
                  <a:srgbClr val="2579B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Самаровский</a:t>
            </a:r>
            <a:r>
              <a:rPr lang="ru-RU" b="1" dirty="0">
                <a:solidFill>
                  <a:srgbClr val="2579B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 </a:t>
            </a:r>
            <a:r>
              <a:rPr lang="ru-RU" b="1" dirty="0" err="1">
                <a:solidFill>
                  <a:srgbClr val="2579B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чугас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33809" y="1008903"/>
            <a:ext cx="2659860" cy="2122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12521" y="3496875"/>
            <a:ext cx="2182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2579B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Биатлонный центр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521" y="4149080"/>
            <a:ext cx="2569468" cy="19271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081778" y="3358375"/>
            <a:ext cx="30945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2579B1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Картинная галерея Фонда поколений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09457" y="4221087"/>
            <a:ext cx="2761967" cy="2071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6348912" y="3383496"/>
            <a:ext cx="26623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2579B1"/>
                </a:solidFill>
                <a:latin typeface="Times New Roman" pitchFamily="18" charset="0"/>
                <a:cs typeface="Times New Roman" pitchFamily="18" charset="0"/>
                <a:hlinkClick r:id="rId12"/>
              </a:rPr>
              <a:t>Этнографический музей под открытым небом </a:t>
            </a:r>
            <a:r>
              <a:rPr lang="ru-RU" b="1" dirty="0" err="1">
                <a:solidFill>
                  <a:srgbClr val="2579B1"/>
                </a:solidFill>
                <a:latin typeface="Times New Roman" pitchFamily="18" charset="0"/>
                <a:cs typeface="Times New Roman" pitchFamily="18" charset="0"/>
                <a:hlinkClick r:id="rId12"/>
              </a:rPr>
              <a:t>Торум</a:t>
            </a:r>
            <a:r>
              <a:rPr lang="ru-RU" b="1" dirty="0">
                <a:solidFill>
                  <a:srgbClr val="2579B1"/>
                </a:solidFill>
                <a:latin typeface="Times New Roman" pitchFamily="18" charset="0"/>
                <a:cs typeface="Times New Roman" pitchFamily="18" charset="0"/>
                <a:hlinkClick r:id="rId12"/>
              </a:rPr>
              <a:t> </a:t>
            </a:r>
            <a:r>
              <a:rPr lang="ru-RU" b="1" dirty="0" err="1">
                <a:solidFill>
                  <a:srgbClr val="2579B1"/>
                </a:solidFill>
                <a:latin typeface="Times New Roman" pitchFamily="18" charset="0"/>
                <a:cs typeface="Times New Roman" pitchFamily="18" charset="0"/>
                <a:hlinkClick r:id="rId12"/>
              </a:rPr>
              <a:t>Маа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93442" y="4362594"/>
            <a:ext cx="2573290" cy="1929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70907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Народы земли Югорской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1240983"/>
            <a:ext cx="2590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b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ханты </a:t>
            </a:r>
            <a:r>
              <a:rPr lang="ru-RU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манси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060849"/>
            <a:ext cx="3639890" cy="28957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2636912"/>
            <a:ext cx="3672408" cy="30397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685874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b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Жилище </a:t>
            </a:r>
            <a:r>
              <a:rPr lang="ru-RU" sz="36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868144" y="404664"/>
            <a:ext cx="989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kern="0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чум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3621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1844824"/>
            <a:ext cx="5865202" cy="3727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331640" y="548680"/>
            <a:ext cx="42803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Место поселения ханты -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613579"/>
            <a:ext cx="17540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kern="0" dirty="0">
                <a:solidFill>
                  <a:sysClr val="windowText" lastClr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стойбище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92607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40032"/>
            <a:ext cx="8640960" cy="64087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827584" y="1196752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«Человеку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нельзя жить без родины как нельзя жить без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сердца»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51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96631">
            <a:off x="4913762" y="1759375"/>
            <a:ext cx="4033578" cy="30239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Соединив леса и горы, 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Озёра, реки и луга, 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Раскинулась в своих просторах 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Ханты-мансийская земля!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Все о тебе стихи слагают, 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Они летят во все края. 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Ты всей земле теперь известна, </a:t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Ханты-Мансийская земля!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/>
          <a:lstStyle/>
          <a:p>
            <a:pPr marL="0" lvl="0" indent="354013" algn="ctr" fontAlgn="base">
              <a:lnSpc>
                <a:spcPct val="90000"/>
              </a:lnSpc>
              <a:spcAft>
                <a:spcPct val="0"/>
              </a:spcAft>
              <a:buNone/>
            </a:pPr>
            <a:r>
              <a:rPr lang="ru-RU" sz="2400" b="1" kern="0" dirty="0">
                <a:solidFill>
                  <a:srgbClr val="000000"/>
                </a:solidFill>
                <a:latin typeface="Times New Roman" pitchFamily="18" charset="0"/>
              </a:rPr>
              <a:t>Ханты-Мансийский автономный округ (историческое название края Югра) образован </a:t>
            </a:r>
            <a:endParaRPr lang="ru-RU" sz="2400" b="1" kern="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0" lvl="0" indent="354013" algn="ctr" fontAlgn="base">
              <a:lnSpc>
                <a:spcPct val="90000"/>
              </a:lnSpc>
              <a:spcAft>
                <a:spcPct val="0"/>
              </a:spcAft>
              <a:buNone/>
            </a:pPr>
            <a:r>
              <a:rPr lang="ru-RU" sz="2400" b="1" kern="0" dirty="0" smtClean="0">
                <a:solidFill>
                  <a:srgbClr val="000000"/>
                </a:solidFill>
                <a:latin typeface="Times New Roman" pitchFamily="18" charset="0"/>
              </a:rPr>
              <a:t>10 </a:t>
            </a:r>
            <a:r>
              <a:rPr lang="ru-RU" sz="2400" b="1" kern="0" dirty="0">
                <a:solidFill>
                  <a:srgbClr val="000000"/>
                </a:solidFill>
                <a:latin typeface="Times New Roman" pitchFamily="18" charset="0"/>
              </a:rPr>
              <a:t>декабря 1930 г. </a:t>
            </a:r>
            <a:r>
              <a:rPr lang="ru-RU" sz="2400" kern="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ru-RU" sz="2400" kern="0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971599" y="4293096"/>
            <a:ext cx="7463951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10 декабря 2015 года будет отмечаться значимая дата –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85-летие образования Ханты-Мансийского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автономного округа-Югры.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9912" y="2386186"/>
            <a:ext cx="1482262" cy="1906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0613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Изображение:Coat of Arms of Khanty-Mansia.pn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83568" y="476672"/>
            <a:ext cx="1905000" cy="2162175"/>
          </a:xfr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348038" y="188913"/>
            <a:ext cx="5627687" cy="21431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Герб </a:t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Ханты - Мансийского автономного округа</a:t>
            </a:r>
          </a:p>
        </p:txBody>
      </p:sp>
      <p:pic>
        <p:nvPicPr>
          <p:cNvPr id="6" name="Picture 6" descr="Изображение:Bandera Khanti mansi.sv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440" y="3140968"/>
            <a:ext cx="36004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067944" y="2657204"/>
            <a:ext cx="4475162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Флаг </a:t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Ханты -Мансийского автономного округа</a:t>
            </a:r>
          </a:p>
        </p:txBody>
      </p:sp>
    </p:spTree>
    <p:extLst>
      <p:ext uri="{BB962C8B-B14F-4D97-AF65-F5344CB8AC3E}">
        <p14:creationId xmlns:p14="http://schemas.microsoft.com/office/powerpoint/2010/main" xmlns="" val="204674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sz="3200" b="1" kern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Губернатор нашего округа</a:t>
            </a:r>
            <a:br>
              <a:rPr lang="ru-RU" sz="3200" b="1" kern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32121" y="1124744"/>
            <a:ext cx="3840427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2051720" y="4565203"/>
            <a:ext cx="50032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Наталья Владимировна Комарова</a:t>
            </a:r>
          </a:p>
        </p:txBody>
      </p:sp>
    </p:spTree>
    <p:extLst>
      <p:ext uri="{BB962C8B-B14F-4D97-AF65-F5344CB8AC3E}">
        <p14:creationId xmlns:p14="http://schemas.microsoft.com/office/powerpoint/2010/main" xmlns="" val="13406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Чем знаменит </a:t>
            </a:r>
            <a:r>
              <a:rPr lang="ru-RU" sz="3200" b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округ?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354013" algn="ctr"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</a:rPr>
              <a:t>Известность во всем мире округу принесли богатейшие месторождения </a:t>
            </a:r>
          </a:p>
          <a:p>
            <a:pPr marL="0" indent="354013" algn="ctr"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</a:rPr>
              <a:t>нефти и газа.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3068960"/>
            <a:ext cx="4139952" cy="28565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624844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89808" y="337431"/>
            <a:ext cx="2496956" cy="1656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60648"/>
            <a:ext cx="2733675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10908" y="4509120"/>
            <a:ext cx="3275856" cy="21833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4509120"/>
            <a:ext cx="3198876" cy="2135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844824"/>
            <a:ext cx="5050904" cy="3312368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Суров ее вид. В лесу полумрак, нижние ветви и стволы деревьев покрыты серыми лишайниками, на почве ковер из мхов и лишайников, много валежника. Упавшие и полусгнившие стволы деревьев образуют местами непроходимые завалы, в которых находят приют многие обитатели тайги. 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18864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Тайга </a:t>
            </a:r>
          </a:p>
        </p:txBody>
      </p:sp>
    </p:spTree>
    <p:extLst>
      <p:ext uri="{BB962C8B-B14F-4D97-AF65-F5344CB8AC3E}">
        <p14:creationId xmlns:p14="http://schemas.microsoft.com/office/powerpoint/2010/main" xmlns="" val="189455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Югра!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красив и прекрасен наш край! 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Ты такого нигде не найдешь. 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Даже если и будет такой, 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Всё равно он на наш не похож. 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Здесь вся природа цветет, 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 растения редкие есть. 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 Югорских лесах ели, сосны растут, 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И, конечно, она чище всех!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Растительный мир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5301208"/>
            <a:ext cx="2193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Меркушева Анжела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4864805"/>
            <a:ext cx="1656184" cy="12421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4208" y="476672"/>
            <a:ext cx="2339558" cy="16945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5354287"/>
            <a:ext cx="1512168" cy="1297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14773" y="2708920"/>
            <a:ext cx="2261683" cy="15085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91279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380" y="1607885"/>
            <a:ext cx="4369905" cy="1143000"/>
          </a:xfrm>
        </p:spPr>
        <p:txBody>
          <a:bodyPr>
            <a:normAutofit/>
          </a:bodyPr>
          <a:lstStyle/>
          <a:p>
            <a:r>
              <a:rPr lang="ru-RU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Животный мир Югры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5" descr="Картинка 6 из 8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94656"/>
            <a:ext cx="1373187" cy="2060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52472" y="260648"/>
            <a:ext cx="1754653" cy="1222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9309" y="308532"/>
            <a:ext cx="1881024" cy="122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9723" y="260648"/>
            <a:ext cx="1673649" cy="11157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4581" y="4673960"/>
            <a:ext cx="2720155" cy="18513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58428" y="4657221"/>
            <a:ext cx="1616953" cy="11426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33855" y="4720403"/>
            <a:ext cx="2685594" cy="1678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52325" y="260648"/>
            <a:ext cx="1833201" cy="13199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3259" y="1560642"/>
            <a:ext cx="1225877" cy="1849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3427" y="2890430"/>
            <a:ext cx="2542620" cy="15891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Picture 4" descr="562px-Streifenhoernchen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926" y="2714012"/>
            <a:ext cx="1649998" cy="176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12473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283</Words>
  <Application>Microsoft Office PowerPoint</Application>
  <PresentationFormat>Экран (4:3)</PresentationFormat>
  <Paragraphs>50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Герб  Ханты - Мансийского автономного округа</vt:lpstr>
      <vt:lpstr>Губернатор нашего округа </vt:lpstr>
      <vt:lpstr>Чем знаменит округ?</vt:lpstr>
      <vt:lpstr>Тайга </vt:lpstr>
      <vt:lpstr>Растительный мир</vt:lpstr>
      <vt:lpstr>Животный мир Югры</vt:lpstr>
      <vt:lpstr>Слайд 10</vt:lpstr>
      <vt:lpstr>Слайд 11</vt:lpstr>
      <vt:lpstr>Слайд 12</vt:lpstr>
      <vt:lpstr>Народы земли Югорской</vt:lpstr>
      <vt:lpstr>Жилище  -</vt:lpstr>
      <vt:lpstr>Место поселения ханты -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sbelova</dc:creator>
  <cp:lastModifiedBy>Zverdvd.org</cp:lastModifiedBy>
  <cp:revision>22</cp:revision>
  <dcterms:created xsi:type="dcterms:W3CDTF">2013-08-01T07:43:19Z</dcterms:created>
  <dcterms:modified xsi:type="dcterms:W3CDTF">2020-09-26T05:53:09Z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992644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