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4" r:id="rId6"/>
    <p:sldId id="260" r:id="rId7"/>
    <p:sldId id="265" r:id="rId8"/>
    <p:sldId id="262" r:id="rId9"/>
    <p:sldId id="263" r:id="rId10"/>
    <p:sldId id="261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E8D5F7E-5440-40D2-9BD9-C198EAD13057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EE9A1C9-77DB-4AA5-8F44-80383B9106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2836" y="2132856"/>
            <a:ext cx="8640960" cy="2592288"/>
          </a:xfrm>
        </p:spPr>
        <p:txBody>
          <a:bodyPr/>
          <a:lstStyle/>
          <a:p>
            <a:pPr algn="ctr"/>
            <a:r>
              <a:rPr lang="ru-RU" dirty="0" smtClean="0"/>
              <a:t>Симметрия. </a:t>
            </a:r>
            <a:br>
              <a:rPr lang="ru-RU" dirty="0" smtClean="0"/>
            </a:br>
            <a:r>
              <a:rPr lang="ru-RU" dirty="0" smtClean="0"/>
              <a:t>Симметричные предметы и фигуры.</a:t>
            </a:r>
            <a:br>
              <a:rPr lang="ru-RU" dirty="0" smtClean="0"/>
            </a:br>
            <a:r>
              <a:rPr lang="ru-RU" dirty="0" smtClean="0"/>
              <a:t>Ось симметрии.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7 класс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5373216"/>
            <a:ext cx="5431011" cy="720080"/>
          </a:xfrm>
        </p:spPr>
        <p:txBody>
          <a:bodyPr>
            <a:normAutofit/>
          </a:bodyPr>
          <a:lstStyle/>
          <a:p>
            <a:r>
              <a:rPr lang="ru-RU" b="1" dirty="0" smtClean="0"/>
              <a:t>Учитель математики </a:t>
            </a:r>
          </a:p>
          <a:p>
            <a:r>
              <a:rPr lang="ru-RU" b="1" dirty="0" smtClean="0"/>
              <a:t>зеленцова Анна александровна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itchFamily="18" charset="0"/>
              </a:rPr>
              <a:t>Муниципальное специальное (коррекционное) образовательное учреждение </a:t>
            </a:r>
          </a:p>
          <a:p>
            <a:pPr algn="ctr">
              <a:spcBef>
                <a:spcPct val="0"/>
              </a:spcBef>
            </a:pPr>
            <a:r>
              <a:rPr lang="ru-RU" altLang="ru-RU" dirty="0">
                <a:latin typeface="Times New Roman" pitchFamily="18" charset="0"/>
              </a:rPr>
              <a:t>для обучающихся, воспитанников с ограниченными возможностями здоровья</a:t>
            </a:r>
          </a:p>
          <a:p>
            <a:pPr algn="ctr">
              <a:spcBef>
                <a:spcPct val="0"/>
              </a:spcBef>
            </a:pPr>
            <a:r>
              <a:rPr lang="ru-RU" altLang="ru-RU" b="1" dirty="0">
                <a:latin typeface="Times New Roman" pitchFamily="18" charset="0"/>
              </a:rPr>
              <a:t>Коробчеевская специальная (коррекционная) общеобразовательная </a:t>
            </a:r>
          </a:p>
          <a:p>
            <a:pPr algn="ctr">
              <a:spcBef>
                <a:spcPct val="0"/>
              </a:spcBef>
            </a:pPr>
            <a:r>
              <a:rPr lang="ru-RU" altLang="ru-RU" b="1" dirty="0">
                <a:latin typeface="Times New Roman" pitchFamily="18" charset="0"/>
              </a:rPr>
              <a:t>школа-интернат </a:t>
            </a:r>
            <a:r>
              <a:rPr lang="en-US" altLang="ru-RU" b="1" dirty="0">
                <a:latin typeface="Times New Roman" pitchFamily="18" charset="0"/>
              </a:rPr>
              <a:t>VIII</a:t>
            </a:r>
            <a:r>
              <a:rPr lang="ru-RU" altLang="ru-RU" b="1" dirty="0">
                <a:latin typeface="Times New Roman" pitchFamily="18" charset="0"/>
              </a:rPr>
              <a:t> вида</a:t>
            </a:r>
            <a:r>
              <a:rPr lang="en-US" altLang="ru-RU" b="1" dirty="0">
                <a:latin typeface="Times New Roman" pitchFamily="18" charset="0"/>
              </a:rPr>
              <a:t> </a:t>
            </a:r>
            <a:endParaRPr lang="ru-RU" altLang="ru-RU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0852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  № 1 «кляксы»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140968"/>
            <a:ext cx="1995745" cy="3579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885" y="1091711"/>
            <a:ext cx="3810000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5" t="3878" r="28398" b="51717"/>
          <a:stretch/>
        </p:blipFill>
        <p:spPr>
          <a:xfrm>
            <a:off x="251520" y="3645024"/>
            <a:ext cx="2632365" cy="304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466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 работа  № 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785203"/>
              </p:ext>
            </p:extLst>
          </p:nvPr>
        </p:nvGraphicFramePr>
        <p:xfrm>
          <a:off x="468313" y="1268411"/>
          <a:ext cx="8064126" cy="540147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032063"/>
                <a:gridCol w="4032063"/>
              </a:tblGrid>
              <a:tr h="54014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Симметричные  фигуры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Несимметричные</a:t>
                      </a:r>
                      <a:r>
                        <a:rPr lang="ru-RU" sz="2400" baseline="0" dirty="0" smtClean="0"/>
                        <a:t>  фигуры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252093"/>
              </p:ext>
            </p:extLst>
          </p:nvPr>
        </p:nvGraphicFramePr>
        <p:xfrm>
          <a:off x="467544" y="1772816"/>
          <a:ext cx="806489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Прямоугольник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– 2 оси симметрии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381373"/>
              </p:ext>
            </p:extLst>
          </p:nvPr>
        </p:nvGraphicFramePr>
        <p:xfrm>
          <a:off x="467544" y="2636912"/>
          <a:ext cx="806489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Квадрат – 4 оси симметрии</a:t>
                      </a:r>
                    </a:p>
                    <a:p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483727"/>
              </p:ext>
            </p:extLst>
          </p:nvPr>
        </p:nvGraphicFramePr>
        <p:xfrm>
          <a:off x="467544" y="3501008"/>
          <a:ext cx="806489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Круг -  бесконечное количество осей симметрии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635028"/>
              </p:ext>
            </p:extLst>
          </p:nvPr>
        </p:nvGraphicFramePr>
        <p:xfrm>
          <a:off x="4499992" y="1772816"/>
          <a:ext cx="403244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Параллелограмм  - нет  осей симметрии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791134"/>
              </p:ext>
            </p:extLst>
          </p:nvPr>
        </p:nvGraphicFramePr>
        <p:xfrm>
          <a:off x="467544" y="4365104"/>
          <a:ext cx="8064896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Ромб -  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2 оси симметрии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7064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14642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Определите количество осей симметрии у равностороннего, равнобедренного и разностороннего треугольника.</a:t>
            </a:r>
            <a:endParaRPr lang="ru-RU" sz="24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507085" y="2492896"/>
            <a:ext cx="2160240" cy="1872208"/>
          </a:xfrm>
          <a:prstGeom prst="triangl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843808" y="4014548"/>
            <a:ext cx="3816424" cy="1656184"/>
          </a:xfrm>
          <a:prstGeom prst="triangle">
            <a:avLst>
              <a:gd name="adj" fmla="val 50363"/>
            </a:avLst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084168" y="2237864"/>
            <a:ext cx="2736304" cy="1776683"/>
          </a:xfrm>
          <a:prstGeom prst="triangle">
            <a:avLst>
              <a:gd name="adj" fmla="val 20633"/>
            </a:avLst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5479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404665"/>
            <a:ext cx="2131563" cy="21602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572292"/>
            <a:ext cx="4680520" cy="3063240"/>
          </a:xfrm>
        </p:spPr>
        <p:txBody>
          <a:bodyPr/>
          <a:lstStyle/>
          <a:p>
            <a:r>
              <a:rPr lang="ru-RU" sz="4400" i="1" dirty="0" smtClean="0"/>
              <a:t>«Не говори,</a:t>
            </a:r>
            <a:br>
              <a:rPr lang="ru-RU" sz="4400" i="1" dirty="0" smtClean="0"/>
            </a:br>
            <a:r>
              <a:rPr lang="ru-RU" sz="4400" i="1" dirty="0" smtClean="0"/>
              <a:t>чему учился, </a:t>
            </a:r>
            <a:br>
              <a:rPr lang="ru-RU" sz="4400" i="1" dirty="0" smtClean="0"/>
            </a:br>
            <a:r>
              <a:rPr lang="ru-RU" sz="4400" i="1" dirty="0" smtClean="0"/>
              <a:t>а говори,</a:t>
            </a:r>
            <a:br>
              <a:rPr lang="ru-RU" sz="4400" i="1" dirty="0" smtClean="0"/>
            </a:br>
            <a:r>
              <a:rPr lang="ru-RU" sz="4400" i="1" dirty="0" smtClean="0"/>
              <a:t>что узнал.»</a:t>
            </a:r>
            <a:endParaRPr lang="ru-RU" sz="44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57" y="2780928"/>
            <a:ext cx="2965232" cy="388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398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        кроссворд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049522"/>
              </p:ext>
            </p:extLst>
          </p:nvPr>
        </p:nvGraphicFramePr>
        <p:xfrm>
          <a:off x="1403648" y="836712"/>
          <a:ext cx="158417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059"/>
                <a:gridCol w="528059"/>
                <a:gridCol w="5280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Ч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462436"/>
              </p:ext>
            </p:extLst>
          </p:nvPr>
        </p:nvGraphicFramePr>
        <p:xfrm>
          <a:off x="827584" y="1484784"/>
          <a:ext cx="432048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  <a:gridCol w="5400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Ы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046076"/>
              </p:ext>
            </p:extLst>
          </p:nvPr>
        </p:nvGraphicFramePr>
        <p:xfrm>
          <a:off x="1403648" y="2132856"/>
          <a:ext cx="2664295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859"/>
                <a:gridCol w="532859"/>
                <a:gridCol w="532859"/>
                <a:gridCol w="532859"/>
                <a:gridCol w="5328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3202765"/>
              </p:ext>
            </p:extLst>
          </p:nvPr>
        </p:nvGraphicFramePr>
        <p:xfrm>
          <a:off x="827584" y="2780928"/>
          <a:ext cx="705677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  <a:gridCol w="5428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Я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Г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013460"/>
              </p:ext>
            </p:extLst>
          </p:nvPr>
        </p:nvGraphicFramePr>
        <p:xfrm>
          <a:off x="1403648" y="3429000"/>
          <a:ext cx="5904657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6787"/>
                <a:gridCol w="536787"/>
                <a:gridCol w="536787"/>
                <a:gridCol w="536787"/>
                <a:gridCol w="536787"/>
                <a:gridCol w="536787"/>
                <a:gridCol w="536787"/>
                <a:gridCol w="536787"/>
                <a:gridCol w="536787"/>
                <a:gridCol w="536787"/>
                <a:gridCol w="53678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Г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552647"/>
              </p:ext>
            </p:extLst>
          </p:nvPr>
        </p:nvGraphicFramePr>
        <p:xfrm>
          <a:off x="1403648" y="4077072"/>
          <a:ext cx="216024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0060"/>
                <a:gridCol w="540060"/>
                <a:gridCol w="540060"/>
                <a:gridCol w="5400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930120"/>
              </p:ext>
            </p:extLst>
          </p:nvPr>
        </p:nvGraphicFramePr>
        <p:xfrm>
          <a:off x="251520" y="4725144"/>
          <a:ext cx="388843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490"/>
                <a:gridCol w="555490"/>
                <a:gridCol w="555490"/>
                <a:gridCol w="555490"/>
                <a:gridCol w="555490"/>
                <a:gridCol w="555490"/>
                <a:gridCol w="5554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117514"/>
              </p:ext>
            </p:extLst>
          </p:nvPr>
        </p:nvGraphicFramePr>
        <p:xfrm>
          <a:off x="1907704" y="5373216"/>
          <a:ext cx="388843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5490"/>
                <a:gridCol w="555490"/>
                <a:gridCol w="555490"/>
                <a:gridCol w="555490"/>
                <a:gridCol w="555490"/>
                <a:gridCol w="555490"/>
                <a:gridCol w="5554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Ц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FF0000"/>
                          </a:solidFill>
                        </a:rPr>
                        <a:t>И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13377"/>
              </p:ext>
            </p:extLst>
          </p:nvPr>
        </p:nvGraphicFramePr>
        <p:xfrm>
          <a:off x="2483768" y="6021288"/>
          <a:ext cx="3312366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61"/>
                <a:gridCol w="552061"/>
                <a:gridCol w="552061"/>
                <a:gridCol w="552061"/>
                <a:gridCol w="552061"/>
                <a:gridCol w="552061"/>
              </a:tblGrid>
              <a:tr h="22682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Я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23438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570" y="260648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600" b="1" dirty="0" smtClean="0">
                <a:solidFill>
                  <a:srgbClr val="0033CC"/>
                </a:solidFill>
              </a:rPr>
              <a:t>си</a:t>
            </a:r>
            <a:r>
              <a:rPr lang="ru-RU" altLang="ru-RU" sz="8800" b="1" dirty="0" smtClean="0">
                <a:solidFill>
                  <a:srgbClr val="CC0000"/>
                </a:solidFill>
              </a:rPr>
              <a:t>мм</a:t>
            </a:r>
            <a:r>
              <a:rPr lang="ru-RU" altLang="ru-RU" sz="6600" b="1" dirty="0" smtClean="0">
                <a:solidFill>
                  <a:srgbClr val="0033CC"/>
                </a:solidFill>
              </a:rPr>
              <a:t>етрия</a:t>
            </a:r>
            <a:r>
              <a:rPr lang="ru-RU" altLang="ru-RU" sz="6600" b="1" dirty="0" smtClean="0"/>
              <a:t/>
            </a:r>
            <a:br>
              <a:rPr lang="ru-RU" altLang="ru-RU" sz="6600" b="1" dirty="0" smtClean="0"/>
            </a:br>
            <a:r>
              <a:rPr lang="ru-RU" altLang="ru-RU" sz="6600" b="1" dirty="0" smtClean="0"/>
              <a:t/>
            </a:r>
            <a:br>
              <a:rPr lang="ru-RU" altLang="ru-RU" sz="6600" b="1" dirty="0" smtClean="0"/>
            </a:br>
            <a:r>
              <a:rPr lang="ru-RU" altLang="ru-RU" sz="6600" b="1" dirty="0" smtClean="0">
                <a:solidFill>
                  <a:srgbClr val="0033CC"/>
                </a:solidFill>
              </a:rPr>
              <a:t>си</a:t>
            </a:r>
            <a:r>
              <a:rPr lang="ru-RU" altLang="ru-RU" sz="8800" b="1" dirty="0" smtClean="0">
                <a:solidFill>
                  <a:srgbClr val="CC0000"/>
                </a:solidFill>
              </a:rPr>
              <a:t>м</a:t>
            </a:r>
            <a:r>
              <a:rPr lang="ru-RU" altLang="ru-RU" sz="6600" b="1" dirty="0" smtClean="0">
                <a:solidFill>
                  <a:srgbClr val="0033CC"/>
                </a:solidFill>
              </a:rPr>
              <a:t> – </a:t>
            </a:r>
            <a:r>
              <a:rPr lang="ru-RU" altLang="ru-RU" sz="8800" b="1" dirty="0" smtClean="0">
                <a:solidFill>
                  <a:srgbClr val="CC0000"/>
                </a:solidFill>
              </a:rPr>
              <a:t>м</a:t>
            </a:r>
            <a:r>
              <a:rPr lang="ru-RU" altLang="ru-RU" sz="6600" b="1" dirty="0" smtClean="0">
                <a:solidFill>
                  <a:srgbClr val="0033CC"/>
                </a:solidFill>
              </a:rPr>
              <a:t>ет – ри - я</a:t>
            </a:r>
            <a:endParaRPr lang="ru-RU" sz="6600" b="1" dirty="0"/>
          </a:p>
        </p:txBody>
      </p:sp>
      <p:pic>
        <p:nvPicPr>
          <p:cNvPr id="5" name="Picture 173" descr="Рисунок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864" y="4293096"/>
            <a:ext cx="2762399" cy="231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793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334" y="980728"/>
            <a:ext cx="885698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000" dirty="0" smtClean="0">
                <a:solidFill>
                  <a:srgbClr val="0033CC"/>
                </a:solidFill>
              </a:rPr>
              <a:t>си</a:t>
            </a:r>
            <a:r>
              <a:rPr lang="ru-RU" altLang="ru-RU" sz="7200" dirty="0" smtClean="0">
                <a:solidFill>
                  <a:srgbClr val="CC0000"/>
                </a:solidFill>
              </a:rPr>
              <a:t>мм</a:t>
            </a:r>
            <a:r>
              <a:rPr lang="ru-RU" altLang="ru-RU" sz="6000" dirty="0" smtClean="0">
                <a:solidFill>
                  <a:srgbClr val="0033CC"/>
                </a:solidFill>
              </a:rPr>
              <a:t>етричные фигуры</a:t>
            </a:r>
            <a:r>
              <a:rPr lang="ru-RU" altLang="ru-RU" sz="6000" dirty="0" smtClean="0"/>
              <a:t/>
            </a:r>
            <a:br>
              <a:rPr lang="ru-RU" altLang="ru-RU" sz="6000" dirty="0" smtClean="0"/>
            </a:br>
            <a:r>
              <a:rPr lang="ru-RU" altLang="ru-RU" sz="6000" dirty="0" smtClean="0"/>
              <a:t/>
            </a:r>
            <a:br>
              <a:rPr lang="ru-RU" altLang="ru-RU" sz="6000" dirty="0" smtClean="0"/>
            </a:br>
            <a:r>
              <a:rPr lang="ru-RU" altLang="ru-RU" sz="6000" dirty="0" smtClean="0">
                <a:solidFill>
                  <a:srgbClr val="0033CC"/>
                </a:solidFill>
              </a:rPr>
              <a:t>си</a:t>
            </a:r>
            <a:r>
              <a:rPr lang="ru-RU" altLang="ru-RU" sz="7200" dirty="0" smtClean="0">
                <a:solidFill>
                  <a:srgbClr val="CC0000"/>
                </a:solidFill>
              </a:rPr>
              <a:t>м</a:t>
            </a:r>
            <a:r>
              <a:rPr lang="ru-RU" altLang="ru-RU" sz="6000" dirty="0" smtClean="0">
                <a:solidFill>
                  <a:srgbClr val="0033CC"/>
                </a:solidFill>
              </a:rPr>
              <a:t> – </a:t>
            </a:r>
            <a:r>
              <a:rPr lang="ru-RU" altLang="ru-RU" sz="7200" dirty="0" smtClean="0">
                <a:solidFill>
                  <a:srgbClr val="CC0000"/>
                </a:solidFill>
              </a:rPr>
              <a:t>м</a:t>
            </a:r>
            <a:r>
              <a:rPr lang="ru-RU" altLang="ru-RU" sz="6000" dirty="0" smtClean="0">
                <a:solidFill>
                  <a:srgbClr val="0033CC"/>
                </a:solidFill>
              </a:rPr>
              <a:t>ет – рич – ны – е </a:t>
            </a:r>
            <a:br>
              <a:rPr lang="ru-RU" altLang="ru-RU" sz="6000" dirty="0" smtClean="0">
                <a:solidFill>
                  <a:srgbClr val="0033CC"/>
                </a:solidFill>
              </a:rPr>
            </a:br>
            <a:r>
              <a:rPr lang="ru-RU" altLang="ru-RU" sz="6000" dirty="0" smtClean="0">
                <a:solidFill>
                  <a:srgbClr val="0033CC"/>
                </a:solidFill>
              </a:rPr>
              <a:t>фигуры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955203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/>
          <a:lstStyle/>
          <a:p>
            <a:r>
              <a:rPr lang="ru-RU" sz="2000" b="1" dirty="0" smtClean="0">
                <a:latin typeface="+mn-lt"/>
              </a:rPr>
              <a:t>тема урока </a:t>
            </a:r>
            <a:r>
              <a:rPr lang="ru-RU" sz="2000" dirty="0" smtClean="0">
                <a:latin typeface="+mn-lt"/>
              </a:rPr>
              <a:t>«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Симметрия. Симметричные фигуры.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Ось симметрии.</a:t>
            </a:r>
            <a:endParaRPr lang="ru-RU" sz="2000" dirty="0">
              <a:latin typeface="+mn-lt"/>
            </a:endParaRPr>
          </a:p>
        </p:txBody>
      </p:sp>
      <p:pic>
        <p:nvPicPr>
          <p:cNvPr id="4" name="Picture 2" descr="G:\симметрия\38411310_Mpy13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9" r="23792"/>
          <a:stretch/>
        </p:blipFill>
        <p:spPr bwMode="auto">
          <a:xfrm>
            <a:off x="467544" y="1189290"/>
            <a:ext cx="187036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симметрия\roslavlskaya-igrushka-malyutka-19-sm_549933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7" t="468" r="15905" b="-468"/>
          <a:stretch/>
        </p:blipFill>
        <p:spPr bwMode="auto">
          <a:xfrm>
            <a:off x="3275856" y="1772816"/>
            <a:ext cx="2213458" cy="3246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симметрия\PE004EMFL201_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5" t="12174" r="4470" b="12361"/>
          <a:stretch/>
        </p:blipFill>
        <p:spPr bwMode="auto">
          <a:xfrm>
            <a:off x="5929746" y="1541362"/>
            <a:ext cx="2826328" cy="347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342910" y="1012138"/>
            <a:ext cx="0" cy="45365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02726" y="908720"/>
            <a:ext cx="0" cy="45365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82585" y="1164538"/>
            <a:ext cx="0" cy="453650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62498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FF3300"/>
                </a:solidFill>
              </a:rPr>
              <a:t/>
            </a:r>
            <a:br>
              <a:rPr lang="ru-RU" altLang="ru-RU" b="1" dirty="0" smtClean="0">
                <a:solidFill>
                  <a:srgbClr val="FF3300"/>
                </a:solidFill>
              </a:rPr>
            </a:br>
            <a:r>
              <a:rPr lang="ru-RU" altLang="ru-RU" sz="4000" b="1" dirty="0" smtClean="0">
                <a:solidFill>
                  <a:srgbClr val="FF3300"/>
                </a:solidFill>
              </a:rPr>
              <a:t>Симметричный предмет</a:t>
            </a:r>
            <a:r>
              <a:rPr lang="ru-RU" altLang="ru-RU" sz="4000" dirty="0" smtClean="0"/>
              <a:t> – это предмет, который можно разделить на 2 одинаковые части.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73863" y="3356992"/>
            <a:ext cx="85689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4000" b="1" dirty="0" smtClean="0">
                <a:solidFill>
                  <a:srgbClr val="FF3300"/>
                </a:solidFill>
              </a:rPr>
              <a:t>Ось симметрии </a:t>
            </a:r>
            <a:r>
              <a:rPr lang="ru-RU" altLang="ru-RU" sz="4000" b="1" dirty="0" smtClean="0"/>
              <a:t>- </a:t>
            </a:r>
            <a:r>
              <a:rPr lang="ru-RU" altLang="ru-RU" sz="4000" dirty="0" smtClean="0"/>
              <a:t>это прямая, которая делит рисунок на 2 одинаковые части</a:t>
            </a:r>
            <a:r>
              <a:rPr lang="ru-RU" alt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98626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Симметрия  в технике</a:t>
            </a:r>
            <a:endParaRPr lang="ru-RU" dirty="0"/>
          </a:p>
        </p:txBody>
      </p:sp>
      <p:pic>
        <p:nvPicPr>
          <p:cNvPr id="1027" name="Picture 3" descr="G:\симметрия\970491_gallery_large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6" r="18284"/>
          <a:stretch/>
        </p:blipFill>
        <p:spPr bwMode="auto">
          <a:xfrm>
            <a:off x="5940152" y="959946"/>
            <a:ext cx="3033864" cy="463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симметрия\file1227732_44cf3d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33872"/>
            <a:ext cx="3888432" cy="2558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симметрия\samolet-s-shestjyu-dvigatelyam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679582"/>
            <a:ext cx="4016305" cy="301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67903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Симметрия в архитектуре</a:t>
            </a:r>
            <a:endParaRPr lang="ru-RU" dirty="0"/>
          </a:p>
        </p:txBody>
      </p:sp>
      <p:pic>
        <p:nvPicPr>
          <p:cNvPr id="5" name="Picture 5" descr="G:\симметрия\Paris_06_Eiffelturm_48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53"/>
          <a:stretch/>
        </p:blipFill>
        <p:spPr bwMode="auto">
          <a:xfrm>
            <a:off x="395536" y="1052736"/>
            <a:ext cx="3672408" cy="54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315218-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32379"/>
            <a:ext cx="4067919" cy="517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35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Симметрия в природе</a:t>
            </a:r>
            <a:endParaRPr lang="ru-RU" dirty="0"/>
          </a:p>
        </p:txBody>
      </p:sp>
      <p:pic>
        <p:nvPicPr>
          <p:cNvPr id="4" name="Picture 7" descr="b01286i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7544" y="980728"/>
            <a:ext cx="3888432" cy="290368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9" descr="Flow&amp;Grace136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5891" y="3745644"/>
            <a:ext cx="2638797" cy="2958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Sea&amp;Under7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836" y="836712"/>
            <a:ext cx="3646909" cy="273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Sea&amp;Under8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011900"/>
            <a:ext cx="3168352" cy="269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0483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196</TotalTime>
  <Words>190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Симметрия.  Симметричные предметы и фигуры. Ось симметрии.  7 класс</vt:lpstr>
      <vt:lpstr>        кроссворд</vt:lpstr>
      <vt:lpstr>Презентация PowerPoint</vt:lpstr>
      <vt:lpstr>Презентация PowerPoint</vt:lpstr>
      <vt:lpstr>тема урока « Симметрия. Симметричные фигуры.                                               Ось симметрии.</vt:lpstr>
      <vt:lpstr>Презентация PowerPoint</vt:lpstr>
      <vt:lpstr>Симметрия  в технике</vt:lpstr>
      <vt:lpstr>Симметрия в архитектуре</vt:lpstr>
      <vt:lpstr>Симметрия в природе</vt:lpstr>
      <vt:lpstr>Практическая работа  № 1 «кляксы»</vt:lpstr>
      <vt:lpstr>Практическая  работа  № 2</vt:lpstr>
      <vt:lpstr>Домашнее  задание</vt:lpstr>
      <vt:lpstr>«Не говори, чему учился,  а говори, что узнал.»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Симметрия.  Симметричные предметы и фигуры. Ось симметрии.</dc:title>
  <dc:creator>1</dc:creator>
  <cp:lastModifiedBy>Анна</cp:lastModifiedBy>
  <cp:revision>14</cp:revision>
  <dcterms:created xsi:type="dcterms:W3CDTF">2014-04-21T16:50:13Z</dcterms:created>
  <dcterms:modified xsi:type="dcterms:W3CDTF">2018-11-15T10:45:58Z</dcterms:modified>
</cp:coreProperties>
</file>