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6" r:id="rId4"/>
    <p:sldId id="260" r:id="rId5"/>
    <p:sldId id="271" r:id="rId6"/>
    <p:sldId id="267" r:id="rId7"/>
    <p:sldId id="266" r:id="rId8"/>
    <p:sldId id="275" r:id="rId9"/>
    <p:sldId id="27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7EF4FA"/>
    <a:srgbClr val="339966"/>
    <a:srgbClr val="00CC99"/>
    <a:srgbClr val="66FF66"/>
    <a:srgbClr val="339933"/>
    <a:srgbClr val="35F002"/>
    <a:srgbClr val="5BFD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8C6C8-97D1-42A2-B851-22C84C26DE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7BD44-ABB4-4493-AE23-562D70740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3F4FE-4CA6-4838-8508-31AE849795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8CC384-5244-4D7F-A51C-3236B97A0F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757C9-106F-46A0-9C8E-D01A888043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FA4F7-9884-4180-8240-D6C7CF15B8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56B3C-3D7C-4022-9280-69B1D61C67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C99B7-01BE-4C03-B0E0-9F262A3C33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077C4-9492-4F75-9446-C86FFB1EA9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B34CA-D490-47D0-96B4-DF4A13822B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5163D-0CC2-4417-A7E0-5B2605F8AC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DF9AD-F172-433F-9F0C-532F248AF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96946A-3B60-437C-ACD5-810287A324C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28596" y="214290"/>
            <a:ext cx="8278815" cy="1104921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  <a:cs typeface="Tahoma"/>
              </a:rPr>
              <a:t>Как устроен компьютер</a:t>
            </a:r>
          </a:p>
        </p:txBody>
      </p:sp>
      <p:pic>
        <p:nvPicPr>
          <p:cNvPr id="4" name="Рисунок 3" descr="ko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5" y="1643050"/>
            <a:ext cx="5905541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7158" y="1500174"/>
            <a:ext cx="83534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4000" b="1" i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Компьютер </a:t>
            </a:r>
            <a:r>
              <a:rPr lang="ru-RU" sz="4000" b="1" i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(ПК)</a:t>
            </a:r>
            <a:r>
              <a:rPr lang="ru-RU" sz="40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4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— это программируемое электронное устройство, предназначенное для обработки и хранения (накопления) информации.</a:t>
            </a:r>
          </a:p>
        </p:txBody>
      </p:sp>
      <p:pic>
        <p:nvPicPr>
          <p:cNvPr id="19460" name="Picture 4" descr="notebook2"/>
          <p:cNvPicPr>
            <a:picLocks noChangeAspect="1" noChangeArrowheads="1"/>
          </p:cNvPicPr>
          <p:nvPr/>
        </p:nvPicPr>
        <p:blipFill>
          <a:blip r:embed="rId2" cstate="print"/>
          <a:srcRect b="10811"/>
          <a:stretch>
            <a:fillRect/>
          </a:stretch>
        </p:blipFill>
        <p:spPr bwMode="auto">
          <a:xfrm>
            <a:off x="6858016" y="4572008"/>
            <a:ext cx="2016125" cy="187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929718" cy="98903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 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компьютера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5588" name="Picture 4" descr="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700213"/>
            <a:ext cx="4070350" cy="4789487"/>
          </a:xfrm>
          <a:prstGeom prst="rect">
            <a:avLst/>
          </a:prstGeom>
          <a:noFill/>
        </p:spPr>
      </p:pic>
      <p:sp>
        <p:nvSpPr>
          <p:cNvPr id="195590" name="Line 6"/>
          <p:cNvSpPr>
            <a:spLocks noChangeShapeType="1"/>
          </p:cNvSpPr>
          <p:nvPr/>
        </p:nvSpPr>
        <p:spPr bwMode="auto">
          <a:xfrm>
            <a:off x="7092950" y="3860800"/>
            <a:ext cx="1655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1" name="Line 7"/>
          <p:cNvSpPr>
            <a:spLocks noChangeShapeType="1"/>
          </p:cNvSpPr>
          <p:nvPr/>
        </p:nvSpPr>
        <p:spPr bwMode="auto">
          <a:xfrm flipH="1">
            <a:off x="6084888" y="3860800"/>
            <a:ext cx="10080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7019925" y="3284538"/>
            <a:ext cx="172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Системный блок</a:t>
            </a:r>
          </a:p>
        </p:txBody>
      </p:sp>
      <p:sp>
        <p:nvSpPr>
          <p:cNvPr id="195593" name="Line 9"/>
          <p:cNvSpPr>
            <a:spLocks noChangeShapeType="1"/>
          </p:cNvSpPr>
          <p:nvPr/>
        </p:nvSpPr>
        <p:spPr bwMode="auto">
          <a:xfrm>
            <a:off x="827088" y="378936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4" name="Line 10"/>
          <p:cNvSpPr>
            <a:spLocks noChangeShapeType="1"/>
          </p:cNvSpPr>
          <p:nvPr/>
        </p:nvSpPr>
        <p:spPr bwMode="auto">
          <a:xfrm>
            <a:off x="1763713" y="3789363"/>
            <a:ext cx="12954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755650" y="3500438"/>
            <a:ext cx="1835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Монитор</a:t>
            </a:r>
          </a:p>
        </p:txBody>
      </p:sp>
      <p:sp>
        <p:nvSpPr>
          <p:cNvPr id="195596" name="Line 12"/>
          <p:cNvSpPr>
            <a:spLocks noChangeShapeType="1"/>
          </p:cNvSpPr>
          <p:nvPr/>
        </p:nvSpPr>
        <p:spPr bwMode="auto">
          <a:xfrm>
            <a:off x="539750" y="479742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7" name="Line 13"/>
          <p:cNvSpPr>
            <a:spLocks noChangeShapeType="1"/>
          </p:cNvSpPr>
          <p:nvPr/>
        </p:nvSpPr>
        <p:spPr bwMode="auto">
          <a:xfrm>
            <a:off x="1908175" y="4797425"/>
            <a:ext cx="12954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598" name="Text Box 14"/>
          <p:cNvSpPr txBox="1">
            <a:spLocks noChangeArrowheads="1"/>
          </p:cNvSpPr>
          <p:nvPr/>
        </p:nvSpPr>
        <p:spPr bwMode="auto">
          <a:xfrm>
            <a:off x="611188" y="4508500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Клавиатура</a:t>
            </a:r>
          </a:p>
        </p:txBody>
      </p:sp>
      <p:sp>
        <p:nvSpPr>
          <p:cNvPr id="195599" name="Line 15"/>
          <p:cNvSpPr>
            <a:spLocks noChangeShapeType="1"/>
          </p:cNvSpPr>
          <p:nvPr/>
        </p:nvSpPr>
        <p:spPr bwMode="auto">
          <a:xfrm>
            <a:off x="7164388" y="515778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0" name="Line 16"/>
          <p:cNvSpPr>
            <a:spLocks noChangeShapeType="1"/>
          </p:cNvSpPr>
          <p:nvPr/>
        </p:nvSpPr>
        <p:spPr bwMode="auto">
          <a:xfrm flipH="1">
            <a:off x="5651500" y="5157788"/>
            <a:ext cx="15128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1" name="Text Box 17"/>
          <p:cNvSpPr txBox="1">
            <a:spLocks noChangeArrowheads="1"/>
          </p:cNvSpPr>
          <p:nvPr/>
        </p:nvSpPr>
        <p:spPr bwMode="auto">
          <a:xfrm>
            <a:off x="7235825" y="4868863"/>
            <a:ext cx="865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Мышь</a:t>
            </a:r>
          </a:p>
        </p:txBody>
      </p:sp>
      <p:sp>
        <p:nvSpPr>
          <p:cNvPr id="195602" name="Line 18"/>
          <p:cNvSpPr>
            <a:spLocks noChangeShapeType="1"/>
          </p:cNvSpPr>
          <p:nvPr/>
        </p:nvSpPr>
        <p:spPr bwMode="auto">
          <a:xfrm>
            <a:off x="6659563" y="21336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3" name="Line 19"/>
          <p:cNvSpPr>
            <a:spLocks noChangeShapeType="1"/>
          </p:cNvSpPr>
          <p:nvPr/>
        </p:nvSpPr>
        <p:spPr bwMode="auto">
          <a:xfrm flipH="1">
            <a:off x="5148263" y="2133600"/>
            <a:ext cx="1512887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4" name="Text Box 20"/>
          <p:cNvSpPr txBox="1">
            <a:spLocks noChangeArrowheads="1"/>
          </p:cNvSpPr>
          <p:nvPr/>
        </p:nvSpPr>
        <p:spPr bwMode="auto">
          <a:xfrm>
            <a:off x="6732588" y="1773238"/>
            <a:ext cx="1296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Принтер</a:t>
            </a:r>
          </a:p>
        </p:txBody>
      </p:sp>
      <p:sp>
        <p:nvSpPr>
          <p:cNvPr id="195606" name="Line 22"/>
          <p:cNvSpPr>
            <a:spLocks noChangeShapeType="1"/>
          </p:cNvSpPr>
          <p:nvPr/>
        </p:nvSpPr>
        <p:spPr bwMode="auto">
          <a:xfrm>
            <a:off x="7235825" y="24923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7" name="Line 23"/>
          <p:cNvSpPr>
            <a:spLocks noChangeShapeType="1"/>
          </p:cNvSpPr>
          <p:nvPr/>
        </p:nvSpPr>
        <p:spPr bwMode="auto">
          <a:xfrm flipH="1">
            <a:off x="6011863" y="2492375"/>
            <a:ext cx="12239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608" name="Text Box 24"/>
          <p:cNvSpPr txBox="1">
            <a:spLocks noChangeArrowheads="1"/>
          </p:cNvSpPr>
          <p:nvPr/>
        </p:nvSpPr>
        <p:spPr bwMode="auto">
          <a:xfrm>
            <a:off x="7164388" y="2133600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Колонки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9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5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5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95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  <p:bldP spid="195591" grpId="0" animBg="1"/>
      <p:bldP spid="195592" grpId="0"/>
      <p:bldP spid="195594" grpId="0" animBg="1"/>
      <p:bldP spid="195595" grpId="0"/>
      <p:bldP spid="195597" grpId="0" animBg="1"/>
      <p:bldP spid="195598" grpId="0"/>
      <p:bldP spid="195600" grpId="0" animBg="1"/>
      <p:bldP spid="195601" grpId="0"/>
      <p:bldP spid="195603" grpId="0" animBg="1"/>
      <p:bldP spid="195604" grpId="0"/>
      <p:bldP spid="195607" grpId="0" animBg="1"/>
      <p:bldP spid="1956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34" name="AutoShape 2"/>
          <p:cNvSpPr>
            <a:spLocks noChangeArrowheads="1"/>
          </p:cNvSpPr>
          <p:nvPr/>
        </p:nvSpPr>
        <p:spPr bwMode="auto">
          <a:xfrm>
            <a:off x="571472" y="214290"/>
            <a:ext cx="7632700" cy="1152525"/>
          </a:xfrm>
          <a:prstGeom prst="horizontalScroll">
            <a:avLst>
              <a:gd name="adj" fmla="val 12500"/>
            </a:avLst>
          </a:prstGeom>
          <a:ln w="28575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</a:rPr>
              <a:t>Базовая конфигурация ПК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Базовая конфигурация компьютера - минимальный комплект аппаратных средств, достаточный для начала работы с компьютером:</a:t>
            </a:r>
          </a:p>
          <a:p>
            <a:r>
              <a:rPr lang="ru-RU" dirty="0"/>
              <a:t>Системный блок;</a:t>
            </a:r>
          </a:p>
          <a:p>
            <a:r>
              <a:rPr lang="ru-RU" dirty="0"/>
              <a:t> Монитор;</a:t>
            </a:r>
          </a:p>
          <a:p>
            <a:r>
              <a:rPr lang="ru-RU" dirty="0"/>
              <a:t> Клавиатура;</a:t>
            </a:r>
          </a:p>
          <a:p>
            <a:r>
              <a:rPr lang="ru-RU" dirty="0"/>
              <a:t> Мышь.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4441" y="357187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642910" y="188913"/>
            <a:ext cx="7786741" cy="836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Системный блок</a:t>
            </a:r>
          </a:p>
        </p:txBody>
      </p:sp>
      <p:pic>
        <p:nvPicPr>
          <p:cNvPr id="7171" name="Picture 3" descr="корпус+"/>
          <p:cNvPicPr>
            <a:picLocks noChangeAspect="1" noChangeArrowheads="1"/>
          </p:cNvPicPr>
          <p:nvPr/>
        </p:nvPicPr>
        <p:blipFill>
          <a:blip r:embed="rId2" cstate="print"/>
          <a:srcRect l="3" r="-5305"/>
          <a:stretch>
            <a:fillRect/>
          </a:stretch>
        </p:blipFill>
        <p:spPr bwMode="auto">
          <a:xfrm>
            <a:off x="1763713" y="1412875"/>
            <a:ext cx="5759450" cy="2859088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0825" y="4559300"/>
            <a:ext cx="84963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900" b="1"/>
              <a:t>В системном блоке находятся все основные узлы компьютера: материнская плата, процессор, блок питания, дисководы (накопители).</a:t>
            </a:r>
          </a:p>
          <a:p>
            <a:endParaRPr lang="ru-RU" sz="29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2214546" y="214290"/>
            <a:ext cx="4897437" cy="10303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Монитор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63600" y="1989138"/>
            <a:ext cx="8280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Предназначен для вывода символьной и графической информации на экран. </a:t>
            </a:r>
          </a:p>
        </p:txBody>
      </p:sp>
      <p:pic>
        <p:nvPicPr>
          <p:cNvPr id="8" name="Рисунок 7" descr="монит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357562"/>
            <a:ext cx="2428892" cy="2407586"/>
          </a:xfrm>
          <a:prstGeom prst="rect">
            <a:avLst/>
          </a:prstGeom>
        </p:spPr>
      </p:pic>
      <p:pic>
        <p:nvPicPr>
          <p:cNvPr id="9" name="Рисунок 8" descr="комп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286124"/>
            <a:ext cx="2643206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2071670" y="285728"/>
            <a:ext cx="4897438" cy="958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Клавиатура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411413" y="1687774"/>
            <a:ext cx="67325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Будь предельно осторожен,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Ведь со мной работать сложно.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Нужно навыки иметь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Чтобы мною овладеть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Сколько символов и букв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Убегает из под рук,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Лишь легонько прикоснешься,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Посмотри на монитор,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Хоть на букву ошибешься </a:t>
            </a:r>
          </a:p>
          <a:p>
            <a:pPr indent="1714500">
              <a:tabLst>
                <a:tab pos="1943100" algn="l"/>
              </a:tabLst>
            </a:pPr>
            <a:r>
              <a:rPr lang="ru-RU" sz="2400" i="1" dirty="0">
                <a:solidFill>
                  <a:srgbClr val="339933"/>
                </a:solidFill>
              </a:rPr>
              <a:t>И прервется разговор.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3716338"/>
            <a:ext cx="3529013" cy="18002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b="1"/>
              <a:t>	</a:t>
            </a:r>
            <a:r>
              <a:rPr lang="ru-RU" sz="2000" b="1"/>
              <a:t>Клавиатура</a:t>
            </a:r>
            <a:r>
              <a:rPr lang="ru-RU" sz="2000"/>
              <a:t> – </a:t>
            </a:r>
            <a:br>
              <a:rPr lang="ru-RU" sz="2000"/>
            </a:br>
            <a:r>
              <a:rPr lang="ru-RU" sz="2000"/>
              <a:t>клавишное устройство, предназначенное для управления работой компьютера и ввода в него информации. </a:t>
            </a:r>
          </a:p>
        </p:txBody>
      </p:sp>
      <p:pic>
        <p:nvPicPr>
          <p:cNvPr id="12293" name="Picture 5" descr="клава"/>
          <p:cNvPicPr>
            <a:picLocks noChangeAspect="1" noChangeArrowheads="1"/>
          </p:cNvPicPr>
          <p:nvPr/>
        </p:nvPicPr>
        <p:blipFill>
          <a:blip r:embed="rId2" cstate="print"/>
          <a:srcRect l="4613" t="9464" b="27419"/>
          <a:stretch>
            <a:fillRect/>
          </a:stretch>
        </p:blipFill>
        <p:spPr bwMode="auto">
          <a:xfrm>
            <a:off x="323850" y="2133600"/>
            <a:ext cx="3529013" cy="130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2205038"/>
            <a:ext cx="5400675" cy="3671887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b="1"/>
              <a:t>		</a:t>
            </a:r>
            <a:r>
              <a:rPr lang="ru-RU" sz="2800" b="1"/>
              <a:t>Мышь</a:t>
            </a:r>
            <a:r>
              <a:rPr lang="ru-RU" sz="2800"/>
              <a:t> – устройство «графического» управления.</a:t>
            </a:r>
            <a:br>
              <a:rPr lang="ru-RU" sz="2800"/>
            </a:br>
            <a:r>
              <a:rPr lang="ru-RU" sz="2800"/>
              <a:t>При перемещении мыши по коврику на экране перемещается указатель мыши, при помощи которого можно указывать на объекты и/или выбирать их. </a:t>
            </a: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285984" y="428604"/>
            <a:ext cx="42481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Мышь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500174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714752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71278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Внешние устройства</a:t>
            </a:r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8569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Внешние </a:t>
            </a:r>
            <a:r>
              <a:rPr lang="ru-RU" sz="2400" dirty="0"/>
              <a:t>устройства – это устройства, подключаемые к компьютеру извне. Обычно эти устройства предназначены для ввода и вывода информации.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827088" y="4221163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00"/>
                </a:solidFill>
              </a:rPr>
              <a:t>принтер</a:t>
            </a:r>
          </a:p>
        </p:txBody>
      </p:sp>
      <p:pic>
        <p:nvPicPr>
          <p:cNvPr id="24582" name="Picture 6" descr="mod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786322"/>
            <a:ext cx="1866900" cy="1219200"/>
          </a:xfrm>
          <a:prstGeom prst="rect">
            <a:avLst/>
          </a:prstGeom>
          <a:noFill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071538" y="592933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6600"/>
                </a:solidFill>
              </a:rPr>
              <a:t>модем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635375" y="4076700"/>
            <a:ext cx="985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00"/>
                </a:solidFill>
              </a:rPr>
              <a:t>сканер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6929454" y="4286256"/>
            <a:ext cx="1125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6600"/>
                </a:solidFill>
              </a:rPr>
              <a:t>плоттер</a:t>
            </a:r>
          </a:p>
        </p:txBody>
      </p:sp>
      <p:pic>
        <p:nvPicPr>
          <p:cNvPr id="24589" name="Picture 13" descr="коло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429132"/>
            <a:ext cx="1655763" cy="1635125"/>
          </a:xfrm>
          <a:prstGeom prst="rect">
            <a:avLst/>
          </a:prstGeom>
          <a:noFill/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3428992" y="6072206"/>
            <a:ext cx="2276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6600"/>
                </a:solidFill>
              </a:rPr>
              <a:t>звуковые колонки</a:t>
            </a:r>
          </a:p>
        </p:txBody>
      </p:sp>
      <p:pic>
        <p:nvPicPr>
          <p:cNvPr id="24591" name="Picture 15" descr="джойсти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572008"/>
            <a:ext cx="1216025" cy="1557337"/>
          </a:xfrm>
          <a:prstGeom prst="rect">
            <a:avLst/>
          </a:prstGeom>
          <a:noFill/>
        </p:spPr>
      </p:pic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143768" y="5929330"/>
            <a:ext cx="1279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6600"/>
                </a:solidFill>
              </a:rPr>
              <a:t>джойстик</a:t>
            </a:r>
          </a:p>
        </p:txBody>
      </p:sp>
      <p:pic>
        <p:nvPicPr>
          <p:cNvPr id="18" name="Рисунок 17" descr="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2357430"/>
            <a:ext cx="1785926" cy="1785926"/>
          </a:xfrm>
          <a:prstGeom prst="rect">
            <a:avLst/>
          </a:prstGeom>
        </p:spPr>
      </p:pic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2571744"/>
            <a:ext cx="2143141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Рисунок 19" descr="1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2264" y="2928934"/>
            <a:ext cx="1752600" cy="128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171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Tahoma</vt:lpstr>
      <vt:lpstr>Wingdings</vt:lpstr>
      <vt:lpstr>Оформление по умолчанию</vt:lpstr>
      <vt:lpstr>Презентация PowerPoint</vt:lpstr>
      <vt:lpstr>Презентация PowerPoint</vt:lpstr>
      <vt:lpstr>Состав компьютера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wander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admin_1</dc:creator>
  <cp:lastModifiedBy>Ирина</cp:lastModifiedBy>
  <cp:revision>81</cp:revision>
  <dcterms:created xsi:type="dcterms:W3CDTF">2007-11-23T11:57:51Z</dcterms:created>
  <dcterms:modified xsi:type="dcterms:W3CDTF">2020-04-18T16:11:12Z</dcterms:modified>
</cp:coreProperties>
</file>