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81" r:id="rId8"/>
    <p:sldId id="275" r:id="rId9"/>
    <p:sldId id="277" r:id="rId10"/>
    <p:sldId id="279" r:id="rId11"/>
    <p:sldId id="276" r:id="rId12"/>
    <p:sldId id="262" r:id="rId13"/>
    <p:sldId id="280" r:id="rId14"/>
    <p:sldId id="26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768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1-11-14T08:24:43.15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829 393,'-24'-25,"-1"25,25 0,-25 0,25 0,-25 0,0 0,1 0,-26 0,25 0,0 0,0 0,1 0,-1 0,-25-25,50 25,-25 0,25 0,-24 0,24 0,-25 0,0 0,25 0,-25 0,25 0,-25 0,1 0,-1 0,25 0,-25 0,25 25,-25-25,25 25,-25-25,1 25,24-1,-25 1,25-25,-25 50,0-50,25 25,0-25,0 24,-25-24,25 25,-24 0,24-25,0 25,-25 0,25-25,0 25,0-1,0 1,0-25,0 50,0-50,0 25,0-1,0 1,0 0,0-25,0 50,0-50,0 24,0 26,0-50,0 25,0 0,0-1,0 26,25-50,-25 25,24 0,-24-1,0 1,0-25,25 25,-25 0,25-25,-25 25,25-25,-25 24,25 1,-25 0,0-25,24 25,1 0,0-1,0-24,-25 25,49 0,-49-25,25 25,25-25,-1 25,-24-1,25 1,-1 0,1 0,0-25,-1 25,26 24,-50-49,74 50,-25-25,-24-25,-1 25,1 24,49-49,-24 25,49 0,-50 24,0-49,1 25,-1 0,50 0,-49 0,-26-25,26 24,-1 1,-24 0,24-25,1 25,-51 0,1-25,25 0,24 0,1 0,-51 0,26 0,0 0,-1 0,26 0,-26 0,26 0,-1 0,1 0,-26 0,26 0,-1 0,-24 0,-1 0,26 0,-26 0,26 0,-26 0,26 0,-1 0,1 0,-1 0,0 0,26 0,-26 0,25 0,0 0,1 0,-26 0,25 0,0 24,-24-24,49 0,-25 25,-24-25,24 0,0 0,0 0,75 0,-50 25,0-25,50 0,-50 0,-25 0,0 0,25 0,-25 0,0 0,-24 0,-1 0,1 0,-26 0,26 0,-1 0,1 0,-26 0,26 0,-26 0,1 0,24 0,1 0,-1 0,-24 0,-1 0,26 0,-26 0,26 0,-1 0,1 0,24 25,25-25,-50 0,1 0,-1 0,0 25,-24-25,24 0,-24 0,0 0,-1 0,-24 0,-25 0,50 0,-26 0,-24 0,50 0,-50 0,25 0,25 0,-26 0,1 0,50 0,-26 0,26 0,-26 0,1 0,-1 0,1 0,-25 0,49 0,-49 0,0 0,24 0,1 0,-25 0,0 0,24 0,-24 0,0 0,0 0,24 0,-24 0,25 0,-1 0,-24 0,50 0,-1 0,0 0,-24 0,49 0,0 0,-24 0,24 0,0 0,-24 0,-1 0,25 0,-49 0,49 0,-49 0,24 0,-49 0,49 0,-24 0,-25 0,24 0,-24 0,25 0,-25 0,-1 0,26 0,0 0,-26 0,1 0,25 0,-1 0,1 0,-25 0,24 0,-24 0,50 0,-26 0,-24 0,25 0,-25 0,24 0,-24 0,25 0,-26 0,26 0,0 0,-26 0,1 0,25 0,-25 0,24 0,-24 0,25 0,-26 0,26 0,-25 0,24 0,1 0,0 0,-1 0,1 0,24 0,-24 0,0 0,-1 0,1 0,49 0,-74 0,24 0,26-25,-50 25,49-25,-74 25,50 0,-26 0,26 0,-25-25,0 25,-1 0,-24 0,25 0,-25 0,50-25,-1 1,-49 24,50-25,-25 0,0 25,24-25,-24 0,0 25,0-24,-25 24,25-25,-1 0,1 25,-25-25,25 25,-25-25,25 25,0-49,-25 49,0-25,0 0,0 0,0 1,24-1,-24 0,0 25,0-50,0 50,0-24,0-1,0 0,0 25,0-25,0 0,0 25,0-25,0 1,0-1,0 0,0 0,0 0,0 1,0-1,0-50,0 75,0-49,0 24,0-25,0 26,0-26,0 25,0-24,0 24,0 0,0 0,0-24,0 24,0 0,0-25,0 26,0-1,-24 0,24 0,0 25,-25-49,0 49,25-25,-25 25,25-25,-25 0,1 0,24 25,-25-25,25 1,-25 24,0-25,25 25,-25-25,25 25,-25-25,25 25,-49-25,49 1,-25 24,0-25,0 0,1 25,-1 0,0 0,0-50,0 50,1-24,-1-1,25 25,-25-25,0 25,0-25,-24 0,49 25,-25 0,25-24,-25 24,0 0,25-25,-24 25,24 0,-25 0,0 0,0 0,-24 0,-1-25,25 25,0 0,-24 0,-1 0,25 0,-24-25,24 25,-25 0,1 0,-1 0,0 0,-24 0,24 0,1 0,-1 0,1 0,24 0,0 0,0 0,0 0,1 0,24 0,-25 0,0 0,0 0,-24 0,49 0,-50 0,25 0,-24 0,24 0,-25 0,25 0,-24 0,-26 0,51 0,-26 0,25 0,-25 0,1 0,24 0,0 0,0 0,1 0,-26 0,25 0,-49 0,49 0,-25 0,1 0,24 0,-49 0,49 0,0 0,-25 0,26 0,-51 0,26 0,-1 0,0 0,1 0,-1 0,0 0,-24 0,24 0,1 0,-1 0,1 0,-1 0,0 0,-24 0,24 0,-24 0,24 0,-24 0,24 0,1 0,-1 0,1 0,-1 0,-24 0,-1 0,1 0,24 0,-24 0,-1 0,1 0,24 0,1 0,-26 0,26 0,-1 0,-24 0,24 0,-24 0,-1 0,26 0,-26 0,1 0,-1 0,26 0,-51 0,51 0,-26 0,-24 0,25 0,-1 0,-24 0,0 0,25 0,-1 0,-24 0,24 0,26 0,-26 0,26 0,-26 0,26 0,-26 0,-24 0,0 0,25 0,-26 0,26 0,-1 0,1 0,-25 0,24 0,1 0,0 0,-1 0,-24 0,-25-25,25 25,0-24,24 24,1 0,-1 0,26 0,-26 0,1 0,-1 0,-24 0,0 0,49-25,-24 25,0 0,-1 0,26 0,24 0,0 0,-25 0,1 0,24 0,-25 0,25 0,1 0,24 0,-50 0,50 0,-25 0,-24 0,49 0,-50 0,0 0,26 0,-1 0,-25 0,25 0,1 0,-1 0,0 0,0 0,0 0,1 0,-1 0,0 0,-49 0,49 0,0 0,0 0,-24 0,24 0,0 0,0 0,0 0,1 0,-1 0,0 0,0 0,0 0,1 0,-1 0,-25 0,25 0,0 0,-24 0,-1 0,25 0,1 0,-1 0,-50 0,51 0,-1 0,0 0,-25 0,26 0,-1 0,-25 0,50 0,-25 0,1 0,-1 0,0 0,-25 0,50 0,-24 0,-1 0,0 0,0 0,0 0,1 0,-26 0,50 0,-25 0,0 0,-24 0,49 0,-50 0,0 25,50-25,-49 0,24 0,0 0,0 24,1-24,-1 0,-25 0,25 0,1 0,-1 0,25 0,-25 0,0 0,0 0,25 0,-24 0,-1 0,25 0,-25 0,0 0,0 0,25 0,-24 25,24-25,-25 0,25 0,-25 0,0 0,25 0,-25 0,1 0,-1 0,0 0,25 0,-25 0,25 0,-25 0,1 0,24 0,-25 0,25 0,-25 0,25 0,-25 0,0 0,25 0,-24 0,-1 0,0 0,0 0,0 0,0 0,-24 25,49-25,-25 0,0 0,0 0,1 0,-26 25,25-25,-49 0,49 25,-25-25,26 0,-51 0,50 0,1 0,-26 24,50-24,-50 0,26 0,24 0,-50 0,50 0,-25 0,25 0,-25 0,25 0,-49 0,24 25,0-25,25 0,-25 0,1 0,24 0,-25 0,0 25,0-25,25 0,-25 0,0 0,1 0,-1 0,0 0,25 0,-25 0,0 0,1 0,-1 25,25-25,-25 0,25 0,-25 0,0 0,25 25,-24-25,24 24,0-24,0 25,-25-25,25 25,-25 0,0-25,25 25,0-1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3E79854-8E7A-488B-B24D-17172C762BDA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07D0308-2A9E-4F86-B295-6FA2C885F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59973-5978-4A55-BE65-CFF6516CFD20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5EE03-7AAE-48AA-933A-768EE6999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E5F1EB-1A27-4A99-ACDF-EBB37E89D7CA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023AA4A-2A55-4A68-85B8-F41C40FE9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9725"/>
            <a:ext cx="7239000" cy="4846638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6563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1113C-0178-4C6A-8358-652589386B2D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7963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1575" y="6556375"/>
            <a:ext cx="588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37F29-6ECF-4A03-A09A-8DCB6A113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E4479-3BFF-41E7-92FC-72E568193BD9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C4EDE-50E1-4009-9641-364AAE506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7B0CFD6-6AC6-4BD0-AFF2-9AE4526F5DF1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9B1A01-EC73-4C26-90F7-7DA274AA4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4B908-AA2E-4E09-8DDC-85734F823EA0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EA41E-1DF3-49BE-B05C-CA5B70ECB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CD628-1582-4BC7-8F93-B3740FC2183A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B7C07-AAC2-4962-9C3F-BE5E91599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FBB2F-BA4B-4098-B6BB-D935455196EC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373FE-E908-453E-BFDC-01885A934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1BB3F-F82B-4D75-9904-B2B68FD7D337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DF37B-67BA-4A0A-86C2-C8BFFBE90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A6647-4EF1-45AF-BC92-DD4CF454F70C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EBA81-5EA1-4E1E-BBB9-A0C3BB8E7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758C29-775F-47D2-A849-03D11D903095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BECB9C-3B12-4F61-8C1D-D6D5B8CA0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0529A1F-6A23-4655-8A54-0CFFBFC0F9EA}" type="datetimeFigureOut">
              <a:rPr lang="ru-RU"/>
              <a:pPr>
                <a:defRPr/>
              </a:pPr>
              <a:t>05.09.2019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BF0C754-EED7-476D-83B8-E66A8E375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8" r:id="rId2"/>
    <p:sldLayoutId id="2147483721" r:id="rId3"/>
    <p:sldLayoutId id="2147483717" r:id="rId4"/>
    <p:sldLayoutId id="2147483716" r:id="rId5"/>
    <p:sldLayoutId id="2147483715" r:id="rId6"/>
    <p:sldLayoutId id="2147483714" r:id="rId7"/>
    <p:sldLayoutId id="2147483713" r:id="rId8"/>
    <p:sldLayoutId id="2147483722" r:id="rId9"/>
    <p:sldLayoutId id="2147483712" r:id="rId10"/>
    <p:sldLayoutId id="2147483723" r:id="rId11"/>
    <p:sldLayoutId id="214748371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714612" y="428604"/>
            <a:ext cx="6000792" cy="4286280"/>
          </a:xfrm>
        </p:spPr>
        <p:txBody>
          <a:bodyPr/>
          <a:lstStyle/>
          <a:p>
            <a:r>
              <a:rPr lang="ru-RU" dirty="0" smtClean="0"/>
              <a:t>Рабочий стол. Управление компьютером с помощью мыши.</a:t>
            </a:r>
            <a:endParaRPr lang="ru-RU" dirty="0"/>
          </a:p>
        </p:txBody>
      </p:sp>
      <p:pic>
        <p:nvPicPr>
          <p:cNvPr id="5" name="Picture 2" descr="http://im5-tub-ru.yandex.net/i?id=102132362-64-72&amp;n=2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929066"/>
            <a:ext cx="2011694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0"/>
          <p:cNvSpPr>
            <a:spLocks noChangeArrowheads="1"/>
          </p:cNvSpPr>
          <p:nvPr/>
        </p:nvSpPr>
        <p:spPr bwMode="auto">
          <a:xfrm>
            <a:off x="269875" y="765175"/>
            <a:ext cx="8604250" cy="58499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293" name="Picture 4" descr="Image2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450" y="2062163"/>
            <a:ext cx="1635125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b_9235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8575" y="1989138"/>
            <a:ext cx="1243013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 Box 3"/>
          <p:cNvSpPr txBox="1">
            <a:spLocks noChangeArrowheads="1"/>
          </p:cNvSpPr>
          <p:nvPr/>
        </p:nvSpPr>
        <p:spPr bwMode="auto">
          <a:xfrm>
            <a:off x="282575" y="1485900"/>
            <a:ext cx="4373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2000">
                <a:latin typeface="Bookman Old Style" pitchFamily="18" charset="0"/>
              </a:rPr>
              <a:t>Оптико-механические мыши</a:t>
            </a:r>
          </a:p>
        </p:txBody>
      </p:sp>
      <p:sp>
        <p:nvSpPr>
          <p:cNvPr id="12296" name="Text Box 5"/>
          <p:cNvSpPr txBox="1">
            <a:spLocks noChangeArrowheads="1"/>
          </p:cNvSpPr>
          <p:nvPr/>
        </p:nvSpPr>
        <p:spPr bwMode="auto">
          <a:xfrm>
            <a:off x="5057775" y="1506538"/>
            <a:ext cx="33766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2000">
                <a:latin typeface="Bookman Old Style" pitchFamily="18" charset="0"/>
              </a:rPr>
              <a:t>Оптические мыши</a:t>
            </a:r>
          </a:p>
        </p:txBody>
      </p:sp>
      <p:pic>
        <p:nvPicPr>
          <p:cNvPr id="12297" name="Picture 10" descr="mou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2238" y="1990725"/>
            <a:ext cx="1833562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2" descr="image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894041">
            <a:off x="6717506" y="2158207"/>
            <a:ext cx="1914525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Прямоугольник 14"/>
          <p:cNvSpPr>
            <a:spLocks noChangeArrowheads="1"/>
          </p:cNvSpPr>
          <p:nvPr/>
        </p:nvSpPr>
        <p:spPr bwMode="auto">
          <a:xfrm>
            <a:off x="860425" y="3835400"/>
            <a:ext cx="3244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/>
            <a:r>
              <a:rPr lang="ru-RU" sz="2000">
                <a:latin typeface="Bookman Old Style" pitchFamily="18" charset="0"/>
              </a:rPr>
              <a:t>Трекбол </a:t>
            </a:r>
          </a:p>
          <a:p>
            <a:pPr marL="342900" indent="-342900" algn="ctr"/>
            <a:r>
              <a:rPr lang="ru-RU" sz="2000">
                <a:latin typeface="Bookman Old Style" pitchFamily="18" charset="0"/>
              </a:rPr>
              <a:t>(перевёрнутая мышь)</a:t>
            </a:r>
          </a:p>
        </p:txBody>
      </p:sp>
      <p:pic>
        <p:nvPicPr>
          <p:cNvPr id="12302" name="Picture 10" descr="tn0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92363" y="4627563"/>
            <a:ext cx="196532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3" name="Text Box 3"/>
          <p:cNvSpPr txBox="1">
            <a:spLocks noChangeArrowheads="1"/>
          </p:cNvSpPr>
          <p:nvPr/>
        </p:nvSpPr>
        <p:spPr bwMode="auto">
          <a:xfrm>
            <a:off x="4721225" y="3962400"/>
            <a:ext cx="42084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2000">
                <a:latin typeface="Bookman Old Style" pitchFamily="18" charset="0"/>
              </a:rPr>
              <a:t>Тачпад (сенсорная панель)</a:t>
            </a: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82230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компьютерных мышей</a:t>
            </a:r>
            <a:endParaRPr lang="ru-RU" dirty="0"/>
          </a:p>
        </p:txBody>
      </p:sp>
      <p:pic>
        <p:nvPicPr>
          <p:cNvPr id="36866" name="Picture 2" descr="http://im3-tub-ru.yandex.net/i?id=128943127-55-72&amp;n=2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3" y="4572008"/>
            <a:ext cx="1862151" cy="1214446"/>
          </a:xfrm>
          <a:prstGeom prst="rect">
            <a:avLst/>
          </a:prstGeom>
          <a:noFill/>
        </p:spPr>
      </p:pic>
      <p:pic>
        <p:nvPicPr>
          <p:cNvPr id="36868" name="Picture 4" descr="http://im0-tub-ru.yandex.net/i?id=588515291-21-72&amp;n=2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5143512"/>
            <a:ext cx="1609725" cy="1428750"/>
          </a:xfrm>
          <a:prstGeom prst="rect">
            <a:avLst/>
          </a:prstGeom>
          <a:noFill/>
        </p:spPr>
      </p:pic>
      <p:pic>
        <p:nvPicPr>
          <p:cNvPr id="36870" name="Picture 6" descr="http://im5-tub-ru.yandex.net/i?id=388529879-14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4429132"/>
            <a:ext cx="2494615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10"/>
          <p:cNvSpPr>
            <a:spLocks noChangeArrowheads="1"/>
          </p:cNvSpPr>
          <p:nvPr/>
        </p:nvSpPr>
        <p:spPr bwMode="auto">
          <a:xfrm>
            <a:off x="357158" y="1071546"/>
            <a:ext cx="6858000" cy="485615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7975" y="2062163"/>
            <a:ext cx="9826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1882775"/>
            <a:ext cx="1076325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1625" y="3046413"/>
            <a:ext cx="8270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1325" y="2867025"/>
            <a:ext cx="785813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32088" y="2706688"/>
            <a:ext cx="806450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94188" y="2087563"/>
            <a:ext cx="714375" cy="8572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320675"/>
            <a:ext cx="78295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Указатель мыши – образ мыши на экране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81012"/>
            <a:ext cx="8229600" cy="77628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400" dirty="0" smtClean="0"/>
              <a:t>Действия с мышью</a:t>
            </a:r>
            <a:endParaRPr lang="ru-RU" sz="3400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перемещение указателя мыши;</a:t>
            </a:r>
          </a:p>
          <a:p>
            <a:r>
              <a:rPr lang="ru-RU" dirty="0" smtClean="0"/>
              <a:t>щелчок левой кнопкой мыши;</a:t>
            </a:r>
          </a:p>
          <a:p>
            <a:r>
              <a:rPr lang="ru-RU" dirty="0" smtClean="0"/>
              <a:t>щелчок правой кнопкой мыши;</a:t>
            </a:r>
          </a:p>
          <a:p>
            <a:r>
              <a:rPr lang="ru-RU" dirty="0" smtClean="0"/>
              <a:t>двойной щелчок (два быстрых последовательных щелчка);</a:t>
            </a:r>
          </a:p>
          <a:p>
            <a:r>
              <a:rPr lang="ru-RU" dirty="0" smtClean="0"/>
              <a:t>перетаскивание объекта с помощью мыши (при нажатой левой кнопке мыши).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0"/>
          <p:cNvSpPr>
            <a:spLocks noChangeArrowheads="1"/>
          </p:cNvSpPr>
          <p:nvPr/>
        </p:nvSpPr>
        <p:spPr bwMode="auto">
          <a:xfrm>
            <a:off x="269875" y="765175"/>
            <a:ext cx="8604250" cy="5849938"/>
          </a:xfrm>
          <a:prstGeom prst="roundRect">
            <a:avLst>
              <a:gd name="adj" fmla="val 694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882650"/>
            <a:ext cx="1970088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406400" y="2327275"/>
            <a:ext cx="26082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Bookman Old Style" pitchFamily="18" charset="0"/>
              </a:rPr>
              <a:t>мышка с подогревом</a:t>
            </a:r>
          </a:p>
        </p:txBody>
      </p:sp>
      <p:sp>
        <p:nvSpPr>
          <p:cNvPr id="14342" name="Прямоугольник 5"/>
          <p:cNvSpPr>
            <a:spLocks noChangeArrowheads="1"/>
          </p:cNvSpPr>
          <p:nvPr/>
        </p:nvSpPr>
        <p:spPr bwMode="auto">
          <a:xfrm>
            <a:off x="3105150" y="2332038"/>
            <a:ext cx="2082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Bookman Old Style" pitchFamily="18" charset="0"/>
              </a:rPr>
              <a:t>мышь-джойстик</a:t>
            </a:r>
          </a:p>
        </p:txBody>
      </p:sp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0738" y="831850"/>
            <a:ext cx="141605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Прямоугольник 7"/>
          <p:cNvSpPr>
            <a:spLocks noChangeArrowheads="1"/>
          </p:cNvSpPr>
          <p:nvPr/>
        </p:nvSpPr>
        <p:spPr bwMode="auto">
          <a:xfrm>
            <a:off x="6221413" y="2371725"/>
            <a:ext cx="15954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Bookman Old Style" pitchFamily="18" charset="0"/>
              </a:rPr>
              <a:t>авто-мышка</a:t>
            </a:r>
          </a:p>
        </p:txBody>
      </p:sp>
      <p:pic>
        <p:nvPicPr>
          <p:cNvPr id="1434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8325" y="873125"/>
            <a:ext cx="2795588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Прямоугольник 9"/>
          <p:cNvSpPr>
            <a:spLocks noChangeArrowheads="1"/>
          </p:cNvSpPr>
          <p:nvPr/>
        </p:nvSpPr>
        <p:spPr bwMode="auto">
          <a:xfrm>
            <a:off x="379413" y="5586413"/>
            <a:ext cx="25495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Bookman Old Style" pitchFamily="18" charset="0"/>
              </a:rPr>
              <a:t>НЕнастольная мышь</a:t>
            </a:r>
          </a:p>
        </p:txBody>
      </p:sp>
      <p:pic>
        <p:nvPicPr>
          <p:cNvPr id="1434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988" y="3057525"/>
            <a:ext cx="214312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8" name="Прямоугольник 11"/>
          <p:cNvSpPr>
            <a:spLocks noChangeArrowheads="1"/>
          </p:cNvSpPr>
          <p:nvPr/>
        </p:nvSpPr>
        <p:spPr bwMode="auto">
          <a:xfrm>
            <a:off x="3074988" y="5122863"/>
            <a:ext cx="22288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Bookman Old Style" pitchFamily="18" charset="0"/>
              </a:rPr>
              <a:t>оптическая мышь в виде джойстика Nintendo</a:t>
            </a:r>
          </a:p>
        </p:txBody>
      </p:sp>
      <p:pic>
        <p:nvPicPr>
          <p:cNvPr id="1434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92450" y="3287713"/>
            <a:ext cx="2201863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0" name="Прямоугольник 13"/>
          <p:cNvSpPr>
            <a:spLocks noChangeArrowheads="1"/>
          </p:cNvSpPr>
          <p:nvPr/>
        </p:nvSpPr>
        <p:spPr bwMode="auto">
          <a:xfrm>
            <a:off x="5438775" y="4025900"/>
            <a:ext cx="3541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Bookman Old Style" pitchFamily="18" charset="0"/>
              </a:rPr>
              <a:t>мышка со счетчиком кликов</a:t>
            </a:r>
          </a:p>
        </p:txBody>
      </p:sp>
      <p:pic>
        <p:nvPicPr>
          <p:cNvPr id="1435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5600" y="2806700"/>
            <a:ext cx="3333750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46750" y="4524375"/>
            <a:ext cx="2725738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3" name="Прямоугольник 15"/>
          <p:cNvSpPr>
            <a:spLocks noChangeArrowheads="1"/>
          </p:cNvSpPr>
          <p:nvPr/>
        </p:nvSpPr>
        <p:spPr bwMode="auto">
          <a:xfrm>
            <a:off x="5707063" y="6186488"/>
            <a:ext cx="27828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Bookman Old Style" pitchFamily="18" charset="0"/>
              </a:rPr>
              <a:t>ножная мышь!</a:t>
            </a:r>
          </a:p>
        </p:txBody>
      </p:sp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500034" y="106361"/>
            <a:ext cx="8401080" cy="6794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Интересные компьютерные мыши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41922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Для чего используют средство, представленное значком        ?</a:t>
            </a:r>
            <a:endParaRPr lang="ru-RU" sz="3200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928803"/>
            <a:ext cx="7239000" cy="4527560"/>
          </a:xfrm>
        </p:spPr>
        <p:txBody>
          <a:bodyPr/>
          <a:lstStyle/>
          <a:p>
            <a:r>
              <a:rPr lang="ru-RU" dirty="0" smtClean="0"/>
              <a:t>для хранения самых нужных программ</a:t>
            </a:r>
          </a:p>
          <a:p>
            <a:r>
              <a:rPr lang="ru-RU" dirty="0" smtClean="0"/>
              <a:t>для временного размещения ненужных документов и программ</a:t>
            </a:r>
          </a:p>
          <a:p>
            <a:r>
              <a:rPr lang="ru-RU" dirty="0" smtClean="0"/>
              <a:t>для сбора мусора</a:t>
            </a:r>
          </a:p>
          <a:p>
            <a:r>
              <a:rPr lang="ru-RU" dirty="0" smtClean="0"/>
              <a:t>для хранения самых нужных документов</a:t>
            </a:r>
          </a:p>
          <a:p>
            <a:r>
              <a:rPr lang="ru-RU" dirty="0" smtClean="0"/>
              <a:t>для хранения самых нужных программ и документов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32770" name="Picture 2" descr="http://im5-tub-ru.yandex.net/i?id=489972488-2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285860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u="sng" dirty="0" smtClean="0"/>
              <a:t/>
            </a:r>
            <a:br>
              <a:rPr lang="ru-RU" sz="4400" u="sng" dirty="0" smtClean="0"/>
            </a:br>
            <a:r>
              <a:rPr lang="ru-RU" sz="4400" u="sng" dirty="0" smtClean="0"/>
              <a:t/>
            </a:r>
            <a:br>
              <a:rPr lang="ru-RU" sz="4400" u="sng" dirty="0" smtClean="0"/>
            </a:br>
            <a:r>
              <a:rPr lang="ru-RU" sz="4400" u="sng" dirty="0" smtClean="0"/>
              <a:t/>
            </a:r>
            <a:br>
              <a:rPr lang="ru-RU" sz="4400" u="sng" dirty="0" smtClean="0"/>
            </a:br>
            <a:r>
              <a:rPr lang="ru-RU" sz="4400" u="sng" dirty="0" smtClean="0"/>
              <a:t/>
            </a:r>
            <a:br>
              <a:rPr lang="ru-RU" sz="4400" u="sng" dirty="0" smtClean="0"/>
            </a:br>
            <a:r>
              <a:rPr lang="ru-RU" sz="4400" dirty="0" smtClean="0"/>
              <a:t>Основные понятия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725"/>
            <a:ext cx="7758138" cy="484663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dirty="0" smtClean="0"/>
              <a:t>рабочий стол;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dirty="0" smtClean="0"/>
              <a:t>значок;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dirty="0" smtClean="0"/>
              <a:t>ярлык;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dirty="0" smtClean="0"/>
              <a:t>действия с мышью (перемещение, щелчок ЛКМ, щелчок ПКМ, двойной щелчок, перетаскивание).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Что такое Рабочий стол?</a:t>
            </a:r>
            <a:endParaRPr lang="ru-RU" dirty="0"/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 cstate="print"/>
          <a:srcRect t="13672"/>
          <a:stretch>
            <a:fillRect/>
          </a:stretch>
        </p:blipFill>
        <p:spPr bwMode="auto">
          <a:xfrm>
            <a:off x="4433888" y="2039938"/>
            <a:ext cx="4710112" cy="481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http://www.technoland.mksat.net/projects/2/3.jpg"/>
          <p:cNvPicPr>
            <a:picLocks noChangeAspect="1" noChangeArrowheads="1"/>
          </p:cNvPicPr>
          <p:nvPr/>
        </p:nvPicPr>
        <p:blipFill>
          <a:blip r:embed="rId3" cstate="print"/>
          <a:srcRect t="16667" r="29167"/>
          <a:stretch>
            <a:fillRect/>
          </a:stretch>
        </p:blipFill>
        <p:spPr bwMode="auto">
          <a:xfrm>
            <a:off x="214282" y="1500174"/>
            <a:ext cx="4048176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Grp="1"/>
          </p:cNvSpPr>
          <p:nvPr>
            <p:ph type="body" idx="1"/>
          </p:nvPr>
        </p:nvSpPr>
        <p:spPr>
          <a:xfrm>
            <a:off x="4572000" y="1714488"/>
            <a:ext cx="3341687" cy="3943365"/>
          </a:xfrm>
        </p:spPr>
        <p:txBody>
          <a:bodyPr/>
          <a:lstStyle/>
          <a:p>
            <a:pPr marL="185738" indent="-3175">
              <a:lnSpc>
                <a:spcPct val="140000"/>
              </a:lnSpc>
              <a:buFont typeface="Wingdings 2" pitchFamily="18" charset="2"/>
              <a:buNone/>
            </a:pPr>
            <a:r>
              <a:rPr lang="ru-RU" dirty="0" smtClean="0">
                <a:solidFill>
                  <a:srgbClr val="FF3300"/>
                </a:solidFill>
                <a:cs typeface="Aharoni" pitchFamily="2" charset="-79"/>
              </a:rPr>
              <a:t>Рабочий стол</a:t>
            </a:r>
            <a:r>
              <a:rPr lang="ru-RU" dirty="0" smtClean="0">
                <a:cs typeface="Aharoni" pitchFamily="2" charset="-79"/>
              </a:rPr>
              <a:t> – </a:t>
            </a:r>
            <a:r>
              <a:rPr lang="ru-RU" dirty="0" smtClean="0">
                <a:solidFill>
                  <a:schemeClr val="accent2"/>
                </a:solidFill>
                <a:cs typeface="Aharoni" pitchFamily="2" charset="-79"/>
              </a:rPr>
              <a:t>это изображение на экране монитора готового к работе компьютера.</a:t>
            </a:r>
          </a:p>
        </p:txBody>
      </p:sp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2" cstate="print"/>
          <a:srcRect t="13672"/>
          <a:stretch>
            <a:fillRect/>
          </a:stretch>
        </p:blipFill>
        <p:spPr bwMode="auto">
          <a:xfrm>
            <a:off x="179388" y="1000108"/>
            <a:ext cx="44370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14"/>
            <a:ext cx="7239000" cy="85727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/>
              <a:t>Значки и ярлыки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214414" y="5715016"/>
            <a:ext cx="6143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Чем отличается значок программы от ярлыка?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5715016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ярлыков может быть у одной программы?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5715016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Можно ли создать ярлык у ярлыка?</a:t>
            </a:r>
            <a:endParaRPr lang="ru-RU" dirty="0"/>
          </a:p>
        </p:txBody>
      </p:sp>
      <p:pic>
        <p:nvPicPr>
          <p:cNvPr id="11276" name="Picture 12" descr="http://im7-tub-ru.yandex.net/i?id=119078883-1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214818"/>
            <a:ext cx="1428759" cy="1285768"/>
          </a:xfrm>
          <a:prstGeom prst="rect">
            <a:avLst/>
          </a:prstGeom>
          <a:noFill/>
        </p:spPr>
      </p:pic>
      <p:pic>
        <p:nvPicPr>
          <p:cNvPr id="11278" name="Picture 14" descr="Значок Мой компьют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142984"/>
            <a:ext cx="1357322" cy="1357322"/>
          </a:xfrm>
          <a:prstGeom prst="rect">
            <a:avLst/>
          </a:prstGeom>
          <a:noFill/>
        </p:spPr>
      </p:pic>
      <p:pic>
        <p:nvPicPr>
          <p:cNvPr id="11280" name="Picture 16" descr="Значок Мои докумен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643182"/>
            <a:ext cx="1357322" cy="1357322"/>
          </a:xfrm>
          <a:prstGeom prst="rect">
            <a:avLst/>
          </a:prstGeom>
          <a:noFill/>
        </p:spPr>
      </p:pic>
      <p:pic>
        <p:nvPicPr>
          <p:cNvPr id="11282" name="Picture 18" descr="Значок Корзин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4143380"/>
            <a:ext cx="1357322" cy="1357322"/>
          </a:xfrm>
          <a:prstGeom prst="rect">
            <a:avLst/>
          </a:prstGeom>
          <a:noFill/>
        </p:spPr>
      </p:pic>
      <p:pic>
        <p:nvPicPr>
          <p:cNvPr id="11283" name="Picture 19"/>
          <p:cNvPicPr>
            <a:picLocks noChangeAspect="1" noChangeArrowheads="1"/>
          </p:cNvPicPr>
          <p:nvPr/>
        </p:nvPicPr>
        <p:blipFill>
          <a:blip r:embed="rId6" cstate="print"/>
          <a:srcRect l="87892" t="56592" r="6571" b="36816"/>
          <a:stretch>
            <a:fillRect/>
          </a:stretch>
        </p:blipFill>
        <p:spPr bwMode="auto">
          <a:xfrm>
            <a:off x="5572132" y="2707933"/>
            <a:ext cx="1428760" cy="129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Picture 20"/>
          <p:cNvPicPr>
            <a:picLocks noChangeAspect="1" noChangeArrowheads="1"/>
          </p:cNvPicPr>
          <p:nvPr/>
        </p:nvPicPr>
        <p:blipFill>
          <a:blip r:embed="rId7" cstate="print"/>
          <a:srcRect l="6135" t="24787" r="88626" b="70316"/>
          <a:stretch>
            <a:fillRect/>
          </a:stretch>
        </p:blipFill>
        <p:spPr bwMode="auto">
          <a:xfrm>
            <a:off x="5572132" y="1214422"/>
            <a:ext cx="1432600" cy="13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/>
              <a:t>Панель задач</a:t>
            </a:r>
            <a:endParaRPr lang="ru-RU" sz="40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 t="13672"/>
          <a:stretch>
            <a:fillRect/>
          </a:stretch>
        </p:blipFill>
        <p:spPr bwMode="auto">
          <a:xfrm>
            <a:off x="1619250" y="1196975"/>
            <a:ext cx="5072063" cy="518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0246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517650" y="5680075"/>
              <a:ext cx="5233988" cy="830263"/>
            </p14:xfrm>
          </p:contentPart>
        </mc:Choice>
        <mc:Fallback>
          <p:pic>
            <p:nvPicPr>
              <p:cNvPr id="10246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00049" y="5663361"/>
                <a:ext cx="5269190" cy="86369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Панель задач </a:t>
            </a:r>
            <a:r>
              <a:rPr lang="ru-RU" sz="2800" dirty="0" smtClean="0">
                <a:solidFill>
                  <a:srgbClr val="000066"/>
                </a:solidFill>
              </a:rPr>
              <a:t>– полоска в нижней части Рабочего стола. На ней располагается кнопка ПУСК, Часы, индикатор клавиатуры..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0"/>
          <p:cNvSpPr>
            <a:spLocks noChangeArrowheads="1"/>
          </p:cNvSpPr>
          <p:nvPr/>
        </p:nvSpPr>
        <p:spPr bwMode="auto">
          <a:xfrm>
            <a:off x="207963" y="808038"/>
            <a:ext cx="8728075" cy="54721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544513" y="3994150"/>
            <a:ext cx="80549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3300"/>
                </a:solidFill>
                <a:latin typeface="Bookman Old Style" pitchFamily="18" charset="0"/>
              </a:rPr>
              <a:t>Мышь</a:t>
            </a:r>
            <a:r>
              <a:rPr lang="ru-RU" sz="2800" b="0">
                <a:latin typeface="Bookman Old Style" pitchFamily="18" charset="0"/>
              </a:rPr>
              <a:t> – устройство управления курсором, служит для ввода данных или одиночных команд, а также для ввода графической информации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142860"/>
            <a:ext cx="78581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Управление компьютером с помощью мыши</a:t>
            </a:r>
            <a:endParaRPr lang="ru-RU" dirty="0"/>
          </a:p>
        </p:txBody>
      </p:sp>
      <p:pic>
        <p:nvPicPr>
          <p:cNvPr id="38916" name="Picture 4" descr="http://im0-tub-ru.yandex.net/i?id=309297797-5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2667019" cy="2000264"/>
          </a:xfrm>
          <a:prstGeom prst="rect">
            <a:avLst/>
          </a:prstGeom>
          <a:noFill/>
        </p:spPr>
      </p:pic>
      <p:pic>
        <p:nvPicPr>
          <p:cNvPr id="38920" name="Picture 8" descr="Компьютерные мыш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0014" r="21764" b="45833"/>
          <a:stretch>
            <a:fillRect/>
          </a:stretch>
        </p:blipFill>
        <p:spPr bwMode="auto">
          <a:xfrm>
            <a:off x="6143636" y="1571612"/>
            <a:ext cx="2286016" cy="1857387"/>
          </a:xfrm>
          <a:prstGeom prst="rect">
            <a:avLst/>
          </a:prstGeom>
          <a:noFill/>
        </p:spPr>
      </p:pic>
      <p:pic>
        <p:nvPicPr>
          <p:cNvPr id="38924" name="Picture 12" descr="http://im6-tub-ru.yandex.net/i?id=34690025-5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714488"/>
            <a:ext cx="235291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10"/>
          <p:cNvSpPr>
            <a:spLocks noChangeArrowheads="1"/>
          </p:cNvSpPr>
          <p:nvPr/>
        </p:nvSpPr>
        <p:spPr bwMode="auto">
          <a:xfrm>
            <a:off x="503238" y="746125"/>
            <a:ext cx="8212137" cy="55705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Прямоугольник 16"/>
          <p:cNvSpPr>
            <a:spLocks noChangeArrowheads="1"/>
          </p:cNvSpPr>
          <p:nvPr/>
        </p:nvSpPr>
        <p:spPr bwMode="auto">
          <a:xfrm>
            <a:off x="1176083" y="865188"/>
            <a:ext cx="69140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0" dirty="0">
                <a:solidFill>
                  <a:srgbClr val="FF0000"/>
                </a:solidFill>
                <a:latin typeface="Bookman Old Style" pitchFamily="18" charset="0"/>
              </a:rPr>
              <a:t>Первая компьютерная мышь</a:t>
            </a:r>
          </a:p>
          <a:p>
            <a:pPr algn="ctr"/>
            <a:r>
              <a:rPr lang="ru-RU" sz="3200" b="0" dirty="0">
                <a:solidFill>
                  <a:srgbClr val="FF0000"/>
                </a:solidFill>
                <a:latin typeface="Bookman Old Style" pitchFamily="18" charset="0"/>
              </a:rPr>
              <a:t>была изобретена в 1964 году</a:t>
            </a:r>
          </a:p>
          <a:p>
            <a:pPr algn="ctr"/>
            <a:r>
              <a:rPr lang="ru-RU" sz="3200" b="0" dirty="0">
                <a:solidFill>
                  <a:srgbClr val="FF0000"/>
                </a:solidFill>
                <a:latin typeface="Bookman Old Style" pitchFamily="18" charset="0"/>
              </a:rPr>
              <a:t> Дугласом </a:t>
            </a:r>
            <a:r>
              <a:rPr lang="ru-RU" sz="3200" b="0" dirty="0" smtClean="0">
                <a:solidFill>
                  <a:srgbClr val="FF0000"/>
                </a:solidFill>
                <a:latin typeface="Bookman Old Style" pitchFamily="18" charset="0"/>
              </a:rPr>
              <a:t>Карлом </a:t>
            </a:r>
            <a:r>
              <a:rPr lang="ru-RU" sz="3200" b="0" dirty="0" err="1" smtClean="0">
                <a:solidFill>
                  <a:srgbClr val="FF0000"/>
                </a:solidFill>
                <a:latin typeface="Bookman Old Style" pitchFamily="18" charset="0"/>
              </a:rPr>
              <a:t>Энгельбартом</a:t>
            </a:r>
            <a:endParaRPr lang="ru-RU" sz="3200" b="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46425"/>
            <a:ext cx="39243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2" descr="http://im3-tub-ru.yandex.net/i?id=336059220-0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928934"/>
            <a:ext cx="3750495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900</TotalTime>
  <Words>255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Aharoni</vt:lpstr>
      <vt:lpstr>Arial</vt:lpstr>
      <vt:lpstr>Bookman Old Style</vt:lpstr>
      <vt:lpstr>Trebuchet MS</vt:lpstr>
      <vt:lpstr>Wingdings</vt:lpstr>
      <vt:lpstr>Wingdings 2</vt:lpstr>
      <vt:lpstr>Изящная</vt:lpstr>
      <vt:lpstr>Рабочий стол. Управление компьютером с помощью мыши.</vt:lpstr>
      <vt:lpstr>    Основные понятия</vt:lpstr>
      <vt:lpstr>Что такое Рабочий стол?</vt:lpstr>
      <vt:lpstr>Презентация PowerPoint</vt:lpstr>
      <vt:lpstr>Значки и ярлыки</vt:lpstr>
      <vt:lpstr>Панель задач</vt:lpstr>
      <vt:lpstr>Презентация PowerPoint</vt:lpstr>
      <vt:lpstr>Управление компьютером с помощью мыши</vt:lpstr>
      <vt:lpstr>Презентация PowerPoint</vt:lpstr>
      <vt:lpstr>Виды компьютерных мышей</vt:lpstr>
      <vt:lpstr>Указатель мыши – образ мыши на экране</vt:lpstr>
      <vt:lpstr>Действия с мышью</vt:lpstr>
      <vt:lpstr>Интересные компьютерные мыши</vt:lpstr>
      <vt:lpstr>Для чего используют средство, представленное значком       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Рабочий стол.  Управление компьютером с помощью мыши.</dc:title>
  <dc:creator>Катя</dc:creator>
  <cp:lastModifiedBy>Ирина</cp:lastModifiedBy>
  <cp:revision>27</cp:revision>
  <dcterms:created xsi:type="dcterms:W3CDTF">2011-09-14T14:55:13Z</dcterms:created>
  <dcterms:modified xsi:type="dcterms:W3CDTF">2019-09-05T15:45:08Z</dcterms:modified>
</cp:coreProperties>
</file>